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1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Ex1.xml" ContentType="application/vnd.ms-office.chartex+xml"/>
  <Override PartName="/ppt/charts/style7.xml" ContentType="application/vnd.ms-office.chartstyle+xml"/>
  <Override PartName="/ppt/charts/colors7.xml" ContentType="application/vnd.ms-office.chartcolorstyle+xml"/>
  <Override PartName="/ppt/charts/chartEx2.xml" ContentType="application/vnd.ms-office.chartex+xml"/>
  <Override PartName="/ppt/charts/style8.xml" ContentType="application/vnd.ms-office.chartstyle+xml"/>
  <Override PartName="/ppt/charts/colors8.xml" ContentType="application/vnd.ms-office.chartcolorstyle+xml"/>
  <Override PartName="/ppt/notesSlides/notesSlide21.xml" ContentType="application/vnd.openxmlformats-officedocument.presentationml.notesSlide+xml"/>
  <Override PartName="/ppt/charts/chart7.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22.xml" ContentType="application/vnd.openxmlformats-officedocument.presentationml.notesSlide+xml"/>
  <Override PartName="/ppt/charts/chart8.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23.xml" ContentType="application/vnd.openxmlformats-officedocument.presentationml.notesSlide+xml"/>
  <Override PartName="/ppt/charts/chart9.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24.xml" ContentType="application/vnd.openxmlformats-officedocument.presentationml.notesSlide+xml"/>
  <Override PartName="/ppt/charts/chart10.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25.xml" ContentType="application/vnd.openxmlformats-officedocument.presentationml.notesSlide+xml"/>
  <Override PartName="/ppt/charts/chart11.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2.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3.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4.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5.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6.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7.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18.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19.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0.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1.xml" ContentType="application/vnd.openxmlformats-officedocument.drawingml.chart+xml"/>
  <Override PartName="/ppt/charts/style23.xml" ContentType="application/vnd.ms-office.chartstyle+xml"/>
  <Override PartName="/ppt/charts/colors23.xml" ContentType="application/vnd.ms-office.chartcolorstyle+xml"/>
  <Override PartName="/ppt/charts/chart22.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3.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4.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25.xml" ContentType="application/vnd.openxmlformats-officedocument.drawingml.chart+xml"/>
  <Override PartName="/ppt/charts/style27.xml" ContentType="application/vnd.ms-office.chartstyle+xml"/>
  <Override PartName="/ppt/charts/colors27.xml" ContentType="application/vnd.ms-office.chartcolorstyl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26.xml" ContentType="application/vnd.openxmlformats-officedocument.drawingml.chart+xml"/>
  <Override PartName="/ppt/charts/style28.xml" ContentType="application/vnd.ms-office.chartstyle+xml"/>
  <Override PartName="/ppt/charts/colors28.xml" ContentType="application/vnd.ms-office.chartcolorstyle+xml"/>
  <Override PartName="/ppt/notesSlides/notesSlide28.xml" ContentType="application/vnd.openxmlformats-officedocument.presentationml.notesSlide+xml"/>
  <Override PartName="/ppt/charts/chart27.xml" ContentType="application/vnd.openxmlformats-officedocument.drawingml.chart+xml"/>
  <Override PartName="/ppt/charts/style29.xml" ContentType="application/vnd.ms-office.chartstyle+xml"/>
  <Override PartName="/ppt/charts/colors29.xml" ContentType="application/vnd.ms-office.chartcolorstyl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6"/>
  </p:sldMasterIdLst>
  <p:notesMasterIdLst>
    <p:notesMasterId r:id="rId72"/>
  </p:notesMasterIdLst>
  <p:handoutMasterIdLst>
    <p:handoutMasterId r:id="rId73"/>
  </p:handoutMasterIdLst>
  <p:sldIdLst>
    <p:sldId id="308" r:id="rId7"/>
    <p:sldId id="848" r:id="rId8"/>
    <p:sldId id="1429" r:id="rId9"/>
    <p:sldId id="1406" r:id="rId10"/>
    <p:sldId id="1302" r:id="rId11"/>
    <p:sldId id="1370" r:id="rId12"/>
    <p:sldId id="1421" r:id="rId13"/>
    <p:sldId id="1408" r:id="rId14"/>
    <p:sldId id="1369" r:id="rId15"/>
    <p:sldId id="1422" r:id="rId16"/>
    <p:sldId id="1407" r:id="rId17"/>
    <p:sldId id="1301" r:id="rId18"/>
    <p:sldId id="1373" r:id="rId19"/>
    <p:sldId id="1379" r:id="rId20"/>
    <p:sldId id="1381" r:id="rId21"/>
    <p:sldId id="1383" r:id="rId22"/>
    <p:sldId id="1384" r:id="rId23"/>
    <p:sldId id="1423" r:id="rId24"/>
    <p:sldId id="1304" r:id="rId25"/>
    <p:sldId id="293" r:id="rId26"/>
    <p:sldId id="320" r:id="rId27"/>
    <p:sldId id="1376" r:id="rId28"/>
    <p:sldId id="1390" r:id="rId29"/>
    <p:sldId id="1391" r:id="rId30"/>
    <p:sldId id="1434" r:id="rId31"/>
    <p:sldId id="1411" r:id="rId32"/>
    <p:sldId id="1395" r:id="rId33"/>
    <p:sldId id="1388" r:id="rId34"/>
    <p:sldId id="1396" r:id="rId35"/>
    <p:sldId id="1412" r:id="rId36"/>
    <p:sldId id="1413" r:id="rId37"/>
    <p:sldId id="1414" r:id="rId38"/>
    <p:sldId id="1415" r:id="rId39"/>
    <p:sldId id="1416" r:id="rId40"/>
    <p:sldId id="1417" r:id="rId41"/>
    <p:sldId id="1433" r:id="rId42"/>
    <p:sldId id="1303" r:id="rId43"/>
    <p:sldId id="1393" r:id="rId44"/>
    <p:sldId id="1418" r:id="rId45"/>
    <p:sldId id="1375" r:id="rId46"/>
    <p:sldId id="1430" r:id="rId47"/>
    <p:sldId id="1425" r:id="rId48"/>
    <p:sldId id="1368" r:id="rId49"/>
    <p:sldId id="1394" r:id="rId50"/>
    <p:sldId id="1397" r:id="rId51"/>
    <p:sldId id="1427" r:id="rId52"/>
    <p:sldId id="1374" r:id="rId53"/>
    <p:sldId id="1436" r:id="rId54"/>
    <p:sldId id="1435" r:id="rId55"/>
    <p:sldId id="1403" r:id="rId56"/>
    <p:sldId id="1404" r:id="rId57"/>
    <p:sldId id="1355" r:id="rId58"/>
    <p:sldId id="1426" r:id="rId59"/>
    <p:sldId id="1437" r:id="rId60"/>
    <p:sldId id="1356" r:id="rId61"/>
    <p:sldId id="1386" r:id="rId62"/>
    <p:sldId id="1357" r:id="rId63"/>
    <p:sldId id="1432" r:id="rId64"/>
    <p:sldId id="279" r:id="rId65"/>
    <p:sldId id="280" r:id="rId66"/>
    <p:sldId id="281" r:id="rId67"/>
    <p:sldId id="282" r:id="rId68"/>
    <p:sldId id="297" r:id="rId69"/>
    <p:sldId id="266" r:id="rId70"/>
    <p:sldId id="284" r:id="rId71"/>
  </p:sldIdLst>
  <p:sldSz cx="9144000" cy="6858000" type="screen4x3"/>
  <p:notesSz cx="6980238" cy="9144000"/>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20" userDrawn="1">
          <p15:clr>
            <a:srgbClr val="A4A3A4"/>
          </p15:clr>
        </p15:guide>
        <p15:guide id="2" orient="horz" pos="2280" userDrawn="1">
          <p15:clr>
            <a:srgbClr val="A4A3A4"/>
          </p15:clr>
        </p15:guide>
        <p15:guide id="3" orient="horz" pos="3792" userDrawn="1">
          <p15:clr>
            <a:srgbClr val="A4A3A4"/>
          </p15:clr>
        </p15:guide>
        <p15:guide id="4" orient="horz" pos="168" userDrawn="1">
          <p15:clr>
            <a:srgbClr val="A4A3A4"/>
          </p15:clr>
        </p15:guide>
        <p15:guide id="5" orient="horz" pos="528" userDrawn="1">
          <p15:clr>
            <a:srgbClr val="A4A3A4"/>
          </p15:clr>
        </p15:guide>
        <p15:guide id="7" orient="horz" pos="1512" userDrawn="1">
          <p15:clr>
            <a:srgbClr val="A4A3A4"/>
          </p15:clr>
        </p15:guide>
        <p15:guide id="8" orient="horz" pos="2976" userDrawn="1">
          <p15:clr>
            <a:srgbClr val="A4A3A4"/>
          </p15:clr>
        </p15:guide>
        <p15:guide id="9" orient="horz" pos="3888" userDrawn="1">
          <p15:clr>
            <a:srgbClr val="A4A3A4"/>
          </p15:clr>
        </p15:guide>
        <p15:guide id="10" pos="216" userDrawn="1">
          <p15:clr>
            <a:srgbClr val="A4A3A4"/>
          </p15:clr>
        </p15:guide>
        <p15:guide id="11" pos="5556">
          <p15:clr>
            <a:srgbClr val="A4A3A4"/>
          </p15:clr>
        </p15:guide>
        <p15:guide id="12" pos="2832" userDrawn="1">
          <p15:clr>
            <a:srgbClr val="A4A3A4"/>
          </p15:clr>
        </p15:guide>
        <p15:guide id="13" pos="302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Beenish Amjad" initials="BA" lastIdx="22" clrIdx="6">
    <p:extLst>
      <p:ext uri="{19B8F6BF-5375-455C-9EA6-DF929625EA0E}">
        <p15:presenceInfo xmlns:p15="http://schemas.microsoft.com/office/powerpoint/2012/main" userId="S::bamjad@worldbank.org::91e9863a-3d1c-40e6-a2d5-e9b18bd3ed69" providerId="AD"/>
      </p:ext>
    </p:extLst>
  </p:cmAuthor>
  <p:cmAuthor id="1" name="Nistha Sinha" initials="NS" lastIdx="14" clrIdx="0">
    <p:extLst>
      <p:ext uri="{19B8F6BF-5375-455C-9EA6-DF929625EA0E}">
        <p15:presenceInfo xmlns:p15="http://schemas.microsoft.com/office/powerpoint/2012/main" userId="S-1-5-21-88094858-919529-1617787245-171874" providerId="AD"/>
      </p:ext>
    </p:extLst>
  </p:cmAuthor>
  <p:cmAuthor id="8" name="Beenish Amjad" initials="BA [2]" lastIdx="6" clrIdx="7">
    <p:extLst>
      <p:ext uri="{19B8F6BF-5375-455C-9EA6-DF929625EA0E}">
        <p15:presenceInfo xmlns:p15="http://schemas.microsoft.com/office/powerpoint/2012/main" userId="S::ba2530@columbia.edu::110b9321-2220-484c-9988-9c50fccad363" providerId="AD"/>
      </p:ext>
    </p:extLst>
  </p:cmAuthor>
  <p:cmAuthor id="2" name="Moritz Meyer" initials="MM" lastIdx="9" clrIdx="1">
    <p:extLst>
      <p:ext uri="{19B8F6BF-5375-455C-9EA6-DF929625EA0E}">
        <p15:presenceInfo xmlns:p15="http://schemas.microsoft.com/office/powerpoint/2012/main" userId="S-1-5-21-88094858-919529-1617787245-430317" providerId="AD"/>
      </p:ext>
    </p:extLst>
  </p:cmAuthor>
  <p:cmAuthor id="3" name="Haydeeliz Carrasco Nunez" initials="HCN" lastIdx="11" clrIdx="2">
    <p:extLst>
      <p:ext uri="{19B8F6BF-5375-455C-9EA6-DF929625EA0E}">
        <p15:presenceInfo xmlns:p15="http://schemas.microsoft.com/office/powerpoint/2012/main" userId="S-1-5-21-88094858-919529-1617787245-710329" providerId="AD"/>
      </p:ext>
    </p:extLst>
  </p:cmAuthor>
  <p:cmAuthor id="4" name="Microsoft Office User" initials="MOU" lastIdx="2" clrIdx="3">
    <p:extLst>
      <p:ext uri="{19B8F6BF-5375-455C-9EA6-DF929625EA0E}">
        <p15:presenceInfo xmlns:p15="http://schemas.microsoft.com/office/powerpoint/2012/main" userId="Microsoft Office User" providerId="None"/>
      </p:ext>
    </p:extLst>
  </p:cmAuthor>
  <p:cmAuthor id="5" name="Moritz Meyer" initials="MM [2]" lastIdx="150" clrIdx="4">
    <p:extLst>
      <p:ext uri="{19B8F6BF-5375-455C-9EA6-DF929625EA0E}">
        <p15:presenceInfo xmlns:p15="http://schemas.microsoft.com/office/powerpoint/2012/main" userId="S::mmeyer3@worldbank.org::d38e5802-2a24-4e71-ae92-ed5d58daebcc" providerId="AD"/>
      </p:ext>
    </p:extLst>
  </p:cmAuthor>
  <p:cmAuthor id="6" name="Haydeeliz Carrasco Nunez" initials="HCN [2]" lastIdx="149" clrIdx="5">
    <p:extLst>
      <p:ext uri="{19B8F6BF-5375-455C-9EA6-DF929625EA0E}">
        <p15:presenceInfo xmlns:p15="http://schemas.microsoft.com/office/powerpoint/2012/main" userId="S::hcarrasconunez@worldbank.org::75c141c0-208e-4d84-a926-b8c04232919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DA"/>
    <a:srgbClr val="005BBB"/>
    <a:srgbClr val="007BFF"/>
    <a:srgbClr val="BEDA00"/>
    <a:srgbClr val="280091"/>
    <a:srgbClr val="A5A5A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6494DF-AD11-4E68-924D-78E497699864}" v="18" dt="2024-08-19T11:17:45.4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ittlere Formatvorlage 3 - Akz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524" autoAdjust="0"/>
    <p:restoredTop sz="93690" autoAdjust="0"/>
  </p:normalViewPr>
  <p:slideViewPr>
    <p:cSldViewPr snapToGrid="0">
      <p:cViewPr varScale="1">
        <p:scale>
          <a:sx n="61" d="100"/>
          <a:sy n="61" d="100"/>
        </p:scale>
        <p:origin x="984" y="92"/>
      </p:cViewPr>
      <p:guideLst>
        <p:guide orient="horz" pos="720"/>
        <p:guide orient="horz" pos="2280"/>
        <p:guide orient="horz" pos="3792"/>
        <p:guide orient="horz" pos="168"/>
        <p:guide orient="horz" pos="528"/>
        <p:guide orient="horz" pos="1512"/>
        <p:guide orient="horz" pos="2976"/>
        <p:guide orient="horz" pos="3888"/>
        <p:guide pos="216"/>
        <p:guide pos="5556"/>
        <p:guide pos="2832"/>
        <p:guide pos="30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16" Type="http://schemas.openxmlformats.org/officeDocument/2006/relationships/slide" Target="slides/slide10.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commentAuthors" Target="commentAuthors.xml"/><Relationship Id="rId79" Type="http://schemas.microsoft.com/office/2016/11/relationships/changesInfo" Target="changesInfos/changesInfo1.xml"/><Relationship Id="rId5" Type="http://schemas.openxmlformats.org/officeDocument/2006/relationships/customXml" Target="../customXml/item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notesMaster" Target="notesMasters/notesMaster1.xml"/><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viewProps" Target="viewProps.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customXml" Target="../customXml/item2.xml"/><Relationship Id="rId29" Type="http://schemas.openxmlformats.org/officeDocument/2006/relationships/slide" Target="slides/slide2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den Finn" userId="a3df1ae8-d433-43a2-b20e-ebcd6b46aef4" providerId="ADAL" clId="{666494DF-AD11-4E68-924D-78E497699864}"/>
    <pc:docChg chg="undo custSel modSld">
      <pc:chgData name="Arden Finn" userId="a3df1ae8-d433-43a2-b20e-ebcd6b46aef4" providerId="ADAL" clId="{666494DF-AD11-4E68-924D-78E497699864}" dt="2024-08-20T11:58:13.773" v="2393" actId="20577"/>
      <pc:docMkLst>
        <pc:docMk/>
      </pc:docMkLst>
      <pc:sldChg chg="modSp mod">
        <pc:chgData name="Arden Finn" userId="a3df1ae8-d433-43a2-b20e-ebcd6b46aef4" providerId="ADAL" clId="{666494DF-AD11-4E68-924D-78E497699864}" dt="2024-08-19T11:02:04.815" v="1454" actId="20577"/>
        <pc:sldMkLst>
          <pc:docMk/>
          <pc:sldMk cId="2645130145" sldId="293"/>
        </pc:sldMkLst>
        <pc:spChg chg="mod">
          <ac:chgData name="Arden Finn" userId="a3df1ae8-d433-43a2-b20e-ebcd6b46aef4" providerId="ADAL" clId="{666494DF-AD11-4E68-924D-78E497699864}" dt="2024-08-19T11:01:33.443" v="1427" actId="6549"/>
          <ac:spMkLst>
            <pc:docMk/>
            <pc:sldMk cId="2645130145" sldId="293"/>
            <ac:spMk id="2" creationId="{D6225758-FD29-430E-97DC-638175C0F5F3}"/>
          </ac:spMkLst>
        </pc:spChg>
        <pc:spChg chg="mod">
          <ac:chgData name="Arden Finn" userId="a3df1ae8-d433-43a2-b20e-ebcd6b46aef4" providerId="ADAL" clId="{666494DF-AD11-4E68-924D-78E497699864}" dt="2024-08-19T11:02:04.815" v="1454" actId="20577"/>
          <ac:spMkLst>
            <pc:docMk/>
            <pc:sldMk cId="2645130145" sldId="293"/>
            <ac:spMk id="10" creationId="{92779280-D5AE-4CC6-BA9D-F3A1CB530022}"/>
          </ac:spMkLst>
        </pc:spChg>
        <pc:spChg chg="mod">
          <ac:chgData name="Arden Finn" userId="a3df1ae8-d433-43a2-b20e-ebcd6b46aef4" providerId="ADAL" clId="{666494DF-AD11-4E68-924D-78E497699864}" dt="2024-08-19T11:01:58.992" v="1452" actId="6549"/>
          <ac:spMkLst>
            <pc:docMk/>
            <pc:sldMk cId="2645130145" sldId="293"/>
            <ac:spMk id="35" creationId="{931BED38-7054-473F-8F58-E5EE37754E66}"/>
          </ac:spMkLst>
        </pc:spChg>
      </pc:sldChg>
      <pc:sldChg chg="modSp mod">
        <pc:chgData name="Arden Finn" userId="a3df1ae8-d433-43a2-b20e-ebcd6b46aef4" providerId="ADAL" clId="{666494DF-AD11-4E68-924D-78E497699864}" dt="2024-08-16T13:13:37.053" v="1095" actId="403"/>
        <pc:sldMkLst>
          <pc:docMk/>
          <pc:sldMk cId="1294769000" sldId="1301"/>
        </pc:sldMkLst>
        <pc:spChg chg="mod">
          <ac:chgData name="Arden Finn" userId="a3df1ae8-d433-43a2-b20e-ebcd6b46aef4" providerId="ADAL" clId="{666494DF-AD11-4E68-924D-78E497699864}" dt="2024-08-16T13:13:28.218" v="1093" actId="20577"/>
          <ac:spMkLst>
            <pc:docMk/>
            <pc:sldMk cId="1294769000" sldId="1301"/>
            <ac:spMk id="3" creationId="{3092E5DE-28A1-47CB-83B4-143904FA78D7}"/>
          </ac:spMkLst>
        </pc:spChg>
        <pc:graphicFrameChg chg="mod">
          <ac:chgData name="Arden Finn" userId="a3df1ae8-d433-43a2-b20e-ebcd6b46aef4" providerId="ADAL" clId="{666494DF-AD11-4E68-924D-78E497699864}" dt="2024-08-16T13:13:37.053" v="1095" actId="403"/>
          <ac:graphicFrameMkLst>
            <pc:docMk/>
            <pc:sldMk cId="1294769000" sldId="1301"/>
            <ac:graphicFrameMk id="8" creationId="{C9040B2C-EEC2-A143-96FA-A2443C67CD89}"/>
          </ac:graphicFrameMkLst>
        </pc:graphicFrameChg>
      </pc:sldChg>
      <pc:sldChg chg="modSp mod">
        <pc:chgData name="Arden Finn" userId="a3df1ae8-d433-43a2-b20e-ebcd6b46aef4" providerId="ADAL" clId="{666494DF-AD11-4E68-924D-78E497699864}" dt="2024-08-16T07:55:41.915" v="437" actId="14100"/>
        <pc:sldMkLst>
          <pc:docMk/>
          <pc:sldMk cId="1440087652" sldId="1302"/>
        </pc:sldMkLst>
        <pc:spChg chg="mod">
          <ac:chgData name="Arden Finn" userId="a3df1ae8-d433-43a2-b20e-ebcd6b46aef4" providerId="ADAL" clId="{666494DF-AD11-4E68-924D-78E497699864}" dt="2024-08-16T07:55:00.812" v="432" actId="20577"/>
          <ac:spMkLst>
            <pc:docMk/>
            <pc:sldMk cId="1440087652" sldId="1302"/>
            <ac:spMk id="2" creationId="{00000000-0000-0000-0000-000000000000}"/>
          </ac:spMkLst>
        </pc:spChg>
        <pc:spChg chg="mod">
          <ac:chgData name="Arden Finn" userId="a3df1ae8-d433-43a2-b20e-ebcd6b46aef4" providerId="ADAL" clId="{666494DF-AD11-4E68-924D-78E497699864}" dt="2024-08-16T07:55:32.596" v="435" actId="20577"/>
          <ac:spMkLst>
            <pc:docMk/>
            <pc:sldMk cId="1440087652" sldId="1302"/>
            <ac:spMk id="3" creationId="{3092E5DE-28A1-47CB-83B4-143904FA78D7}"/>
          </ac:spMkLst>
        </pc:spChg>
        <pc:picChg chg="mod">
          <ac:chgData name="Arden Finn" userId="a3df1ae8-d433-43a2-b20e-ebcd6b46aef4" providerId="ADAL" clId="{666494DF-AD11-4E68-924D-78E497699864}" dt="2024-08-16T07:55:41.915" v="437" actId="14100"/>
          <ac:picMkLst>
            <pc:docMk/>
            <pc:sldMk cId="1440087652" sldId="1302"/>
            <ac:picMk id="4" creationId="{0BD85361-9068-FB80-4EF5-62499FBE5FB3}"/>
          </ac:picMkLst>
        </pc:picChg>
        <pc:picChg chg="mod">
          <ac:chgData name="Arden Finn" userId="a3df1ae8-d433-43a2-b20e-ebcd6b46aef4" providerId="ADAL" clId="{666494DF-AD11-4E68-924D-78E497699864}" dt="2024-08-16T07:55:38.131" v="436" actId="14100"/>
          <ac:picMkLst>
            <pc:docMk/>
            <pc:sldMk cId="1440087652" sldId="1302"/>
            <ac:picMk id="7" creationId="{3ADCB125-05EF-D105-AD24-54E89FFD289C}"/>
          </ac:picMkLst>
        </pc:picChg>
      </pc:sldChg>
      <pc:sldChg chg="modSp mod">
        <pc:chgData name="Arden Finn" userId="a3df1ae8-d433-43a2-b20e-ebcd6b46aef4" providerId="ADAL" clId="{666494DF-AD11-4E68-924D-78E497699864}" dt="2024-08-19T10:57:37.276" v="1418" actId="20577"/>
        <pc:sldMkLst>
          <pc:docMk/>
          <pc:sldMk cId="2499406814" sldId="1304"/>
        </pc:sldMkLst>
        <pc:spChg chg="mod">
          <ac:chgData name="Arden Finn" userId="a3df1ae8-d433-43a2-b20e-ebcd6b46aef4" providerId="ADAL" clId="{666494DF-AD11-4E68-924D-78E497699864}" dt="2024-08-19T10:57:37.276" v="1418" actId="20577"/>
          <ac:spMkLst>
            <pc:docMk/>
            <pc:sldMk cId="2499406814" sldId="1304"/>
            <ac:spMk id="3" creationId="{3092E5DE-28A1-47CB-83B4-143904FA78D7}"/>
          </ac:spMkLst>
        </pc:spChg>
      </pc:sldChg>
      <pc:sldChg chg="modSp mod">
        <pc:chgData name="Arden Finn" userId="a3df1ae8-d433-43a2-b20e-ebcd6b46aef4" providerId="ADAL" clId="{666494DF-AD11-4E68-924D-78E497699864}" dt="2024-08-19T11:58:14.246" v="2233" actId="20577"/>
        <pc:sldMkLst>
          <pc:docMk/>
          <pc:sldMk cId="1995012543" sldId="1355"/>
        </pc:sldMkLst>
        <pc:spChg chg="mod">
          <ac:chgData name="Arden Finn" userId="a3df1ae8-d433-43a2-b20e-ebcd6b46aef4" providerId="ADAL" clId="{666494DF-AD11-4E68-924D-78E497699864}" dt="2024-08-19T11:58:14.246" v="2233" actId="20577"/>
          <ac:spMkLst>
            <pc:docMk/>
            <pc:sldMk cId="1995012543" sldId="1355"/>
            <ac:spMk id="3" creationId="{3092E5DE-28A1-47CB-83B4-143904FA78D7}"/>
          </ac:spMkLst>
        </pc:spChg>
      </pc:sldChg>
      <pc:sldChg chg="modSp mod">
        <pc:chgData name="Arden Finn" userId="a3df1ae8-d433-43a2-b20e-ebcd6b46aef4" providerId="ADAL" clId="{666494DF-AD11-4E68-924D-78E497699864}" dt="2024-08-19T11:58:42.197" v="2240" actId="20577"/>
        <pc:sldMkLst>
          <pc:docMk/>
          <pc:sldMk cId="3899599955" sldId="1356"/>
        </pc:sldMkLst>
        <pc:spChg chg="mod">
          <ac:chgData name="Arden Finn" userId="a3df1ae8-d433-43a2-b20e-ebcd6b46aef4" providerId="ADAL" clId="{666494DF-AD11-4E68-924D-78E497699864}" dt="2024-08-19T11:58:42.197" v="2240" actId="20577"/>
          <ac:spMkLst>
            <pc:docMk/>
            <pc:sldMk cId="3899599955" sldId="1356"/>
            <ac:spMk id="3" creationId="{3092E5DE-28A1-47CB-83B4-143904FA78D7}"/>
          </ac:spMkLst>
        </pc:spChg>
      </pc:sldChg>
      <pc:sldChg chg="modSp mod">
        <pc:chgData name="Arden Finn" userId="a3df1ae8-d433-43a2-b20e-ebcd6b46aef4" providerId="ADAL" clId="{666494DF-AD11-4E68-924D-78E497699864}" dt="2024-08-19T12:00:02.554" v="2385" actId="6549"/>
        <pc:sldMkLst>
          <pc:docMk/>
          <pc:sldMk cId="2915841397" sldId="1357"/>
        </pc:sldMkLst>
        <pc:spChg chg="mod">
          <ac:chgData name="Arden Finn" userId="a3df1ae8-d433-43a2-b20e-ebcd6b46aef4" providerId="ADAL" clId="{666494DF-AD11-4E68-924D-78E497699864}" dt="2024-08-19T12:00:02.554" v="2385" actId="6549"/>
          <ac:spMkLst>
            <pc:docMk/>
            <pc:sldMk cId="2915841397" sldId="1357"/>
            <ac:spMk id="2" creationId="{00000000-0000-0000-0000-000000000000}"/>
          </ac:spMkLst>
        </pc:spChg>
      </pc:sldChg>
      <pc:sldChg chg="modSp mod">
        <pc:chgData name="Arden Finn" userId="a3df1ae8-d433-43a2-b20e-ebcd6b46aef4" providerId="ADAL" clId="{666494DF-AD11-4E68-924D-78E497699864}" dt="2024-08-16T13:10:18.346" v="926" actId="20577"/>
        <pc:sldMkLst>
          <pc:docMk/>
          <pc:sldMk cId="4051843504" sldId="1369"/>
        </pc:sldMkLst>
        <pc:spChg chg="mod">
          <ac:chgData name="Arden Finn" userId="a3df1ae8-d433-43a2-b20e-ebcd6b46aef4" providerId="ADAL" clId="{666494DF-AD11-4E68-924D-78E497699864}" dt="2024-08-16T13:10:18.346" v="926" actId="20577"/>
          <ac:spMkLst>
            <pc:docMk/>
            <pc:sldMk cId="4051843504" sldId="1369"/>
            <ac:spMk id="3" creationId="{3092E5DE-28A1-47CB-83B4-143904FA78D7}"/>
          </ac:spMkLst>
        </pc:spChg>
      </pc:sldChg>
      <pc:sldChg chg="modSp mod">
        <pc:chgData name="Arden Finn" userId="a3df1ae8-d433-43a2-b20e-ebcd6b46aef4" providerId="ADAL" clId="{666494DF-AD11-4E68-924D-78E497699864}" dt="2024-08-16T07:56:24.624" v="512" actId="403"/>
        <pc:sldMkLst>
          <pc:docMk/>
          <pc:sldMk cId="708652282" sldId="1370"/>
        </pc:sldMkLst>
        <pc:spChg chg="mod">
          <ac:chgData name="Arden Finn" userId="a3df1ae8-d433-43a2-b20e-ebcd6b46aef4" providerId="ADAL" clId="{666494DF-AD11-4E68-924D-78E497699864}" dt="2024-08-16T07:56:24.624" v="512" actId="403"/>
          <ac:spMkLst>
            <pc:docMk/>
            <pc:sldMk cId="708652282" sldId="1370"/>
            <ac:spMk id="3" creationId="{3092E5DE-28A1-47CB-83B4-143904FA78D7}"/>
          </ac:spMkLst>
        </pc:spChg>
      </pc:sldChg>
      <pc:sldChg chg="modSp mod">
        <pc:chgData name="Arden Finn" userId="a3df1ae8-d433-43a2-b20e-ebcd6b46aef4" providerId="ADAL" clId="{666494DF-AD11-4E68-924D-78E497699864}" dt="2024-08-16T13:14:27.514" v="1149" actId="403"/>
        <pc:sldMkLst>
          <pc:docMk/>
          <pc:sldMk cId="2164044082" sldId="1373"/>
        </pc:sldMkLst>
        <pc:spChg chg="mod">
          <ac:chgData name="Arden Finn" userId="a3df1ae8-d433-43a2-b20e-ebcd6b46aef4" providerId="ADAL" clId="{666494DF-AD11-4E68-924D-78E497699864}" dt="2024-08-16T13:14:19.825" v="1144" actId="20577"/>
          <ac:spMkLst>
            <pc:docMk/>
            <pc:sldMk cId="2164044082" sldId="1373"/>
            <ac:spMk id="3" creationId="{3092E5DE-28A1-47CB-83B4-143904FA78D7}"/>
          </ac:spMkLst>
        </pc:spChg>
        <pc:graphicFrameChg chg="mod">
          <ac:chgData name="Arden Finn" userId="a3df1ae8-d433-43a2-b20e-ebcd6b46aef4" providerId="ADAL" clId="{666494DF-AD11-4E68-924D-78E497699864}" dt="2024-08-16T13:14:27.514" v="1149" actId="403"/>
          <ac:graphicFrameMkLst>
            <pc:docMk/>
            <pc:sldMk cId="2164044082" sldId="1373"/>
            <ac:graphicFrameMk id="4" creationId="{C046CF75-99F4-8046-BB6B-A52D681758CC}"/>
          </ac:graphicFrameMkLst>
        </pc:graphicFrameChg>
      </pc:sldChg>
      <pc:sldChg chg="modSp mod">
        <pc:chgData name="Arden Finn" userId="a3df1ae8-d433-43a2-b20e-ebcd6b46aef4" providerId="ADAL" clId="{666494DF-AD11-4E68-924D-78E497699864}" dt="2024-08-19T11:56:26.367" v="2135" actId="20577"/>
        <pc:sldMkLst>
          <pc:docMk/>
          <pc:sldMk cId="1480805872" sldId="1374"/>
        </pc:sldMkLst>
        <pc:spChg chg="mod">
          <ac:chgData name="Arden Finn" userId="a3df1ae8-d433-43a2-b20e-ebcd6b46aef4" providerId="ADAL" clId="{666494DF-AD11-4E68-924D-78E497699864}" dt="2024-08-19T11:56:26.367" v="2135" actId="20577"/>
          <ac:spMkLst>
            <pc:docMk/>
            <pc:sldMk cId="1480805872" sldId="1374"/>
            <ac:spMk id="9" creationId="{03BEC3B1-0316-E444-9AE0-54C90485B50E}"/>
          </ac:spMkLst>
        </pc:spChg>
      </pc:sldChg>
      <pc:sldChg chg="modSp mod">
        <pc:chgData name="Arden Finn" userId="a3df1ae8-d433-43a2-b20e-ebcd6b46aef4" providerId="ADAL" clId="{666494DF-AD11-4E68-924D-78E497699864}" dt="2024-08-19T11:43:08.781" v="1836"/>
        <pc:sldMkLst>
          <pc:docMk/>
          <pc:sldMk cId="1242778256" sldId="1375"/>
        </pc:sldMkLst>
        <pc:spChg chg="mod">
          <ac:chgData name="Arden Finn" userId="a3df1ae8-d433-43a2-b20e-ebcd6b46aef4" providerId="ADAL" clId="{666494DF-AD11-4E68-924D-78E497699864}" dt="2024-08-19T11:43:08.781" v="1836"/>
          <ac:spMkLst>
            <pc:docMk/>
            <pc:sldMk cId="1242778256" sldId="1375"/>
            <ac:spMk id="8" creationId="{EAF5A27E-D43F-7E52-54D3-7554A57D9740}"/>
          </ac:spMkLst>
        </pc:spChg>
      </pc:sldChg>
      <pc:sldChg chg="delSp modSp mod">
        <pc:chgData name="Arden Finn" userId="a3df1ae8-d433-43a2-b20e-ebcd6b46aef4" providerId="ADAL" clId="{666494DF-AD11-4E68-924D-78E497699864}" dt="2024-08-19T11:16:41.100" v="1483" actId="478"/>
        <pc:sldMkLst>
          <pc:docMk/>
          <pc:sldMk cId="4055708831" sldId="1376"/>
        </pc:sldMkLst>
        <pc:spChg chg="mod">
          <ac:chgData name="Arden Finn" userId="a3df1ae8-d433-43a2-b20e-ebcd6b46aef4" providerId="ADAL" clId="{666494DF-AD11-4E68-924D-78E497699864}" dt="2024-08-19T11:16:19.295" v="1456" actId="20577"/>
          <ac:spMkLst>
            <pc:docMk/>
            <pc:sldMk cId="4055708831" sldId="1376"/>
            <ac:spMk id="2" creationId="{00000000-0000-0000-0000-000000000000}"/>
          </ac:spMkLst>
        </pc:spChg>
        <pc:spChg chg="del">
          <ac:chgData name="Arden Finn" userId="a3df1ae8-d433-43a2-b20e-ebcd6b46aef4" providerId="ADAL" clId="{666494DF-AD11-4E68-924D-78E497699864}" dt="2024-08-19T11:16:41.100" v="1483" actId="478"/>
          <ac:spMkLst>
            <pc:docMk/>
            <pc:sldMk cId="4055708831" sldId="1376"/>
            <ac:spMk id="4" creationId="{AD28B6C0-F428-0CD5-259B-1FDC84753E4A}"/>
          </ac:spMkLst>
        </pc:spChg>
        <pc:spChg chg="mod">
          <ac:chgData name="Arden Finn" userId="a3df1ae8-d433-43a2-b20e-ebcd6b46aef4" providerId="ADAL" clId="{666494DF-AD11-4E68-924D-78E497699864}" dt="2024-08-19T11:16:34.879" v="1482" actId="20577"/>
          <ac:spMkLst>
            <pc:docMk/>
            <pc:sldMk cId="4055708831" sldId="1376"/>
            <ac:spMk id="8" creationId="{EAF5A27E-D43F-7E52-54D3-7554A57D9740}"/>
          </ac:spMkLst>
        </pc:spChg>
      </pc:sldChg>
      <pc:sldChg chg="modSp mod">
        <pc:chgData name="Arden Finn" userId="a3df1ae8-d433-43a2-b20e-ebcd6b46aef4" providerId="ADAL" clId="{666494DF-AD11-4E68-924D-78E497699864}" dt="2024-08-20T11:58:13.773" v="2393" actId="20577"/>
        <pc:sldMkLst>
          <pc:docMk/>
          <pc:sldMk cId="2422823630" sldId="1379"/>
        </pc:sldMkLst>
        <pc:spChg chg="mod">
          <ac:chgData name="Arden Finn" userId="a3df1ae8-d433-43a2-b20e-ebcd6b46aef4" providerId="ADAL" clId="{666494DF-AD11-4E68-924D-78E497699864}" dt="2024-08-20T11:58:13.773" v="2393" actId="20577"/>
          <ac:spMkLst>
            <pc:docMk/>
            <pc:sldMk cId="2422823630" sldId="1379"/>
            <ac:spMk id="3" creationId="{3092E5DE-28A1-47CB-83B4-143904FA78D7}"/>
          </ac:spMkLst>
        </pc:spChg>
        <pc:graphicFrameChg chg="mod">
          <ac:chgData name="Arden Finn" userId="a3df1ae8-d433-43a2-b20e-ebcd6b46aef4" providerId="ADAL" clId="{666494DF-AD11-4E68-924D-78E497699864}" dt="2024-08-16T13:15:43.330" v="1204" actId="14100"/>
          <ac:graphicFrameMkLst>
            <pc:docMk/>
            <pc:sldMk cId="2422823630" sldId="1379"/>
            <ac:graphicFrameMk id="7" creationId="{CA66DB18-2950-2983-2B77-B68D816EA785}"/>
          </ac:graphicFrameMkLst>
        </pc:graphicFrameChg>
      </pc:sldChg>
      <pc:sldChg chg="modSp mod">
        <pc:chgData name="Arden Finn" userId="a3df1ae8-d433-43a2-b20e-ebcd6b46aef4" providerId="ADAL" clId="{666494DF-AD11-4E68-924D-78E497699864}" dt="2024-08-16T13:18:15.938" v="1239" actId="403"/>
        <pc:sldMkLst>
          <pc:docMk/>
          <pc:sldMk cId="1927706164" sldId="1381"/>
        </pc:sldMkLst>
        <pc:spChg chg="mod">
          <ac:chgData name="Arden Finn" userId="a3df1ae8-d433-43a2-b20e-ebcd6b46aef4" providerId="ADAL" clId="{666494DF-AD11-4E68-924D-78E497699864}" dt="2024-08-16T13:18:12.286" v="1237" actId="20577"/>
          <ac:spMkLst>
            <pc:docMk/>
            <pc:sldMk cId="1927706164" sldId="1381"/>
            <ac:spMk id="3" creationId="{3092E5DE-28A1-47CB-83B4-143904FA78D7}"/>
          </ac:spMkLst>
        </pc:spChg>
        <pc:graphicFrameChg chg="mod">
          <ac:chgData name="Arden Finn" userId="a3df1ae8-d433-43a2-b20e-ebcd6b46aef4" providerId="ADAL" clId="{666494DF-AD11-4E68-924D-78E497699864}" dt="2024-08-16T13:18:15.938" v="1239" actId="403"/>
          <ac:graphicFrameMkLst>
            <pc:docMk/>
            <pc:sldMk cId="1927706164" sldId="1381"/>
            <ac:graphicFrameMk id="7" creationId="{6A45921B-4328-9C9D-2CB7-D2FA3E78581A}"/>
          </ac:graphicFrameMkLst>
        </pc:graphicFrameChg>
      </pc:sldChg>
      <pc:sldChg chg="modSp mod">
        <pc:chgData name="Arden Finn" userId="a3df1ae8-d433-43a2-b20e-ebcd6b46aef4" providerId="ADAL" clId="{666494DF-AD11-4E68-924D-78E497699864}" dt="2024-08-16T13:19:48.009" v="1295" actId="403"/>
        <pc:sldMkLst>
          <pc:docMk/>
          <pc:sldMk cId="758329774" sldId="1383"/>
        </pc:sldMkLst>
        <pc:spChg chg="mod">
          <ac:chgData name="Arden Finn" userId="a3df1ae8-d433-43a2-b20e-ebcd6b46aef4" providerId="ADAL" clId="{666494DF-AD11-4E68-924D-78E497699864}" dt="2024-08-16T13:19:40.655" v="1293" actId="20577"/>
          <ac:spMkLst>
            <pc:docMk/>
            <pc:sldMk cId="758329774" sldId="1383"/>
            <ac:spMk id="3" creationId="{3092E5DE-28A1-47CB-83B4-143904FA78D7}"/>
          </ac:spMkLst>
        </pc:spChg>
        <pc:graphicFrameChg chg="mod">
          <ac:chgData name="Arden Finn" userId="a3df1ae8-d433-43a2-b20e-ebcd6b46aef4" providerId="ADAL" clId="{666494DF-AD11-4E68-924D-78E497699864}" dt="2024-08-16T13:19:48.009" v="1295" actId="403"/>
          <ac:graphicFrameMkLst>
            <pc:docMk/>
            <pc:sldMk cId="758329774" sldId="1383"/>
            <ac:graphicFrameMk id="7" creationId="{550CF6F3-6A1C-D698-0094-34D8EC3EAA9A}"/>
          </ac:graphicFrameMkLst>
        </pc:graphicFrameChg>
      </pc:sldChg>
      <pc:sldChg chg="modSp mod">
        <pc:chgData name="Arden Finn" userId="a3df1ae8-d433-43a2-b20e-ebcd6b46aef4" providerId="ADAL" clId="{666494DF-AD11-4E68-924D-78E497699864}" dt="2024-08-16T13:20:25.459" v="1328" actId="6549"/>
        <pc:sldMkLst>
          <pc:docMk/>
          <pc:sldMk cId="1140743268" sldId="1384"/>
        </pc:sldMkLst>
        <pc:spChg chg="mod">
          <ac:chgData name="Arden Finn" userId="a3df1ae8-d433-43a2-b20e-ebcd6b46aef4" providerId="ADAL" clId="{666494DF-AD11-4E68-924D-78E497699864}" dt="2024-08-16T13:20:25.459" v="1328" actId="6549"/>
          <ac:spMkLst>
            <pc:docMk/>
            <pc:sldMk cId="1140743268" sldId="1384"/>
            <ac:spMk id="3" creationId="{3092E5DE-28A1-47CB-83B4-143904FA78D7}"/>
          </ac:spMkLst>
        </pc:spChg>
      </pc:sldChg>
      <pc:sldChg chg="modSp mod">
        <pc:chgData name="Arden Finn" userId="a3df1ae8-d433-43a2-b20e-ebcd6b46aef4" providerId="ADAL" clId="{666494DF-AD11-4E68-924D-78E497699864}" dt="2024-08-19T11:59:57.681" v="2384" actId="6549"/>
        <pc:sldMkLst>
          <pc:docMk/>
          <pc:sldMk cId="1062876433" sldId="1386"/>
        </pc:sldMkLst>
        <pc:spChg chg="mod">
          <ac:chgData name="Arden Finn" userId="a3df1ae8-d433-43a2-b20e-ebcd6b46aef4" providerId="ADAL" clId="{666494DF-AD11-4E68-924D-78E497699864}" dt="2024-08-19T11:59:57.681" v="2384" actId="6549"/>
          <ac:spMkLst>
            <pc:docMk/>
            <pc:sldMk cId="1062876433" sldId="1386"/>
            <ac:spMk id="3" creationId="{3092E5DE-28A1-47CB-83B4-143904FA78D7}"/>
          </ac:spMkLst>
        </pc:spChg>
      </pc:sldChg>
      <pc:sldChg chg="modSp mod">
        <pc:chgData name="Arden Finn" userId="a3df1ae8-d433-43a2-b20e-ebcd6b46aef4" providerId="ADAL" clId="{666494DF-AD11-4E68-924D-78E497699864}" dt="2024-08-19T11:29:35.457" v="1720" actId="6549"/>
        <pc:sldMkLst>
          <pc:docMk/>
          <pc:sldMk cId="2128902923" sldId="1388"/>
        </pc:sldMkLst>
        <pc:spChg chg="mod">
          <ac:chgData name="Arden Finn" userId="a3df1ae8-d433-43a2-b20e-ebcd6b46aef4" providerId="ADAL" clId="{666494DF-AD11-4E68-924D-78E497699864}" dt="2024-08-19T11:29:35.457" v="1720" actId="6549"/>
          <ac:spMkLst>
            <pc:docMk/>
            <pc:sldMk cId="2128902923" sldId="1388"/>
            <ac:spMk id="7" creationId="{6A8C6773-999A-C567-CA70-1873C902157C}"/>
          </ac:spMkLst>
        </pc:spChg>
        <pc:spChg chg="mod">
          <ac:chgData name="Arden Finn" userId="a3df1ae8-d433-43a2-b20e-ebcd6b46aef4" providerId="ADAL" clId="{666494DF-AD11-4E68-924D-78E497699864}" dt="2024-08-19T11:29:10.921" v="1653" actId="6549"/>
          <ac:spMkLst>
            <pc:docMk/>
            <pc:sldMk cId="2128902923" sldId="1388"/>
            <ac:spMk id="13" creationId="{E7C03C29-6947-4300-8253-FA0C01374976}"/>
          </ac:spMkLst>
        </pc:spChg>
      </pc:sldChg>
      <pc:sldChg chg="modSp mod">
        <pc:chgData name="Arden Finn" userId="a3df1ae8-d433-43a2-b20e-ebcd6b46aef4" providerId="ADAL" clId="{666494DF-AD11-4E68-924D-78E497699864}" dt="2024-08-19T11:17:11.100" v="1515" actId="20577"/>
        <pc:sldMkLst>
          <pc:docMk/>
          <pc:sldMk cId="1629986898" sldId="1390"/>
        </pc:sldMkLst>
        <pc:spChg chg="mod">
          <ac:chgData name="Arden Finn" userId="a3df1ae8-d433-43a2-b20e-ebcd6b46aef4" providerId="ADAL" clId="{666494DF-AD11-4E68-924D-78E497699864}" dt="2024-08-19T11:16:51.673" v="1484" actId="20577"/>
          <ac:spMkLst>
            <pc:docMk/>
            <pc:sldMk cId="1629986898" sldId="1390"/>
            <ac:spMk id="2" creationId="{19F8C34D-BE25-4C05-9CDE-220A95FEE748}"/>
          </ac:spMkLst>
        </pc:spChg>
        <pc:spChg chg="mod">
          <ac:chgData name="Arden Finn" userId="a3df1ae8-d433-43a2-b20e-ebcd6b46aef4" providerId="ADAL" clId="{666494DF-AD11-4E68-924D-78E497699864}" dt="2024-08-19T11:17:04.055" v="1513" actId="20577"/>
          <ac:spMkLst>
            <pc:docMk/>
            <pc:sldMk cId="1629986898" sldId="1390"/>
            <ac:spMk id="3" creationId="{A2F409E4-E413-A21A-8EC2-4CBB382F2070}"/>
          </ac:spMkLst>
        </pc:spChg>
        <pc:spChg chg="mod">
          <ac:chgData name="Arden Finn" userId="a3df1ae8-d433-43a2-b20e-ebcd6b46aef4" providerId="ADAL" clId="{666494DF-AD11-4E68-924D-78E497699864}" dt="2024-08-19T11:17:11.100" v="1515" actId="20577"/>
          <ac:spMkLst>
            <pc:docMk/>
            <pc:sldMk cId="1629986898" sldId="1390"/>
            <ac:spMk id="7" creationId="{6A8C6773-999A-C567-CA70-1873C902157C}"/>
          </ac:spMkLst>
        </pc:spChg>
      </pc:sldChg>
      <pc:sldChg chg="modSp mod">
        <pc:chgData name="Arden Finn" userId="a3df1ae8-d433-43a2-b20e-ebcd6b46aef4" providerId="ADAL" clId="{666494DF-AD11-4E68-924D-78E497699864}" dt="2024-08-19T11:17:36.060" v="1521" actId="20577"/>
        <pc:sldMkLst>
          <pc:docMk/>
          <pc:sldMk cId="3343842981" sldId="1391"/>
        </pc:sldMkLst>
        <pc:spChg chg="mod">
          <ac:chgData name="Arden Finn" userId="a3df1ae8-d433-43a2-b20e-ebcd6b46aef4" providerId="ADAL" clId="{666494DF-AD11-4E68-924D-78E497699864}" dt="2024-08-19T11:17:25.200" v="1517" actId="404"/>
          <ac:spMkLst>
            <pc:docMk/>
            <pc:sldMk cId="3343842981" sldId="1391"/>
            <ac:spMk id="4" creationId="{ED45EFC4-7E9E-EB6E-A5CF-EF694AD46E67}"/>
          </ac:spMkLst>
        </pc:spChg>
        <pc:spChg chg="mod">
          <ac:chgData name="Arden Finn" userId="a3df1ae8-d433-43a2-b20e-ebcd6b46aef4" providerId="ADAL" clId="{666494DF-AD11-4E68-924D-78E497699864}" dt="2024-08-19T11:17:36.060" v="1521" actId="20577"/>
          <ac:spMkLst>
            <pc:docMk/>
            <pc:sldMk cId="3343842981" sldId="1391"/>
            <ac:spMk id="7" creationId="{6A8C6773-999A-C567-CA70-1873C902157C}"/>
          </ac:spMkLst>
        </pc:spChg>
        <pc:graphicFrameChg chg="mod">
          <ac:chgData name="Arden Finn" userId="a3df1ae8-d433-43a2-b20e-ebcd6b46aef4" providerId="ADAL" clId="{666494DF-AD11-4E68-924D-78E497699864}" dt="2024-08-19T11:17:31.017" v="1519" actId="20577"/>
          <ac:graphicFrameMkLst>
            <pc:docMk/>
            <pc:sldMk cId="3343842981" sldId="1391"/>
            <ac:graphicFrameMk id="8" creationId="{416C5AB6-EC84-1B45-826E-311214505451}"/>
          </ac:graphicFrameMkLst>
        </pc:graphicFrameChg>
      </pc:sldChg>
      <pc:sldChg chg="modSp mod">
        <pc:chgData name="Arden Finn" userId="a3df1ae8-d433-43a2-b20e-ebcd6b46aef4" providerId="ADAL" clId="{666494DF-AD11-4E68-924D-78E497699864}" dt="2024-08-19T11:42:40.063" v="1786" actId="20577"/>
        <pc:sldMkLst>
          <pc:docMk/>
          <pc:sldMk cId="618660460" sldId="1393"/>
        </pc:sldMkLst>
        <pc:spChg chg="mod">
          <ac:chgData name="Arden Finn" userId="a3df1ae8-d433-43a2-b20e-ebcd6b46aef4" providerId="ADAL" clId="{666494DF-AD11-4E68-924D-78E497699864}" dt="2024-08-19T11:42:40.063" v="1786" actId="20577"/>
          <ac:spMkLst>
            <pc:docMk/>
            <pc:sldMk cId="618660460" sldId="1393"/>
            <ac:spMk id="6" creationId="{2F1F6D42-865C-B40E-E034-B503407D72CB}"/>
          </ac:spMkLst>
        </pc:spChg>
      </pc:sldChg>
      <pc:sldChg chg="modSp mod">
        <pc:chgData name="Arden Finn" userId="a3df1ae8-d433-43a2-b20e-ebcd6b46aef4" providerId="ADAL" clId="{666494DF-AD11-4E68-924D-78E497699864}" dt="2024-08-19T11:55:53.715" v="2132" actId="20577"/>
        <pc:sldMkLst>
          <pc:docMk/>
          <pc:sldMk cId="2368764230" sldId="1394"/>
        </pc:sldMkLst>
        <pc:spChg chg="mod">
          <ac:chgData name="Arden Finn" userId="a3df1ae8-d433-43a2-b20e-ebcd6b46aef4" providerId="ADAL" clId="{666494DF-AD11-4E68-924D-78E497699864}" dt="2024-08-19T11:55:53.715" v="2132" actId="20577"/>
          <ac:spMkLst>
            <pc:docMk/>
            <pc:sldMk cId="2368764230" sldId="1394"/>
            <ac:spMk id="3" creationId="{3092E5DE-28A1-47CB-83B4-143904FA78D7}"/>
          </ac:spMkLst>
        </pc:spChg>
      </pc:sldChg>
      <pc:sldChg chg="delSp modSp mod">
        <pc:chgData name="Arden Finn" userId="a3df1ae8-d433-43a2-b20e-ebcd6b46aef4" providerId="ADAL" clId="{666494DF-AD11-4E68-924D-78E497699864}" dt="2024-08-19T11:29:17.002" v="1655" actId="20577"/>
        <pc:sldMkLst>
          <pc:docMk/>
          <pc:sldMk cId="879110957" sldId="1395"/>
        </pc:sldMkLst>
        <pc:spChg chg="mod">
          <ac:chgData name="Arden Finn" userId="a3df1ae8-d433-43a2-b20e-ebcd6b46aef4" providerId="ADAL" clId="{666494DF-AD11-4E68-924D-78E497699864}" dt="2024-08-19T11:29:17.002" v="1655" actId="20577"/>
          <ac:spMkLst>
            <pc:docMk/>
            <pc:sldMk cId="879110957" sldId="1395"/>
            <ac:spMk id="5" creationId="{B4CA4CBC-FCB0-026F-CAF6-AC46E3E1DD46}"/>
          </ac:spMkLst>
        </pc:spChg>
        <pc:spChg chg="del mod">
          <ac:chgData name="Arden Finn" userId="a3df1ae8-d433-43a2-b20e-ebcd6b46aef4" providerId="ADAL" clId="{666494DF-AD11-4E68-924D-78E497699864}" dt="2024-08-19T11:28:33.318" v="1607" actId="478"/>
          <ac:spMkLst>
            <pc:docMk/>
            <pc:sldMk cId="879110957" sldId="1395"/>
            <ac:spMk id="13" creationId="{E7C03C29-6947-4300-8253-FA0C01374976}"/>
          </ac:spMkLst>
        </pc:spChg>
      </pc:sldChg>
      <pc:sldChg chg="modSp mod">
        <pc:chgData name="Arden Finn" userId="a3df1ae8-d433-43a2-b20e-ebcd6b46aef4" providerId="ADAL" clId="{666494DF-AD11-4E68-924D-78E497699864}" dt="2024-08-19T11:29:45.675" v="1722" actId="20577"/>
        <pc:sldMkLst>
          <pc:docMk/>
          <pc:sldMk cId="4187140037" sldId="1396"/>
        </pc:sldMkLst>
        <pc:spChg chg="mod">
          <ac:chgData name="Arden Finn" userId="a3df1ae8-d433-43a2-b20e-ebcd6b46aef4" providerId="ADAL" clId="{666494DF-AD11-4E68-924D-78E497699864}" dt="2024-08-19T11:29:45.675" v="1722" actId="20577"/>
          <ac:spMkLst>
            <pc:docMk/>
            <pc:sldMk cId="4187140037" sldId="1396"/>
            <ac:spMk id="7" creationId="{6A8C6773-999A-C567-CA70-1873C902157C}"/>
          </ac:spMkLst>
        </pc:spChg>
      </pc:sldChg>
      <pc:sldChg chg="modSp mod">
        <pc:chgData name="Arden Finn" userId="a3df1ae8-d433-43a2-b20e-ebcd6b46aef4" providerId="ADAL" clId="{666494DF-AD11-4E68-924D-78E497699864}" dt="2024-08-16T07:38:36.215" v="431" actId="20577"/>
        <pc:sldMkLst>
          <pc:docMk/>
          <pc:sldMk cId="3025440720" sldId="1406"/>
        </pc:sldMkLst>
        <pc:spChg chg="mod">
          <ac:chgData name="Arden Finn" userId="a3df1ae8-d433-43a2-b20e-ebcd6b46aef4" providerId="ADAL" clId="{666494DF-AD11-4E68-924D-78E497699864}" dt="2024-08-16T07:38:36.215" v="431" actId="20577"/>
          <ac:spMkLst>
            <pc:docMk/>
            <pc:sldMk cId="3025440720" sldId="1406"/>
            <ac:spMk id="3" creationId="{3092E5DE-28A1-47CB-83B4-143904FA78D7}"/>
          </ac:spMkLst>
        </pc:spChg>
      </pc:sldChg>
      <pc:sldChg chg="modSp mod">
        <pc:chgData name="Arden Finn" userId="a3df1ae8-d433-43a2-b20e-ebcd6b46aef4" providerId="ADAL" clId="{666494DF-AD11-4E68-924D-78E497699864}" dt="2024-08-16T13:13:46.083" v="1099" actId="403"/>
        <pc:sldMkLst>
          <pc:docMk/>
          <pc:sldMk cId="1048397718" sldId="1407"/>
        </pc:sldMkLst>
        <pc:spChg chg="mod">
          <ac:chgData name="Arden Finn" userId="a3df1ae8-d433-43a2-b20e-ebcd6b46aef4" providerId="ADAL" clId="{666494DF-AD11-4E68-924D-78E497699864}" dt="2024-08-16T13:10:50.408" v="947" actId="20577"/>
          <ac:spMkLst>
            <pc:docMk/>
            <pc:sldMk cId="1048397718" sldId="1407"/>
            <ac:spMk id="2" creationId="{00000000-0000-0000-0000-000000000000}"/>
          </ac:spMkLst>
        </pc:spChg>
        <pc:spChg chg="mod">
          <ac:chgData name="Arden Finn" userId="a3df1ae8-d433-43a2-b20e-ebcd6b46aef4" providerId="ADAL" clId="{666494DF-AD11-4E68-924D-78E497699864}" dt="2024-08-16T13:12:10.193" v="1037" actId="20577"/>
          <ac:spMkLst>
            <pc:docMk/>
            <pc:sldMk cId="1048397718" sldId="1407"/>
            <ac:spMk id="3" creationId="{3092E5DE-28A1-47CB-83B4-143904FA78D7}"/>
          </ac:spMkLst>
        </pc:spChg>
        <pc:graphicFrameChg chg="mod">
          <ac:chgData name="Arden Finn" userId="a3df1ae8-d433-43a2-b20e-ebcd6b46aef4" providerId="ADAL" clId="{666494DF-AD11-4E68-924D-78E497699864}" dt="2024-08-16T13:13:46.083" v="1099" actId="403"/>
          <ac:graphicFrameMkLst>
            <pc:docMk/>
            <pc:sldMk cId="1048397718" sldId="1407"/>
            <ac:graphicFrameMk id="4" creationId="{4F3F15CA-AB4C-DD40-AB9C-85EF31DA7779}"/>
          </ac:graphicFrameMkLst>
        </pc:graphicFrameChg>
      </pc:sldChg>
      <pc:sldChg chg="modSp mod">
        <pc:chgData name="Arden Finn" userId="a3df1ae8-d433-43a2-b20e-ebcd6b46aef4" providerId="ADAL" clId="{666494DF-AD11-4E68-924D-78E497699864}" dt="2024-08-16T13:08:31.142" v="768" actId="20577"/>
        <pc:sldMkLst>
          <pc:docMk/>
          <pc:sldMk cId="936666064" sldId="1408"/>
        </pc:sldMkLst>
        <pc:spChg chg="mod">
          <ac:chgData name="Arden Finn" userId="a3df1ae8-d433-43a2-b20e-ebcd6b46aef4" providerId="ADAL" clId="{666494DF-AD11-4E68-924D-78E497699864}" dt="2024-08-16T13:08:31.142" v="768" actId="20577"/>
          <ac:spMkLst>
            <pc:docMk/>
            <pc:sldMk cId="936666064" sldId="1408"/>
            <ac:spMk id="3" creationId="{3092E5DE-28A1-47CB-83B4-143904FA78D7}"/>
          </ac:spMkLst>
        </pc:spChg>
      </pc:sldChg>
      <pc:sldChg chg="modSp mod">
        <pc:chgData name="Arden Finn" userId="a3df1ae8-d433-43a2-b20e-ebcd6b46aef4" providerId="ADAL" clId="{666494DF-AD11-4E68-924D-78E497699864}" dt="2024-08-19T11:28:03.041" v="1593" actId="20577"/>
        <pc:sldMkLst>
          <pc:docMk/>
          <pc:sldMk cId="1832186887" sldId="1411"/>
        </pc:sldMkLst>
        <pc:spChg chg="mod">
          <ac:chgData name="Arden Finn" userId="a3df1ae8-d433-43a2-b20e-ebcd6b46aef4" providerId="ADAL" clId="{666494DF-AD11-4E68-924D-78E497699864}" dt="2024-08-19T11:28:03.041" v="1593" actId="20577"/>
          <ac:spMkLst>
            <pc:docMk/>
            <pc:sldMk cId="1832186887" sldId="1411"/>
            <ac:spMk id="5" creationId="{B4CA4CBC-FCB0-026F-CAF6-AC46E3E1DD46}"/>
          </ac:spMkLst>
        </pc:spChg>
        <pc:spChg chg="mod">
          <ac:chgData name="Arden Finn" userId="a3df1ae8-d433-43a2-b20e-ebcd6b46aef4" providerId="ADAL" clId="{666494DF-AD11-4E68-924D-78E497699864}" dt="2024-08-19T11:27:59.311" v="1591" actId="20577"/>
          <ac:spMkLst>
            <pc:docMk/>
            <pc:sldMk cId="1832186887" sldId="1411"/>
            <ac:spMk id="13" creationId="{E7C03C29-6947-4300-8253-FA0C01374976}"/>
          </ac:spMkLst>
        </pc:spChg>
      </pc:sldChg>
      <pc:sldChg chg="modSp mod">
        <pc:chgData name="Arden Finn" userId="a3df1ae8-d433-43a2-b20e-ebcd6b46aef4" providerId="ADAL" clId="{666494DF-AD11-4E68-924D-78E497699864}" dt="2024-08-19T11:30:23.302" v="1762" actId="20577"/>
        <pc:sldMkLst>
          <pc:docMk/>
          <pc:sldMk cId="821084077" sldId="1412"/>
        </pc:sldMkLst>
        <pc:spChg chg="mod">
          <ac:chgData name="Arden Finn" userId="a3df1ae8-d433-43a2-b20e-ebcd6b46aef4" providerId="ADAL" clId="{666494DF-AD11-4E68-924D-78E497699864}" dt="2024-08-19T11:30:23.302" v="1762" actId="20577"/>
          <ac:spMkLst>
            <pc:docMk/>
            <pc:sldMk cId="821084077" sldId="1412"/>
            <ac:spMk id="7" creationId="{6A8C6773-999A-C567-CA70-1873C902157C}"/>
          </ac:spMkLst>
        </pc:spChg>
        <pc:spChg chg="mod">
          <ac:chgData name="Arden Finn" userId="a3df1ae8-d433-43a2-b20e-ebcd6b46aef4" providerId="ADAL" clId="{666494DF-AD11-4E68-924D-78E497699864}" dt="2024-08-19T11:30:06.759" v="1746" actId="6549"/>
          <ac:spMkLst>
            <pc:docMk/>
            <pc:sldMk cId="821084077" sldId="1412"/>
            <ac:spMk id="13" creationId="{E7C03C29-6947-4300-8253-FA0C01374976}"/>
          </ac:spMkLst>
        </pc:spChg>
        <pc:graphicFrameChg chg="mod">
          <ac:chgData name="Arden Finn" userId="a3df1ae8-d433-43a2-b20e-ebcd6b46aef4" providerId="ADAL" clId="{666494DF-AD11-4E68-924D-78E497699864}" dt="2024-08-19T11:30:20.340" v="1760" actId="1036"/>
          <ac:graphicFrameMkLst>
            <pc:docMk/>
            <pc:sldMk cId="821084077" sldId="1412"/>
            <ac:graphicFrameMk id="3" creationId="{B8729B46-BFA0-7F24-3FEA-FCA4FF792AD2}"/>
          </ac:graphicFrameMkLst>
        </pc:graphicFrameChg>
      </pc:sldChg>
      <pc:sldChg chg="modSp mod">
        <pc:chgData name="Arden Finn" userId="a3df1ae8-d433-43a2-b20e-ebcd6b46aef4" providerId="ADAL" clId="{666494DF-AD11-4E68-924D-78E497699864}" dt="2024-08-19T11:30:31.320" v="1764" actId="20577"/>
        <pc:sldMkLst>
          <pc:docMk/>
          <pc:sldMk cId="3725407436" sldId="1413"/>
        </pc:sldMkLst>
        <pc:spChg chg="mod">
          <ac:chgData name="Arden Finn" userId="a3df1ae8-d433-43a2-b20e-ebcd6b46aef4" providerId="ADAL" clId="{666494DF-AD11-4E68-924D-78E497699864}" dt="2024-08-19T11:30:31.320" v="1764" actId="20577"/>
          <ac:spMkLst>
            <pc:docMk/>
            <pc:sldMk cId="3725407436" sldId="1413"/>
            <ac:spMk id="7" creationId="{6A8C6773-999A-C567-CA70-1873C902157C}"/>
          </ac:spMkLst>
        </pc:spChg>
      </pc:sldChg>
      <pc:sldChg chg="modSp mod">
        <pc:chgData name="Arden Finn" userId="a3df1ae8-d433-43a2-b20e-ebcd6b46aef4" providerId="ADAL" clId="{666494DF-AD11-4E68-924D-78E497699864}" dt="2024-08-19T11:31:11.400" v="1772" actId="20577"/>
        <pc:sldMkLst>
          <pc:docMk/>
          <pc:sldMk cId="1938901831" sldId="1414"/>
        </pc:sldMkLst>
        <pc:spChg chg="mod">
          <ac:chgData name="Arden Finn" userId="a3df1ae8-d433-43a2-b20e-ebcd6b46aef4" providerId="ADAL" clId="{666494DF-AD11-4E68-924D-78E497699864}" dt="2024-08-19T11:31:11.400" v="1772" actId="20577"/>
          <ac:spMkLst>
            <pc:docMk/>
            <pc:sldMk cId="1938901831" sldId="1414"/>
            <ac:spMk id="7" creationId="{6A8C6773-999A-C567-CA70-1873C902157C}"/>
          </ac:spMkLst>
        </pc:spChg>
      </pc:sldChg>
      <pc:sldChg chg="modSp mod">
        <pc:chgData name="Arden Finn" userId="a3df1ae8-d433-43a2-b20e-ebcd6b46aef4" providerId="ADAL" clId="{666494DF-AD11-4E68-924D-78E497699864}" dt="2024-08-19T11:31:06.124" v="1770" actId="20577"/>
        <pc:sldMkLst>
          <pc:docMk/>
          <pc:sldMk cId="401718418" sldId="1415"/>
        </pc:sldMkLst>
        <pc:spChg chg="mod">
          <ac:chgData name="Arden Finn" userId="a3df1ae8-d433-43a2-b20e-ebcd6b46aef4" providerId="ADAL" clId="{666494DF-AD11-4E68-924D-78E497699864}" dt="2024-08-19T11:31:06.124" v="1770" actId="20577"/>
          <ac:spMkLst>
            <pc:docMk/>
            <pc:sldMk cId="401718418" sldId="1415"/>
            <ac:spMk id="7" creationId="{6A8C6773-999A-C567-CA70-1873C902157C}"/>
          </ac:spMkLst>
        </pc:spChg>
      </pc:sldChg>
      <pc:sldChg chg="modSp mod">
        <pc:chgData name="Arden Finn" userId="a3df1ae8-d433-43a2-b20e-ebcd6b46aef4" providerId="ADAL" clId="{666494DF-AD11-4E68-924D-78E497699864}" dt="2024-08-19T11:31:22.104" v="1776" actId="20577"/>
        <pc:sldMkLst>
          <pc:docMk/>
          <pc:sldMk cId="1804117476" sldId="1416"/>
        </pc:sldMkLst>
        <pc:spChg chg="mod">
          <ac:chgData name="Arden Finn" userId="a3df1ae8-d433-43a2-b20e-ebcd6b46aef4" providerId="ADAL" clId="{666494DF-AD11-4E68-924D-78E497699864}" dt="2024-08-19T11:31:22.104" v="1776" actId="20577"/>
          <ac:spMkLst>
            <pc:docMk/>
            <pc:sldMk cId="1804117476" sldId="1416"/>
            <ac:spMk id="7" creationId="{6A8C6773-999A-C567-CA70-1873C902157C}"/>
          </ac:spMkLst>
        </pc:spChg>
      </pc:sldChg>
      <pc:sldChg chg="modSp mod">
        <pc:chgData name="Arden Finn" userId="a3df1ae8-d433-43a2-b20e-ebcd6b46aef4" providerId="ADAL" clId="{666494DF-AD11-4E68-924D-78E497699864}" dt="2024-08-19T11:31:34.641" v="1780" actId="20577"/>
        <pc:sldMkLst>
          <pc:docMk/>
          <pc:sldMk cId="2663138518" sldId="1417"/>
        </pc:sldMkLst>
        <pc:spChg chg="mod">
          <ac:chgData name="Arden Finn" userId="a3df1ae8-d433-43a2-b20e-ebcd6b46aef4" providerId="ADAL" clId="{666494DF-AD11-4E68-924D-78E497699864}" dt="2024-08-19T11:31:34.641" v="1780" actId="20577"/>
          <ac:spMkLst>
            <pc:docMk/>
            <pc:sldMk cId="2663138518" sldId="1417"/>
            <ac:spMk id="7" creationId="{6A8C6773-999A-C567-CA70-1873C902157C}"/>
          </ac:spMkLst>
        </pc:spChg>
      </pc:sldChg>
      <pc:sldChg chg="modSp mod">
        <pc:chgData name="Arden Finn" userId="a3df1ae8-d433-43a2-b20e-ebcd6b46aef4" providerId="ADAL" clId="{666494DF-AD11-4E68-924D-78E497699864}" dt="2024-08-19T11:43:00.364" v="1835" actId="6549"/>
        <pc:sldMkLst>
          <pc:docMk/>
          <pc:sldMk cId="1537260676" sldId="1418"/>
        </pc:sldMkLst>
        <pc:spChg chg="mod">
          <ac:chgData name="Arden Finn" userId="a3df1ae8-d433-43a2-b20e-ebcd6b46aef4" providerId="ADAL" clId="{666494DF-AD11-4E68-924D-78E497699864}" dt="2024-08-19T11:43:00.364" v="1835" actId="6549"/>
          <ac:spMkLst>
            <pc:docMk/>
            <pc:sldMk cId="1537260676" sldId="1418"/>
            <ac:spMk id="9" creationId="{03BEC3B1-0316-E444-9AE0-54C90485B50E}"/>
          </ac:spMkLst>
        </pc:spChg>
      </pc:sldChg>
      <pc:sldChg chg="modSp mod">
        <pc:chgData name="Arden Finn" userId="a3df1ae8-d433-43a2-b20e-ebcd6b46aef4" providerId="ADAL" clId="{666494DF-AD11-4E68-924D-78E497699864}" dt="2024-08-16T07:34:13.573" v="20" actId="6549"/>
        <pc:sldMkLst>
          <pc:docMk/>
          <pc:sldMk cId="2571664258" sldId="1429"/>
        </pc:sldMkLst>
        <pc:spChg chg="mod">
          <ac:chgData name="Arden Finn" userId="a3df1ae8-d433-43a2-b20e-ebcd6b46aef4" providerId="ADAL" clId="{666494DF-AD11-4E68-924D-78E497699864}" dt="2024-08-16T07:34:13.573" v="20" actId="6549"/>
          <ac:spMkLst>
            <pc:docMk/>
            <pc:sldMk cId="2571664258" sldId="1429"/>
            <ac:spMk id="3" creationId="{B8C6F5C4-1AE4-4E7C-9E6B-C64912F438A2}"/>
          </ac:spMkLst>
        </pc:spChg>
      </pc:sldChg>
      <pc:sldChg chg="modSp mod">
        <pc:chgData name="Arden Finn" userId="a3df1ae8-d433-43a2-b20e-ebcd6b46aef4" providerId="ADAL" clId="{666494DF-AD11-4E68-924D-78E497699864}" dt="2024-08-19T11:45:53.621" v="2082" actId="20577"/>
        <pc:sldMkLst>
          <pc:docMk/>
          <pc:sldMk cId="377118527" sldId="1430"/>
        </pc:sldMkLst>
        <pc:spChg chg="mod">
          <ac:chgData name="Arden Finn" userId="a3df1ae8-d433-43a2-b20e-ebcd6b46aef4" providerId="ADAL" clId="{666494DF-AD11-4E68-924D-78E497699864}" dt="2024-08-19T11:45:53.621" v="2082" actId="20577"/>
          <ac:spMkLst>
            <pc:docMk/>
            <pc:sldMk cId="377118527" sldId="1430"/>
            <ac:spMk id="3" creationId="{3092E5DE-28A1-47CB-83B4-143904FA78D7}"/>
          </ac:spMkLst>
        </pc:spChg>
      </pc:sldChg>
      <pc:sldChg chg="modSp mod">
        <pc:chgData name="Arden Finn" userId="a3df1ae8-d433-43a2-b20e-ebcd6b46aef4" providerId="ADAL" clId="{666494DF-AD11-4E68-924D-78E497699864}" dt="2024-08-19T11:31:46.607" v="1784" actId="20577"/>
        <pc:sldMkLst>
          <pc:docMk/>
          <pc:sldMk cId="3276060727" sldId="1433"/>
        </pc:sldMkLst>
        <pc:spChg chg="mod">
          <ac:chgData name="Arden Finn" userId="a3df1ae8-d433-43a2-b20e-ebcd6b46aef4" providerId="ADAL" clId="{666494DF-AD11-4E68-924D-78E497699864}" dt="2024-08-19T11:31:46.607" v="1784" actId="20577"/>
          <ac:spMkLst>
            <pc:docMk/>
            <pc:sldMk cId="3276060727" sldId="1433"/>
            <ac:spMk id="7" creationId="{6A8C6773-999A-C567-CA70-1873C902157C}"/>
          </ac:spMkLst>
        </pc:spChg>
      </pc:sldChg>
      <pc:sldChg chg="modSp mod">
        <pc:chgData name="Arden Finn" userId="a3df1ae8-d433-43a2-b20e-ebcd6b46aef4" providerId="ADAL" clId="{666494DF-AD11-4E68-924D-78E497699864}" dt="2024-08-19T11:18:09.742" v="1540" actId="20577"/>
        <pc:sldMkLst>
          <pc:docMk/>
          <pc:sldMk cId="427743442" sldId="1434"/>
        </pc:sldMkLst>
        <pc:spChg chg="mod">
          <ac:chgData name="Arden Finn" userId="a3df1ae8-d433-43a2-b20e-ebcd6b46aef4" providerId="ADAL" clId="{666494DF-AD11-4E68-924D-78E497699864}" dt="2024-08-19T11:18:04.211" v="1538" actId="20577"/>
          <ac:spMkLst>
            <pc:docMk/>
            <pc:sldMk cId="427743442" sldId="1434"/>
            <ac:spMk id="3" creationId="{B795C2B4-883A-63B7-6895-DECAB6016B91}"/>
          </ac:spMkLst>
        </pc:spChg>
        <pc:spChg chg="mod">
          <ac:chgData name="Arden Finn" userId="a3df1ae8-d433-43a2-b20e-ebcd6b46aef4" providerId="ADAL" clId="{666494DF-AD11-4E68-924D-78E497699864}" dt="2024-08-19T11:17:45.427" v="1523" actId="404"/>
          <ac:spMkLst>
            <pc:docMk/>
            <pc:sldMk cId="427743442" sldId="1434"/>
            <ac:spMk id="4" creationId="{ED45EFC4-7E9E-EB6E-A5CF-EF694AD46E67}"/>
          </ac:spMkLst>
        </pc:spChg>
        <pc:spChg chg="mod">
          <ac:chgData name="Arden Finn" userId="a3df1ae8-d433-43a2-b20e-ebcd6b46aef4" providerId="ADAL" clId="{666494DF-AD11-4E68-924D-78E497699864}" dt="2024-08-19T11:18:09.742" v="1540" actId="20577"/>
          <ac:spMkLst>
            <pc:docMk/>
            <pc:sldMk cId="427743442" sldId="1434"/>
            <ac:spMk id="7" creationId="{6A8C6773-999A-C567-CA70-1873C902157C}"/>
          </ac:spMkLst>
        </pc:spChg>
      </pc:sldChg>
      <pc:sldChg chg="modSp mod">
        <pc:chgData name="Arden Finn" userId="a3df1ae8-d433-43a2-b20e-ebcd6b46aef4" providerId="ADAL" clId="{666494DF-AD11-4E68-924D-78E497699864}" dt="2024-08-19T11:56:52.860" v="2144" actId="20577"/>
        <pc:sldMkLst>
          <pc:docMk/>
          <pc:sldMk cId="3775221875" sldId="1435"/>
        </pc:sldMkLst>
        <pc:spChg chg="mod">
          <ac:chgData name="Arden Finn" userId="a3df1ae8-d433-43a2-b20e-ebcd6b46aef4" providerId="ADAL" clId="{666494DF-AD11-4E68-924D-78E497699864}" dt="2024-08-19T11:56:52.860" v="2144" actId="20577"/>
          <ac:spMkLst>
            <pc:docMk/>
            <pc:sldMk cId="3775221875" sldId="1435"/>
            <ac:spMk id="9" creationId="{03BEC3B1-0316-E444-9AE0-54C90485B50E}"/>
          </ac:spMkLst>
        </pc:spChg>
        <pc:graphicFrameChg chg="modGraphic">
          <ac:chgData name="Arden Finn" userId="a3df1ae8-d433-43a2-b20e-ebcd6b46aef4" providerId="ADAL" clId="{666494DF-AD11-4E68-924D-78E497699864}" dt="2024-08-19T11:56:50.201" v="2141" actId="313"/>
          <ac:graphicFrameMkLst>
            <pc:docMk/>
            <pc:sldMk cId="3775221875" sldId="1435"/>
            <ac:graphicFrameMk id="7" creationId="{12319967-15ED-BFDE-F1E5-6A390C2F4244}"/>
          </ac:graphicFrameMkLst>
        </pc:graphicFrameChg>
      </pc:sldChg>
      <pc:sldChg chg="modSp mod">
        <pc:chgData name="Arden Finn" userId="a3df1ae8-d433-43a2-b20e-ebcd6b46aef4" providerId="ADAL" clId="{666494DF-AD11-4E68-924D-78E497699864}" dt="2024-08-19T11:56:32.001" v="2138" actId="20577"/>
        <pc:sldMkLst>
          <pc:docMk/>
          <pc:sldMk cId="833962726" sldId="1436"/>
        </pc:sldMkLst>
        <pc:spChg chg="mod">
          <ac:chgData name="Arden Finn" userId="a3df1ae8-d433-43a2-b20e-ebcd6b46aef4" providerId="ADAL" clId="{666494DF-AD11-4E68-924D-78E497699864}" dt="2024-08-19T11:56:32.001" v="2138" actId="20577"/>
          <ac:spMkLst>
            <pc:docMk/>
            <pc:sldMk cId="833962726" sldId="1436"/>
            <ac:spMk id="9" creationId="{03BEC3B1-0316-E444-9AE0-54C90485B50E}"/>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Paper\Graphs%20for%20paper\Gender-PSE%20FIA.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1.%20WB%20methods\Typology_PSE\Final%20typologies_PSE_Oct%2031_2023.xlsx" TargetMode="External"/><Relationship Id="rId2" Type="http://schemas.microsoft.com/office/2011/relationships/chartColorStyle" Target="colors12.xml"/><Relationship Id="rId1" Type="http://schemas.microsoft.com/office/2011/relationships/chartStyle" Target="style12.xml"/></Relationships>
</file>

<file path=ppt/charts/_rels/chart11.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1.%20WB%20methods\Typology_PSE\Final%20typologies_PSE_Oct%2031_2023.xlsx" TargetMode="External"/><Relationship Id="rId2" Type="http://schemas.microsoft.com/office/2011/relationships/chartColorStyle" Target="colors13.xml"/><Relationship Id="rId1" Type="http://schemas.microsoft.com/office/2011/relationships/chartStyle" Target="style13.xml"/></Relationships>
</file>

<file path=ppt/charts/_rels/chart12.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1.%20WB%20methods\Typology_PSE\Final%20typologies_PSE_Oct%2031_2023.xlsx" TargetMode="External"/><Relationship Id="rId2" Type="http://schemas.microsoft.com/office/2011/relationships/chartColorStyle" Target="colors14.xml"/><Relationship Id="rId1" Type="http://schemas.microsoft.com/office/2011/relationships/chartStyle" Target="style14.xml"/></Relationships>
</file>

<file path=ppt/charts/_rels/chart13.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1.%20WB%20methods\Typology_PSE\Final%20typologies_PSE_Oct%2031_2023.xlsx" TargetMode="External"/><Relationship Id="rId2" Type="http://schemas.microsoft.com/office/2011/relationships/chartColorStyle" Target="colors15.xml"/><Relationship Id="rId1" Type="http://schemas.microsoft.com/office/2011/relationships/chartStyle" Target="style15.xml"/></Relationships>
</file>

<file path=ppt/charts/_rels/chart14.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1.%20WB%20methods\Typology_PSE\Final%20typologies_PSE_Oct%2031_2023.xlsx" TargetMode="External"/><Relationship Id="rId2" Type="http://schemas.microsoft.com/office/2011/relationships/chartColorStyle" Target="colors16.xml"/><Relationship Id="rId1" Type="http://schemas.microsoft.com/office/2011/relationships/chartStyle" Target="style16.xml"/></Relationships>
</file>

<file path=ppt/charts/_rels/chart15.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1.%20WB%20methods\Typology_PSE\Final%20typologies_PSE_Oct%2031_2023.xlsx" TargetMode="External"/><Relationship Id="rId2" Type="http://schemas.microsoft.com/office/2011/relationships/chartColorStyle" Target="colors17.xml"/><Relationship Id="rId1" Type="http://schemas.microsoft.com/office/2011/relationships/chartStyle" Target="style17.xml"/></Relationships>
</file>

<file path=ppt/charts/_rels/chart16.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1.%20WB%20methods\Typology_PSE\Final%20typologies_PSE_Oct%2031_2023.xlsx" TargetMode="External"/><Relationship Id="rId2" Type="http://schemas.microsoft.com/office/2011/relationships/chartColorStyle" Target="colors18.xml"/><Relationship Id="rId1" Type="http://schemas.microsoft.com/office/2011/relationships/chartStyle" Target="style18.xml"/></Relationships>
</file>

<file path=ppt/charts/_rels/chart17.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1.%20WB%20methods\Typology_PSE\Final%20typologies_PSE_Oct%2031_2023.xlsx" TargetMode="External"/><Relationship Id="rId2" Type="http://schemas.microsoft.com/office/2011/relationships/chartColorStyle" Target="colors19.xml"/><Relationship Id="rId1" Type="http://schemas.microsoft.com/office/2011/relationships/chartStyle" Target="style19.xml"/></Relationships>
</file>

<file path=ppt/charts/_rels/chart18.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1.%20WB%20methods\Typology_PSE\Final%20typologies_PSE_Oct%2031_2023.xlsx" TargetMode="External"/><Relationship Id="rId2" Type="http://schemas.microsoft.com/office/2011/relationships/chartColorStyle" Target="colors20.xml"/><Relationship Id="rId1" Type="http://schemas.microsoft.com/office/2011/relationships/chartStyle" Target="style20.xml"/></Relationships>
</file>

<file path=ppt/charts/_rels/chart19.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1.%20WB%20methods\Typology_PSE\Final%20typologies_PSE_Oct%2031_2023.xlsx" TargetMode="External"/><Relationship Id="rId2" Type="http://schemas.microsoft.com/office/2011/relationships/chartColorStyle" Target="colors21.xml"/><Relationship Id="rId1" Type="http://schemas.microsoft.com/office/2011/relationships/chartStyle" Target="style2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Users\beenishamjad\Desktop\_World%20Bank%20ongoing%20projects\World%20Bank%20Gender_PSE\_my%20working\Paper\Graphs%20for%20paper\Gender-PSE%20FIA.xlsx" TargetMode="External"/></Relationships>
</file>

<file path=ppt/charts/_rels/chart20.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1.%20WB%20methods\Typology_PSE\Final%20typologies_PSE_Oct%2031_2023.xlsx" TargetMode="External"/><Relationship Id="rId2" Type="http://schemas.microsoft.com/office/2011/relationships/chartColorStyle" Target="colors22.xml"/><Relationship Id="rId1" Type="http://schemas.microsoft.com/office/2011/relationships/chartStyle" Target="style22.xml"/></Relationships>
</file>

<file path=ppt/charts/_rels/chart21.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1.%20WB%20methods\Typology_PSE\Final%20typologies_PSE_Oct%2031_2023.xlsx" TargetMode="External"/><Relationship Id="rId2" Type="http://schemas.microsoft.com/office/2011/relationships/chartColorStyle" Target="colors23.xml"/><Relationship Id="rId1" Type="http://schemas.microsoft.com/office/2011/relationships/chartStyle" Target="style23.xml"/></Relationships>
</file>

<file path=ppt/charts/_rels/chart22.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1.%20WB%20methods\Typology_PSE\Final%20typologies_PSE_Oct%2031_2023.xlsx" TargetMode="External"/><Relationship Id="rId2" Type="http://schemas.microsoft.com/office/2011/relationships/chartColorStyle" Target="colors24.xml"/><Relationship Id="rId1" Type="http://schemas.microsoft.com/office/2011/relationships/chartStyle" Target="style24.xml"/></Relationships>
</file>

<file path=ppt/charts/_rels/chart23.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1.%20WB%20methods\Typology_PSE\Final%20typologies_PSE_Oct%2031_2023.xlsx" TargetMode="External"/><Relationship Id="rId2" Type="http://schemas.microsoft.com/office/2011/relationships/chartColorStyle" Target="colors25.xml"/><Relationship Id="rId1" Type="http://schemas.microsoft.com/office/2011/relationships/chartStyle" Target="style25.xml"/></Relationships>
</file>

<file path=ppt/charts/_rels/chart24.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1.%20WB%20methods\Typology_PSE\Final%20typologies_PSE_Oct%2031_2023.xlsx" TargetMode="External"/><Relationship Id="rId2" Type="http://schemas.microsoft.com/office/2011/relationships/chartColorStyle" Target="colors26.xml"/><Relationship Id="rId1" Type="http://schemas.microsoft.com/office/2011/relationships/chartStyle" Target="style26.xml"/></Relationships>
</file>

<file path=ppt/charts/_rels/chart25.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1.%20WB%20methods\Typology_PSE\Final%20typologies_PSE_Oct%2031_2023.xlsx" TargetMode="External"/><Relationship Id="rId2" Type="http://schemas.microsoft.com/office/2011/relationships/chartColorStyle" Target="colors27.xml"/><Relationship Id="rId1" Type="http://schemas.microsoft.com/office/2011/relationships/chartStyle" Target="style27.xml"/></Relationships>
</file>

<file path=ppt/charts/_rels/chart26.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Paper\Graphs%20for%20paper\Gender-PSE%20FIA.xlsx" TargetMode="External"/><Relationship Id="rId2" Type="http://schemas.microsoft.com/office/2011/relationships/chartColorStyle" Target="colors28.xml"/><Relationship Id="rId1" Type="http://schemas.microsoft.com/office/2011/relationships/chartStyle" Target="style28.xml"/></Relationships>
</file>

<file path=ppt/charts/_rels/chart27.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Paper\Graphs%20for%20paper\Gender-PSE%20FIA.xlsx" TargetMode="External"/><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Paper\Graphs%20for%20paper\Gender-PSE%20FIA.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Users\beenishamjad\Desktop\_World%20Bank%20ongoing%20projects\World%20Bank%20Gender_PSE\_my%20working\Paper\Graphs%20for%20paper\Gender-PSE%20FIA.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Paper\Graphs%20for%20paper\Gender-PSE%20FIA.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Paper\Graphs%20for%20paper\Gender-PSE%20FIA.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1.%20WB%20methods\Typology_PSE\Final%20typologies_PSE_Oct%2031_2023.xlsx" TargetMode="External"/><Relationship Id="rId2" Type="http://schemas.microsoft.com/office/2011/relationships/chartColorStyle" Target="colors9.xml"/><Relationship Id="rId1" Type="http://schemas.microsoft.com/office/2011/relationships/chartStyle" Target="style9.xml"/></Relationships>
</file>

<file path=ppt/charts/_rels/chart8.xml.rels><?xml version="1.0" encoding="UTF-8" standalone="yes"?>
<Relationships xmlns="http://schemas.openxmlformats.org/package/2006/relationships"><Relationship Id="rId3" Type="http://schemas.openxmlformats.org/officeDocument/2006/relationships/oleObject" Target="file:///\\Users\beenishamjad\Desktop\World%20Bank%20Gender_PSE\_my%20working\1.%20WB%20methods\Typology_PSE\Final%20typologies_PSE_Oct%2031_2023.xlsx" TargetMode="External"/><Relationship Id="rId2" Type="http://schemas.microsoft.com/office/2011/relationships/chartColorStyle" Target="colors10.xml"/><Relationship Id="rId1" Type="http://schemas.microsoft.com/office/2011/relationships/chartStyle" Target="style10.xml"/></Relationships>
</file>

<file path=ppt/charts/_rels/chart9.xml.rels><?xml version="1.0" encoding="UTF-8" standalone="yes"?>
<Relationships xmlns="http://schemas.openxmlformats.org/package/2006/relationships"><Relationship Id="rId3" Type="http://schemas.openxmlformats.org/officeDocument/2006/relationships/oleObject" Target="file:///\\Users\beenishamjad\Desktop\_World%20Bank%20ongoing%20projects\World%20Bank%20Gender_PSE\_my%20working\1.%20WB%20methods\Typology_PSE\cat_hh.xlsx" TargetMode="External"/><Relationship Id="rId2" Type="http://schemas.microsoft.com/office/2011/relationships/chartColorStyle" Target="colors11.xml"/><Relationship Id="rId1" Type="http://schemas.microsoft.com/office/2011/relationships/chartStyle" Target="style11.xml"/></Relationships>
</file>

<file path=ppt/charts/_rels/chartEx1.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oleObject" Target="file:///\\Users\beenishamjad\Desktop\World%20Bank%20Gender_PSE\_my%20working\1.%20WB%20methods\Typology_PSE\PSE_ECEQ_Sep26_2023.xlsx" TargetMode="External"/></Relationships>
</file>

<file path=ppt/charts/_rels/chartEx2.xml.rels><?xml version="1.0" encoding="UTF-8" standalone="yes"?>
<Relationships xmlns="http://schemas.openxmlformats.org/package/2006/relationships"><Relationship Id="rId3" Type="http://schemas.microsoft.com/office/2011/relationships/chartColorStyle" Target="colors8.xml"/><Relationship Id="rId2" Type="http://schemas.microsoft.com/office/2011/relationships/chartStyle" Target="style8.xml"/><Relationship Id="rId1" Type="http://schemas.openxmlformats.org/officeDocument/2006/relationships/oleObject" Target="file:///\\Users\beenishamjad\Desktop\World%20Bank%20Gender_PSE\_my%20working\1.%20WB%20methods\Typology_PSE\PSE_ECEQ_Sep26_2023.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sz="1400" b="1"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en-GB" b="1" dirty="0">
                <a:solidFill>
                  <a:schemeClr val="tx1"/>
                </a:solidFill>
              </a:rPr>
              <a:t>Population Pyramid in Palestine,</a:t>
            </a:r>
            <a:r>
              <a:rPr lang="en-GB" b="1" baseline="0" dirty="0">
                <a:solidFill>
                  <a:schemeClr val="tx1"/>
                </a:solidFill>
              </a:rPr>
              <a:t> 2022</a:t>
            </a:r>
            <a:r>
              <a:rPr lang="en-GB" b="1" dirty="0">
                <a:solidFill>
                  <a:schemeClr val="tx1"/>
                </a:solidFill>
              </a:rPr>
              <a:t> </a:t>
            </a:r>
          </a:p>
        </c:rich>
      </c:tx>
      <c:overlay val="0"/>
      <c:spPr>
        <a:noFill/>
        <a:ln>
          <a:noFill/>
        </a:ln>
        <a:effectLst/>
      </c:spPr>
      <c:txPr>
        <a:bodyPr rot="0" spcFirstLastPara="1" vertOverflow="ellipsis" vert="horz" wrap="square" anchor="ctr" anchorCtr="1"/>
        <a:lstStyle/>
        <a:p>
          <a:pPr algn="ctr" rtl="0">
            <a:defRPr sz="1400" b="1"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bar"/>
        <c:grouping val="clustered"/>
        <c:varyColors val="0"/>
        <c:ser>
          <c:idx val="1"/>
          <c:order val="0"/>
          <c:tx>
            <c:strRef>
              <c:f>'Population pyramid'!$R$3</c:f>
              <c:strCache>
                <c:ptCount val="1"/>
                <c:pt idx="0">
                  <c:v>Female</c:v>
                </c:pt>
              </c:strCache>
            </c:strRef>
          </c:tx>
          <c:spPr>
            <a:solidFill>
              <a:srgbClr val="C00000"/>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'Population pyramid'!$M$4:$M$20</c:f>
              <c:strCache>
                <c:ptCount val="17"/>
                <c:pt idx="0">
                  <c:v>0-4</c:v>
                </c:pt>
                <c:pt idx="1">
                  <c:v>5-9</c:v>
                </c:pt>
                <c:pt idx="2">
                  <c:v>10-14</c:v>
                </c:pt>
                <c:pt idx="3">
                  <c:v>15-19</c:v>
                </c:pt>
                <c:pt idx="4">
                  <c:v>20-24</c:v>
                </c:pt>
                <c:pt idx="5">
                  <c:v>25-29</c:v>
                </c:pt>
                <c:pt idx="6">
                  <c:v>30-34</c:v>
                </c:pt>
                <c:pt idx="7">
                  <c:v>35-39</c:v>
                </c:pt>
                <c:pt idx="8">
                  <c:v>40-44</c:v>
                </c:pt>
                <c:pt idx="9">
                  <c:v>45-49</c:v>
                </c:pt>
                <c:pt idx="10">
                  <c:v>50-54</c:v>
                </c:pt>
                <c:pt idx="11">
                  <c:v>55-59</c:v>
                </c:pt>
                <c:pt idx="12">
                  <c:v>60-64</c:v>
                </c:pt>
                <c:pt idx="13">
                  <c:v>65-69</c:v>
                </c:pt>
                <c:pt idx="14">
                  <c:v>70-74</c:v>
                </c:pt>
                <c:pt idx="15">
                  <c:v>75-79</c:v>
                </c:pt>
                <c:pt idx="16">
                  <c:v>80+</c:v>
                </c:pt>
              </c:strCache>
            </c:strRef>
          </c:cat>
          <c:val>
            <c:numRef>
              <c:f>'Population pyramid'!$R$4:$R$20</c:f>
              <c:numCache>
                <c:formatCode>0.0;[Red]0.0</c:formatCode>
                <c:ptCount val="17"/>
                <c:pt idx="0">
                  <c:v>365.9</c:v>
                </c:pt>
                <c:pt idx="1">
                  <c:v>321.3</c:v>
                </c:pt>
                <c:pt idx="2">
                  <c:v>305.60000000000002</c:v>
                </c:pt>
                <c:pt idx="3">
                  <c:v>272.3</c:v>
                </c:pt>
                <c:pt idx="4">
                  <c:v>239.9</c:v>
                </c:pt>
                <c:pt idx="5">
                  <c:v>232.6</c:v>
                </c:pt>
                <c:pt idx="6">
                  <c:v>205.2</c:v>
                </c:pt>
                <c:pt idx="7">
                  <c:v>157.5</c:v>
                </c:pt>
                <c:pt idx="8">
                  <c:v>129</c:v>
                </c:pt>
                <c:pt idx="9">
                  <c:v>111.8</c:v>
                </c:pt>
                <c:pt idx="10">
                  <c:v>91</c:v>
                </c:pt>
                <c:pt idx="11">
                  <c:v>76.5</c:v>
                </c:pt>
                <c:pt idx="12">
                  <c:v>57.7</c:v>
                </c:pt>
                <c:pt idx="13">
                  <c:v>38.9</c:v>
                </c:pt>
                <c:pt idx="14">
                  <c:v>26.8</c:v>
                </c:pt>
                <c:pt idx="15">
                  <c:v>16.399999999999999</c:v>
                </c:pt>
                <c:pt idx="16">
                  <c:v>17.100000000000001</c:v>
                </c:pt>
              </c:numCache>
            </c:numRef>
          </c:val>
          <c:extLst>
            <c:ext xmlns:c16="http://schemas.microsoft.com/office/drawing/2014/chart" uri="{C3380CC4-5D6E-409C-BE32-E72D297353CC}">
              <c16:uniqueId val="{00000000-A043-EC42-8471-9BC36ADC5F9D}"/>
            </c:ext>
          </c:extLst>
        </c:ser>
        <c:ser>
          <c:idx val="0"/>
          <c:order val="1"/>
          <c:tx>
            <c:strRef>
              <c:f>'Population pyramid'!$S$3</c:f>
              <c:strCache>
                <c:ptCount val="1"/>
                <c:pt idx="0">
                  <c:v>Male</c:v>
                </c:pt>
              </c:strCache>
            </c:strRef>
          </c:tx>
          <c:spPr>
            <a:solidFill>
              <a:schemeClr val="tx2"/>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'Population pyramid'!$M$4:$M$20</c:f>
              <c:strCache>
                <c:ptCount val="17"/>
                <c:pt idx="0">
                  <c:v>0-4</c:v>
                </c:pt>
                <c:pt idx="1">
                  <c:v>5-9</c:v>
                </c:pt>
                <c:pt idx="2">
                  <c:v>10-14</c:v>
                </c:pt>
                <c:pt idx="3">
                  <c:v>15-19</c:v>
                </c:pt>
                <c:pt idx="4">
                  <c:v>20-24</c:v>
                </c:pt>
                <c:pt idx="5">
                  <c:v>25-29</c:v>
                </c:pt>
                <c:pt idx="6">
                  <c:v>30-34</c:v>
                </c:pt>
                <c:pt idx="7">
                  <c:v>35-39</c:v>
                </c:pt>
                <c:pt idx="8">
                  <c:v>40-44</c:v>
                </c:pt>
                <c:pt idx="9">
                  <c:v>45-49</c:v>
                </c:pt>
                <c:pt idx="10">
                  <c:v>50-54</c:v>
                </c:pt>
                <c:pt idx="11">
                  <c:v>55-59</c:v>
                </c:pt>
                <c:pt idx="12">
                  <c:v>60-64</c:v>
                </c:pt>
                <c:pt idx="13">
                  <c:v>65-69</c:v>
                </c:pt>
                <c:pt idx="14">
                  <c:v>70-74</c:v>
                </c:pt>
                <c:pt idx="15">
                  <c:v>75-79</c:v>
                </c:pt>
                <c:pt idx="16">
                  <c:v>80+</c:v>
                </c:pt>
              </c:strCache>
            </c:strRef>
          </c:cat>
          <c:val>
            <c:numRef>
              <c:f>'Population pyramid'!$S$4:$S$20</c:f>
              <c:numCache>
                <c:formatCode>0.0;[Red]0.0</c:formatCode>
                <c:ptCount val="17"/>
                <c:pt idx="0">
                  <c:v>-379.4</c:v>
                </c:pt>
                <c:pt idx="1">
                  <c:v>-337.7</c:v>
                </c:pt>
                <c:pt idx="2">
                  <c:v>-320.3</c:v>
                </c:pt>
                <c:pt idx="3">
                  <c:v>-283.89999999999998</c:v>
                </c:pt>
                <c:pt idx="4">
                  <c:v>-250</c:v>
                </c:pt>
                <c:pt idx="5">
                  <c:v>-243.5</c:v>
                </c:pt>
                <c:pt idx="6">
                  <c:v>-213.8</c:v>
                </c:pt>
                <c:pt idx="7">
                  <c:v>-158.80000000000001</c:v>
                </c:pt>
                <c:pt idx="8">
                  <c:v>-128.69999999999999</c:v>
                </c:pt>
                <c:pt idx="9">
                  <c:v>-114.3</c:v>
                </c:pt>
                <c:pt idx="10">
                  <c:v>-94.2</c:v>
                </c:pt>
                <c:pt idx="11">
                  <c:v>-81</c:v>
                </c:pt>
                <c:pt idx="12">
                  <c:v>-60</c:v>
                </c:pt>
                <c:pt idx="13">
                  <c:v>-38.200000000000003</c:v>
                </c:pt>
                <c:pt idx="14">
                  <c:v>-24.9</c:v>
                </c:pt>
                <c:pt idx="15">
                  <c:v>-13.7</c:v>
                </c:pt>
                <c:pt idx="16">
                  <c:v>-11.1</c:v>
                </c:pt>
              </c:numCache>
            </c:numRef>
          </c:val>
          <c:extLst>
            <c:ext xmlns:c16="http://schemas.microsoft.com/office/drawing/2014/chart" uri="{C3380CC4-5D6E-409C-BE32-E72D297353CC}">
              <c16:uniqueId val="{00000001-A043-EC42-8471-9BC36ADC5F9D}"/>
            </c:ext>
          </c:extLst>
        </c:ser>
        <c:dLbls>
          <c:dLblPos val="outEnd"/>
          <c:showLegendKey val="0"/>
          <c:showVal val="1"/>
          <c:showCatName val="0"/>
          <c:showSerName val="0"/>
          <c:showPercent val="0"/>
          <c:showBubbleSize val="0"/>
        </c:dLbls>
        <c:gapWidth val="50"/>
        <c:overlap val="100"/>
        <c:axId val="1139294320"/>
        <c:axId val="1842394096"/>
      </c:barChart>
      <c:catAx>
        <c:axId val="1139294320"/>
        <c:scaling>
          <c:orientation val="minMax"/>
        </c:scaling>
        <c:delete val="0"/>
        <c:axPos val="l"/>
        <c:title>
          <c:tx>
            <c:rich>
              <a:bodyPr rot="-5400000" spcFirstLastPara="1" vertOverflow="ellipsis" vert="horz" wrap="square" anchor="ctr" anchorCtr="1"/>
              <a:lstStyle/>
              <a:p>
                <a:pPr>
                  <a:defRPr sz="11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sz="1100"/>
                  <a:t>Age group</a:t>
                </a:r>
              </a:p>
            </c:rich>
          </c:tx>
          <c:overlay val="0"/>
          <c:spPr>
            <a:noFill/>
            <a:ln>
              <a:noFill/>
            </a:ln>
            <a:effectLst/>
          </c:spPr>
          <c:txPr>
            <a:bodyPr rot="-5400000" spcFirstLastPara="1" vertOverflow="ellipsis" vert="horz" wrap="square" anchor="ctr" anchorCtr="1"/>
            <a:lstStyle/>
            <a:p>
              <a:pPr>
                <a:defRPr sz="11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842394096"/>
        <c:crosses val="autoZero"/>
        <c:auto val="1"/>
        <c:lblAlgn val="ctr"/>
        <c:lblOffset val="100"/>
        <c:noMultiLvlLbl val="0"/>
      </c:catAx>
      <c:valAx>
        <c:axId val="1842394096"/>
        <c:scaling>
          <c:orientation val="minMax"/>
        </c:scaling>
        <c:delete val="1"/>
        <c:axPos val="b"/>
        <c:title>
          <c:tx>
            <c:rich>
              <a:bodyPr rot="0" spcFirstLastPara="1" vertOverflow="ellipsis" vert="horz" wrap="square" anchor="ctr" anchorCtr="1"/>
              <a:lstStyle/>
              <a:p>
                <a:pPr>
                  <a:defRPr sz="11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sz="1100"/>
                  <a:t>Population</a:t>
                </a:r>
                <a:r>
                  <a:rPr lang="en-GB" sz="1100" baseline="0"/>
                  <a:t> (in thousands)</a:t>
                </a:r>
                <a:endParaRPr lang="en-GB" sz="1100"/>
              </a:p>
            </c:rich>
          </c:tx>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0;#,##0" sourceLinked="0"/>
        <c:majorTickMark val="none"/>
        <c:minorTickMark val="none"/>
        <c:tickLblPos val="nextTo"/>
        <c:crossAx val="11392943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sz="1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b="1"/>
              <a:t>Typology 1: Demographics only (as a proxy for needs and opportunities)</a:t>
            </a:r>
          </a:p>
        </c:rich>
      </c:tx>
      <c:overlay val="0"/>
      <c:spPr>
        <a:noFill/>
        <a:ln>
          <a:noFill/>
        </a:ln>
        <a:effectLst/>
      </c:spPr>
      <c:txPr>
        <a:bodyPr rot="0" spcFirstLastPara="1" vertOverflow="ellipsis" vert="horz" wrap="square" anchor="ctr" anchorCtr="1"/>
        <a:lstStyle/>
        <a:p>
          <a:pPr algn="ctr" rtl="0">
            <a:defRPr sz="1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clustered"/>
        <c:varyColors val="0"/>
        <c:ser>
          <c:idx val="0"/>
          <c:order val="0"/>
          <c:tx>
            <c:strRef>
              <c:f>Typologies!$B$7</c:f>
              <c:strCache>
                <c:ptCount val="1"/>
                <c:pt idx="0">
                  <c:v>Poorest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Typologies!$A$8:$A$10</c:f>
              <c:strCache>
                <c:ptCount val="3"/>
                <c:pt idx="0">
                  <c:v>Majority female adults</c:v>
                </c:pt>
                <c:pt idx="1">
                  <c:v>Majority male adults</c:v>
                </c:pt>
                <c:pt idx="2">
                  <c:v>No Majority of one gender</c:v>
                </c:pt>
              </c:strCache>
            </c:strRef>
          </c:cat>
          <c:val>
            <c:numRef>
              <c:f>Typologies!$B$8:$B$10</c:f>
              <c:numCache>
                <c:formatCode>0%</c:formatCode>
                <c:ptCount val="3"/>
                <c:pt idx="0">
                  <c:v>0.15591376102257098</c:v>
                </c:pt>
                <c:pt idx="1">
                  <c:v>0.16059674622942099</c:v>
                </c:pt>
                <c:pt idx="2">
                  <c:v>0.13580842012204758</c:v>
                </c:pt>
              </c:numCache>
            </c:numRef>
          </c:val>
          <c:extLst>
            <c:ext xmlns:c16="http://schemas.microsoft.com/office/drawing/2014/chart" uri="{C3380CC4-5D6E-409C-BE32-E72D297353CC}">
              <c16:uniqueId val="{00000000-07CF-C24A-977C-C0325FA20C5B}"/>
            </c:ext>
          </c:extLst>
        </c:ser>
        <c:ser>
          <c:idx val="1"/>
          <c:order val="1"/>
          <c:tx>
            <c:strRef>
              <c:f>Typologies!$C$7</c:f>
              <c:strCache>
                <c:ptCount val="1"/>
                <c:pt idx="0">
                  <c:v>Q2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Typologies!$A$8:$A$10</c:f>
              <c:strCache>
                <c:ptCount val="3"/>
                <c:pt idx="0">
                  <c:v>Majority female adults</c:v>
                </c:pt>
                <c:pt idx="1">
                  <c:v>Majority male adults</c:v>
                </c:pt>
                <c:pt idx="2">
                  <c:v>No Majority of one gender</c:v>
                </c:pt>
              </c:strCache>
            </c:strRef>
          </c:cat>
          <c:val>
            <c:numRef>
              <c:f>Typologies!$C$8:$C$10</c:f>
              <c:numCache>
                <c:formatCode>0%</c:formatCode>
                <c:ptCount val="3"/>
                <c:pt idx="0">
                  <c:v>0.16292168918372299</c:v>
                </c:pt>
                <c:pt idx="1">
                  <c:v>0.18085993238785436</c:v>
                </c:pt>
                <c:pt idx="2">
                  <c:v>0.17808704139656659</c:v>
                </c:pt>
              </c:numCache>
            </c:numRef>
          </c:val>
          <c:extLst>
            <c:ext xmlns:c16="http://schemas.microsoft.com/office/drawing/2014/chart" uri="{C3380CC4-5D6E-409C-BE32-E72D297353CC}">
              <c16:uniqueId val="{00000001-07CF-C24A-977C-C0325FA20C5B}"/>
            </c:ext>
          </c:extLst>
        </c:ser>
        <c:ser>
          <c:idx val="2"/>
          <c:order val="2"/>
          <c:tx>
            <c:strRef>
              <c:f>Typologies!$D$7</c:f>
              <c:strCache>
                <c:ptCount val="1"/>
                <c:pt idx="0">
                  <c:v>Q3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Typologies!$A$8:$A$10</c:f>
              <c:strCache>
                <c:ptCount val="3"/>
                <c:pt idx="0">
                  <c:v>Majority female adults</c:v>
                </c:pt>
                <c:pt idx="1">
                  <c:v>Majority male adults</c:v>
                </c:pt>
                <c:pt idx="2">
                  <c:v>No Majority of one gender</c:v>
                </c:pt>
              </c:strCache>
            </c:strRef>
          </c:cat>
          <c:val>
            <c:numRef>
              <c:f>Typologies!$D$8:$D$10</c:f>
              <c:numCache>
                <c:formatCode>0%</c:formatCode>
                <c:ptCount val="3"/>
                <c:pt idx="0">
                  <c:v>0.18676684734244803</c:v>
                </c:pt>
                <c:pt idx="1">
                  <c:v>0.2067540544272658</c:v>
                </c:pt>
                <c:pt idx="2">
                  <c:v>0.18815166540325501</c:v>
                </c:pt>
              </c:numCache>
            </c:numRef>
          </c:val>
          <c:extLst>
            <c:ext xmlns:c16="http://schemas.microsoft.com/office/drawing/2014/chart" uri="{C3380CC4-5D6E-409C-BE32-E72D297353CC}">
              <c16:uniqueId val="{00000002-07CF-C24A-977C-C0325FA20C5B}"/>
            </c:ext>
          </c:extLst>
        </c:ser>
        <c:ser>
          <c:idx val="3"/>
          <c:order val="3"/>
          <c:tx>
            <c:strRef>
              <c:f>Typologies!$E$7</c:f>
              <c:strCache>
                <c:ptCount val="1"/>
                <c:pt idx="0">
                  <c:v>Q4</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Typologies!$A$8:$A$10</c:f>
              <c:strCache>
                <c:ptCount val="3"/>
                <c:pt idx="0">
                  <c:v>Majority female adults</c:v>
                </c:pt>
                <c:pt idx="1">
                  <c:v>Majority male adults</c:v>
                </c:pt>
                <c:pt idx="2">
                  <c:v>No Majority of one gender</c:v>
                </c:pt>
              </c:strCache>
            </c:strRef>
          </c:cat>
          <c:val>
            <c:numRef>
              <c:f>Typologies!$E$8:$E$10</c:f>
              <c:numCache>
                <c:formatCode>0%</c:formatCode>
                <c:ptCount val="3"/>
                <c:pt idx="0">
                  <c:v>0.21229067227570586</c:v>
                </c:pt>
                <c:pt idx="1">
                  <c:v>0.18583622722181592</c:v>
                </c:pt>
                <c:pt idx="2">
                  <c:v>0.22469993139574654</c:v>
                </c:pt>
              </c:numCache>
            </c:numRef>
          </c:val>
          <c:extLst>
            <c:ext xmlns:c16="http://schemas.microsoft.com/office/drawing/2014/chart" uri="{C3380CC4-5D6E-409C-BE32-E72D297353CC}">
              <c16:uniqueId val="{00000003-07CF-C24A-977C-C0325FA20C5B}"/>
            </c:ext>
          </c:extLst>
        </c:ser>
        <c:ser>
          <c:idx val="4"/>
          <c:order val="4"/>
          <c:tx>
            <c:strRef>
              <c:f>Typologies!$F$7</c:f>
              <c:strCache>
                <c:ptCount val="1"/>
                <c:pt idx="0">
                  <c:v>Richest</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Typologies!$A$8:$A$10</c:f>
              <c:strCache>
                <c:ptCount val="3"/>
                <c:pt idx="0">
                  <c:v>Majority female adults</c:v>
                </c:pt>
                <c:pt idx="1">
                  <c:v>Majority male adults</c:v>
                </c:pt>
                <c:pt idx="2">
                  <c:v>No Majority of one gender</c:v>
                </c:pt>
              </c:strCache>
            </c:strRef>
          </c:cat>
          <c:val>
            <c:numRef>
              <c:f>Typologies!$F$8:$F$10</c:f>
              <c:numCache>
                <c:formatCode>0%</c:formatCode>
                <c:ptCount val="3"/>
                <c:pt idx="0">
                  <c:v>0.28210703017555216</c:v>
                </c:pt>
                <c:pt idx="1">
                  <c:v>0.26595303973364293</c:v>
                </c:pt>
                <c:pt idx="2">
                  <c:v>0.27325294168238429</c:v>
                </c:pt>
              </c:numCache>
            </c:numRef>
          </c:val>
          <c:extLst>
            <c:ext xmlns:c16="http://schemas.microsoft.com/office/drawing/2014/chart" uri="{C3380CC4-5D6E-409C-BE32-E72D297353CC}">
              <c16:uniqueId val="{00000004-07CF-C24A-977C-C0325FA20C5B}"/>
            </c:ext>
          </c:extLst>
        </c:ser>
        <c:dLbls>
          <c:dLblPos val="outEnd"/>
          <c:showLegendKey val="0"/>
          <c:showVal val="1"/>
          <c:showCatName val="0"/>
          <c:showSerName val="0"/>
          <c:showPercent val="0"/>
          <c:showBubbleSize val="0"/>
        </c:dLbls>
        <c:gapWidth val="219"/>
        <c:overlap val="-27"/>
        <c:axId val="336766352"/>
        <c:axId val="305263984"/>
      </c:barChart>
      <c:catAx>
        <c:axId val="336766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305263984"/>
        <c:crosses val="autoZero"/>
        <c:auto val="1"/>
        <c:lblAlgn val="ctr"/>
        <c:lblOffset val="100"/>
        <c:noMultiLvlLbl val="0"/>
      </c:catAx>
      <c:valAx>
        <c:axId val="305263984"/>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a:t>As</a:t>
                </a:r>
                <a:r>
                  <a:rPr lang="en-GB" baseline="0"/>
                  <a:t> % of total population in tht sub-typology</a:t>
                </a:r>
                <a:endParaRPr lang="en-GB"/>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3367663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sz="1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b="1"/>
              <a:t>Typology 1: Demographics only (as a proxy for needs and opportunities)</a:t>
            </a:r>
          </a:p>
        </c:rich>
      </c:tx>
      <c:overlay val="0"/>
      <c:spPr>
        <a:noFill/>
        <a:ln>
          <a:noFill/>
        </a:ln>
        <a:effectLst/>
      </c:spPr>
      <c:txPr>
        <a:bodyPr rot="0" spcFirstLastPara="1" vertOverflow="ellipsis" vert="horz" wrap="square" anchor="ctr" anchorCtr="1"/>
        <a:lstStyle/>
        <a:p>
          <a:pPr algn="ctr" rtl="0">
            <a:defRPr sz="1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clustered"/>
        <c:varyColors val="0"/>
        <c:ser>
          <c:idx val="0"/>
          <c:order val="0"/>
          <c:tx>
            <c:strRef>
              <c:f>Typologies!$A$8</c:f>
              <c:strCache>
                <c:ptCount val="1"/>
                <c:pt idx="0">
                  <c:v>Majority female adults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Typologies!$B$7:$F$7</c:f>
              <c:strCache>
                <c:ptCount val="5"/>
                <c:pt idx="0">
                  <c:v>Poorest</c:v>
                </c:pt>
                <c:pt idx="1">
                  <c:v>Q2</c:v>
                </c:pt>
                <c:pt idx="2">
                  <c:v>Q3</c:v>
                </c:pt>
                <c:pt idx="3">
                  <c:v>Q4</c:v>
                </c:pt>
                <c:pt idx="4">
                  <c:v>Richest</c:v>
                </c:pt>
              </c:strCache>
            </c:strRef>
          </c:cat>
          <c:val>
            <c:numRef>
              <c:f>Typologies!$B$8:$F$8</c:f>
              <c:numCache>
                <c:formatCode>0%</c:formatCode>
                <c:ptCount val="5"/>
                <c:pt idx="0">
                  <c:v>0.15591376102257098</c:v>
                </c:pt>
                <c:pt idx="1">
                  <c:v>0.16292168918372299</c:v>
                </c:pt>
                <c:pt idx="2">
                  <c:v>0.18676684734244803</c:v>
                </c:pt>
                <c:pt idx="3">
                  <c:v>0.21229067227570586</c:v>
                </c:pt>
                <c:pt idx="4">
                  <c:v>0.28210703017555216</c:v>
                </c:pt>
              </c:numCache>
            </c:numRef>
          </c:val>
          <c:extLst>
            <c:ext xmlns:c16="http://schemas.microsoft.com/office/drawing/2014/chart" uri="{C3380CC4-5D6E-409C-BE32-E72D297353CC}">
              <c16:uniqueId val="{00000000-1B0F-4C47-99E1-0DF1218B8FAE}"/>
            </c:ext>
          </c:extLst>
        </c:ser>
        <c:ser>
          <c:idx val="1"/>
          <c:order val="1"/>
          <c:tx>
            <c:strRef>
              <c:f>Typologies!$A$9</c:f>
              <c:strCache>
                <c:ptCount val="1"/>
                <c:pt idx="0">
                  <c:v>Majority male adults</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Typologies!$B$7:$F$7</c:f>
              <c:strCache>
                <c:ptCount val="5"/>
                <c:pt idx="0">
                  <c:v>Poorest</c:v>
                </c:pt>
                <c:pt idx="1">
                  <c:v>Q2</c:v>
                </c:pt>
                <c:pt idx="2">
                  <c:v>Q3</c:v>
                </c:pt>
                <c:pt idx="3">
                  <c:v>Q4</c:v>
                </c:pt>
                <c:pt idx="4">
                  <c:v>Richest</c:v>
                </c:pt>
              </c:strCache>
            </c:strRef>
          </c:cat>
          <c:val>
            <c:numRef>
              <c:f>Typologies!$B$9:$F$9</c:f>
              <c:numCache>
                <c:formatCode>0%</c:formatCode>
                <c:ptCount val="5"/>
                <c:pt idx="0">
                  <c:v>0.16059674622942099</c:v>
                </c:pt>
                <c:pt idx="1">
                  <c:v>0.18085993238785436</c:v>
                </c:pt>
                <c:pt idx="2">
                  <c:v>0.2067540544272658</c:v>
                </c:pt>
                <c:pt idx="3">
                  <c:v>0.18583622722181592</c:v>
                </c:pt>
                <c:pt idx="4">
                  <c:v>0.26595303973364293</c:v>
                </c:pt>
              </c:numCache>
            </c:numRef>
          </c:val>
          <c:extLst>
            <c:ext xmlns:c16="http://schemas.microsoft.com/office/drawing/2014/chart" uri="{C3380CC4-5D6E-409C-BE32-E72D297353CC}">
              <c16:uniqueId val="{00000001-1B0F-4C47-99E1-0DF1218B8FAE}"/>
            </c:ext>
          </c:extLst>
        </c:ser>
        <c:ser>
          <c:idx val="2"/>
          <c:order val="2"/>
          <c:tx>
            <c:strRef>
              <c:f>Typologies!$A$10</c:f>
              <c:strCache>
                <c:ptCount val="1"/>
                <c:pt idx="0">
                  <c:v>No Majority of one gender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Typologies!$B$7:$F$7</c:f>
              <c:strCache>
                <c:ptCount val="5"/>
                <c:pt idx="0">
                  <c:v>Poorest</c:v>
                </c:pt>
                <c:pt idx="1">
                  <c:v>Q2</c:v>
                </c:pt>
                <c:pt idx="2">
                  <c:v>Q3</c:v>
                </c:pt>
                <c:pt idx="3">
                  <c:v>Q4</c:v>
                </c:pt>
                <c:pt idx="4">
                  <c:v>Richest</c:v>
                </c:pt>
              </c:strCache>
            </c:strRef>
          </c:cat>
          <c:val>
            <c:numRef>
              <c:f>Typologies!$B$10:$F$10</c:f>
              <c:numCache>
                <c:formatCode>0%</c:formatCode>
                <c:ptCount val="5"/>
                <c:pt idx="0">
                  <c:v>0.13580842012204758</c:v>
                </c:pt>
                <c:pt idx="1">
                  <c:v>0.17808704139656659</c:v>
                </c:pt>
                <c:pt idx="2">
                  <c:v>0.18815166540325501</c:v>
                </c:pt>
                <c:pt idx="3">
                  <c:v>0.22469993139574654</c:v>
                </c:pt>
                <c:pt idx="4">
                  <c:v>0.27325294168238429</c:v>
                </c:pt>
              </c:numCache>
            </c:numRef>
          </c:val>
          <c:extLst>
            <c:ext xmlns:c16="http://schemas.microsoft.com/office/drawing/2014/chart" uri="{C3380CC4-5D6E-409C-BE32-E72D297353CC}">
              <c16:uniqueId val="{00000002-1B0F-4C47-99E1-0DF1218B8FAE}"/>
            </c:ext>
          </c:extLst>
        </c:ser>
        <c:dLbls>
          <c:dLblPos val="outEnd"/>
          <c:showLegendKey val="0"/>
          <c:showVal val="1"/>
          <c:showCatName val="0"/>
          <c:showSerName val="0"/>
          <c:showPercent val="0"/>
          <c:showBubbleSize val="0"/>
        </c:dLbls>
        <c:gapWidth val="219"/>
        <c:overlap val="-27"/>
        <c:axId val="336766352"/>
        <c:axId val="305263984"/>
      </c:barChart>
      <c:catAx>
        <c:axId val="336766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305263984"/>
        <c:crosses val="autoZero"/>
        <c:auto val="1"/>
        <c:lblAlgn val="ctr"/>
        <c:lblOffset val="100"/>
        <c:noMultiLvlLbl val="0"/>
      </c:catAx>
      <c:valAx>
        <c:axId val="305263984"/>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a:t>As</a:t>
                </a:r>
                <a:r>
                  <a:rPr lang="en-GB" baseline="0"/>
                  <a:t> % of total population in that sub-typology</a:t>
                </a:r>
                <a:endParaRPr lang="en-GB"/>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3367663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sz="1400" b="1" i="0" u="none" strike="noStrike" kern="1200" spc="0" baseline="0">
                <a:solidFill>
                  <a:sysClr val="windowText" lastClr="000000">
                    <a:lumMod val="65000"/>
                    <a:lumOff val="35000"/>
                  </a:sysClr>
                </a:solidFill>
                <a:latin typeface="Times New Roman" panose="02020603050405020304" pitchFamily="18" charset="0"/>
                <a:cs typeface="Times New Roman" panose="02020603050405020304" pitchFamily="18" charset="0"/>
              </a:rPr>
              <a:t>Typology 1: Demographics only (as a proxy for needs and opportunities)</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stacked"/>
        <c:varyColors val="0"/>
        <c:ser>
          <c:idx val="0"/>
          <c:order val="0"/>
          <c:tx>
            <c:strRef>
              <c:f>Typologies!$A$13</c:f>
              <c:strCache>
                <c:ptCount val="1"/>
                <c:pt idx="0">
                  <c:v>Majority female adults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Typologies!$B$12:$F$12</c:f>
              <c:strCache>
                <c:ptCount val="5"/>
                <c:pt idx="0">
                  <c:v>Poorest</c:v>
                </c:pt>
                <c:pt idx="1">
                  <c:v>Q2</c:v>
                </c:pt>
                <c:pt idx="2">
                  <c:v>Q3</c:v>
                </c:pt>
                <c:pt idx="3">
                  <c:v>Q4</c:v>
                </c:pt>
                <c:pt idx="4">
                  <c:v>Richest</c:v>
                </c:pt>
              </c:strCache>
            </c:strRef>
          </c:cat>
          <c:val>
            <c:numRef>
              <c:f>Typologies!$B$13:$F$13</c:f>
              <c:numCache>
                <c:formatCode>0%</c:formatCode>
                <c:ptCount val="5"/>
                <c:pt idx="0">
                  <c:v>0.23695029084733782</c:v>
                </c:pt>
                <c:pt idx="1">
                  <c:v>0.205729682102884</c:v>
                </c:pt>
                <c:pt idx="2">
                  <c:v>0.21546484361328558</c:v>
                </c:pt>
                <c:pt idx="3">
                  <c:v>0.22020821860330947</c:v>
                </c:pt>
                <c:pt idx="4">
                  <c:v>0.22827754661167776</c:v>
                </c:pt>
              </c:numCache>
            </c:numRef>
          </c:val>
          <c:extLst>
            <c:ext xmlns:c16="http://schemas.microsoft.com/office/drawing/2014/chart" uri="{C3380CC4-5D6E-409C-BE32-E72D297353CC}">
              <c16:uniqueId val="{00000000-D848-D344-94E7-92D35ACF5E69}"/>
            </c:ext>
          </c:extLst>
        </c:ser>
        <c:ser>
          <c:idx val="1"/>
          <c:order val="1"/>
          <c:tx>
            <c:strRef>
              <c:f>Typologies!$A$14</c:f>
              <c:strCache>
                <c:ptCount val="1"/>
                <c:pt idx="0">
                  <c:v>Majority male adults</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Typologies!$B$12:$F$12</c:f>
              <c:strCache>
                <c:ptCount val="5"/>
                <c:pt idx="0">
                  <c:v>Poorest</c:v>
                </c:pt>
                <c:pt idx="1">
                  <c:v>Q2</c:v>
                </c:pt>
                <c:pt idx="2">
                  <c:v>Q3</c:v>
                </c:pt>
                <c:pt idx="3">
                  <c:v>Q4</c:v>
                </c:pt>
                <c:pt idx="4">
                  <c:v>Richest</c:v>
                </c:pt>
              </c:strCache>
            </c:strRef>
          </c:cat>
          <c:val>
            <c:numRef>
              <c:f>Typologies!$B$14:$F$14</c:f>
              <c:numCache>
                <c:formatCode>0%</c:formatCode>
                <c:ptCount val="5"/>
                <c:pt idx="0">
                  <c:v>0.24129186933769797</c:v>
                </c:pt>
                <c:pt idx="1">
                  <c:v>0.22578420793880849</c:v>
                </c:pt>
                <c:pt idx="2">
                  <c:v>0.23581086598924367</c:v>
                </c:pt>
                <c:pt idx="3">
                  <c:v>0.19057509243961923</c:v>
                </c:pt>
                <c:pt idx="4">
                  <c:v>0.21275873214599877</c:v>
                </c:pt>
              </c:numCache>
            </c:numRef>
          </c:val>
          <c:extLst>
            <c:ext xmlns:c16="http://schemas.microsoft.com/office/drawing/2014/chart" uri="{C3380CC4-5D6E-409C-BE32-E72D297353CC}">
              <c16:uniqueId val="{00000001-D848-D344-94E7-92D35ACF5E69}"/>
            </c:ext>
          </c:extLst>
        </c:ser>
        <c:ser>
          <c:idx val="2"/>
          <c:order val="2"/>
          <c:tx>
            <c:strRef>
              <c:f>Typologies!$A$15</c:f>
              <c:strCache>
                <c:ptCount val="1"/>
                <c:pt idx="0">
                  <c:v>No Majority of one gender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Typologies!$B$12:$F$12</c:f>
              <c:strCache>
                <c:ptCount val="5"/>
                <c:pt idx="0">
                  <c:v>Poorest</c:v>
                </c:pt>
                <c:pt idx="1">
                  <c:v>Q2</c:v>
                </c:pt>
                <c:pt idx="2">
                  <c:v>Q3</c:v>
                </c:pt>
                <c:pt idx="3">
                  <c:v>Q4</c:v>
                </c:pt>
                <c:pt idx="4">
                  <c:v>Richest</c:v>
                </c:pt>
              </c:strCache>
            </c:strRef>
          </c:cat>
          <c:val>
            <c:numRef>
              <c:f>Typologies!$B$15:$F$15</c:f>
              <c:numCache>
                <c:formatCode>0%</c:formatCode>
                <c:ptCount val="5"/>
                <c:pt idx="0">
                  <c:v>0.52175783981496426</c:v>
                </c:pt>
                <c:pt idx="1">
                  <c:v>0.56848610995830751</c:v>
                </c:pt>
                <c:pt idx="2">
                  <c:v>0.54872429039747073</c:v>
                </c:pt>
                <c:pt idx="3">
                  <c:v>0.58921668895707136</c:v>
                </c:pt>
                <c:pt idx="4">
                  <c:v>0.55896372124232341</c:v>
                </c:pt>
              </c:numCache>
            </c:numRef>
          </c:val>
          <c:extLst>
            <c:ext xmlns:c16="http://schemas.microsoft.com/office/drawing/2014/chart" uri="{C3380CC4-5D6E-409C-BE32-E72D297353CC}">
              <c16:uniqueId val="{00000002-D848-D344-94E7-92D35ACF5E69}"/>
            </c:ext>
          </c:extLst>
        </c:ser>
        <c:dLbls>
          <c:dLblPos val="inBase"/>
          <c:showLegendKey val="0"/>
          <c:showVal val="1"/>
          <c:showCatName val="0"/>
          <c:showSerName val="0"/>
          <c:showPercent val="0"/>
          <c:showBubbleSize val="0"/>
        </c:dLbls>
        <c:gapWidth val="150"/>
        <c:overlap val="100"/>
        <c:axId val="1314840719"/>
        <c:axId val="1314842991"/>
      </c:barChart>
      <c:catAx>
        <c:axId val="13148407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314842991"/>
        <c:crosses val="autoZero"/>
        <c:auto val="1"/>
        <c:lblAlgn val="ctr"/>
        <c:lblOffset val="100"/>
        <c:noMultiLvlLbl val="0"/>
      </c:catAx>
      <c:valAx>
        <c:axId val="1314842991"/>
        <c:scaling>
          <c:orientation val="minMax"/>
          <c:max val="1"/>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31484071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sz="1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b="1" dirty="0"/>
              <a:t>Typology 2: Demographics + Income (proxy for intra-household roles &amp; bargaining power)</a:t>
            </a:r>
          </a:p>
        </c:rich>
      </c:tx>
      <c:layout>
        <c:manualLayout>
          <c:xMode val="edge"/>
          <c:yMode val="edge"/>
          <c:x val="0.13739885974349497"/>
          <c:y val="2.5278970608469301E-2"/>
        </c:manualLayout>
      </c:layout>
      <c:overlay val="0"/>
      <c:spPr>
        <a:noFill/>
        <a:ln>
          <a:noFill/>
        </a:ln>
        <a:effectLst/>
      </c:spPr>
      <c:txPr>
        <a:bodyPr rot="0" spcFirstLastPara="1" vertOverflow="ellipsis" vert="horz" wrap="square" anchor="ctr" anchorCtr="1"/>
        <a:lstStyle/>
        <a:p>
          <a:pPr algn="ctr" rtl="0">
            <a:defRPr sz="1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clustered"/>
        <c:varyColors val="0"/>
        <c:ser>
          <c:idx val="0"/>
          <c:order val="0"/>
          <c:tx>
            <c:strRef>
              <c:f>Typologies!$B$33</c:f>
              <c:strCache>
                <c:ptCount val="1"/>
                <c:pt idx="0">
                  <c:v>Poorest</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Typologies!$A$34:$A$37</c:f>
              <c:strCache>
                <c:ptCount val="4"/>
                <c:pt idx="0">
                  <c:v>(Labor) earners are a female majority</c:v>
                </c:pt>
                <c:pt idx="1">
                  <c:v>(Labor) Earners are a male majority</c:v>
                </c:pt>
                <c:pt idx="2">
                  <c:v>Equal number of male and female labor earners </c:v>
                </c:pt>
                <c:pt idx="3">
                  <c:v>No (labor) earners in the household</c:v>
                </c:pt>
              </c:strCache>
            </c:strRef>
          </c:cat>
          <c:val>
            <c:numRef>
              <c:f>Typologies!$B$34:$B$37</c:f>
              <c:numCache>
                <c:formatCode>0%</c:formatCode>
                <c:ptCount val="4"/>
                <c:pt idx="0">
                  <c:v>6.6154104540280298E-2</c:v>
                </c:pt>
                <c:pt idx="1">
                  <c:v>0.14540843586559807</c:v>
                </c:pt>
                <c:pt idx="2">
                  <c:v>7.3317959848073794E-2</c:v>
                </c:pt>
                <c:pt idx="3">
                  <c:v>0.20404798974265043</c:v>
                </c:pt>
              </c:numCache>
            </c:numRef>
          </c:val>
          <c:extLst>
            <c:ext xmlns:c16="http://schemas.microsoft.com/office/drawing/2014/chart" uri="{C3380CC4-5D6E-409C-BE32-E72D297353CC}">
              <c16:uniqueId val="{00000000-C01D-524B-97A3-BB7807D45DB1}"/>
            </c:ext>
          </c:extLst>
        </c:ser>
        <c:ser>
          <c:idx val="1"/>
          <c:order val="1"/>
          <c:tx>
            <c:strRef>
              <c:f>Typologies!$C$33</c:f>
              <c:strCache>
                <c:ptCount val="1"/>
                <c:pt idx="0">
                  <c:v>Q2</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Typologies!$A$34:$A$37</c:f>
              <c:strCache>
                <c:ptCount val="4"/>
                <c:pt idx="0">
                  <c:v>(Labor) earners are a female majority</c:v>
                </c:pt>
                <c:pt idx="1">
                  <c:v>(Labor) Earners are a male majority</c:v>
                </c:pt>
                <c:pt idx="2">
                  <c:v>Equal number of male and female labor earners </c:v>
                </c:pt>
                <c:pt idx="3">
                  <c:v>No (labor) earners in the household</c:v>
                </c:pt>
              </c:strCache>
            </c:strRef>
          </c:cat>
          <c:val>
            <c:numRef>
              <c:f>Typologies!$C$34:$C$37</c:f>
              <c:numCache>
                <c:formatCode>0%</c:formatCode>
                <c:ptCount val="4"/>
                <c:pt idx="0">
                  <c:v>0.13214025789837086</c:v>
                </c:pt>
                <c:pt idx="1">
                  <c:v>0.17265906610979417</c:v>
                </c:pt>
                <c:pt idx="2">
                  <c:v>9.2353951890034369E-2</c:v>
                </c:pt>
                <c:pt idx="3">
                  <c:v>0.23459107976920965</c:v>
                </c:pt>
              </c:numCache>
            </c:numRef>
          </c:val>
          <c:extLst>
            <c:ext xmlns:c16="http://schemas.microsoft.com/office/drawing/2014/chart" uri="{C3380CC4-5D6E-409C-BE32-E72D297353CC}">
              <c16:uniqueId val="{00000001-C01D-524B-97A3-BB7807D45DB1}"/>
            </c:ext>
          </c:extLst>
        </c:ser>
        <c:ser>
          <c:idx val="2"/>
          <c:order val="2"/>
          <c:tx>
            <c:strRef>
              <c:f>Typologies!$D$33</c:f>
              <c:strCache>
                <c:ptCount val="1"/>
                <c:pt idx="0">
                  <c:v>Q3</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Typologies!$A$34:$A$37</c:f>
              <c:strCache>
                <c:ptCount val="4"/>
                <c:pt idx="0">
                  <c:v>(Labor) earners are a female majority</c:v>
                </c:pt>
                <c:pt idx="1">
                  <c:v>(Labor) Earners are a male majority</c:v>
                </c:pt>
                <c:pt idx="2">
                  <c:v>Equal number of male and female labor earners </c:v>
                </c:pt>
                <c:pt idx="3">
                  <c:v>No (labor) earners in the household</c:v>
                </c:pt>
              </c:strCache>
            </c:strRef>
          </c:cat>
          <c:val>
            <c:numRef>
              <c:f>Typologies!$D$34:$D$37</c:f>
              <c:numCache>
                <c:formatCode>0%</c:formatCode>
                <c:ptCount val="4"/>
                <c:pt idx="0">
                  <c:v>0.2430626831134417</c:v>
                </c:pt>
                <c:pt idx="1">
                  <c:v>0.19293223463897355</c:v>
                </c:pt>
                <c:pt idx="2">
                  <c:v>0.18005064206909024</c:v>
                </c:pt>
                <c:pt idx="3">
                  <c:v>0.16985682449552766</c:v>
                </c:pt>
              </c:numCache>
            </c:numRef>
          </c:val>
          <c:extLst>
            <c:ext xmlns:c16="http://schemas.microsoft.com/office/drawing/2014/chart" uri="{C3380CC4-5D6E-409C-BE32-E72D297353CC}">
              <c16:uniqueId val="{00000002-C01D-524B-97A3-BB7807D45DB1}"/>
            </c:ext>
          </c:extLst>
        </c:ser>
        <c:ser>
          <c:idx val="3"/>
          <c:order val="3"/>
          <c:tx>
            <c:strRef>
              <c:f>Typologies!$E$33</c:f>
              <c:strCache>
                <c:ptCount val="1"/>
                <c:pt idx="0">
                  <c:v>Q4</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Typologies!$A$34:$A$37</c:f>
              <c:strCache>
                <c:ptCount val="4"/>
                <c:pt idx="0">
                  <c:v>(Labor) earners are a female majority</c:v>
                </c:pt>
                <c:pt idx="1">
                  <c:v>(Labor) Earners are a male majority</c:v>
                </c:pt>
                <c:pt idx="2">
                  <c:v>Equal number of male and female labor earners </c:v>
                </c:pt>
                <c:pt idx="3">
                  <c:v>No (labor) earners in the household</c:v>
                </c:pt>
              </c:strCache>
            </c:strRef>
          </c:cat>
          <c:val>
            <c:numRef>
              <c:f>Typologies!$E$34:$E$37</c:f>
              <c:numCache>
                <c:formatCode>0%</c:formatCode>
                <c:ptCount val="4"/>
                <c:pt idx="0">
                  <c:v>0.23903185474088864</c:v>
                </c:pt>
                <c:pt idx="1">
                  <c:v>0.22174511795913759</c:v>
                </c:pt>
                <c:pt idx="2">
                  <c:v>0.24353409296436968</c:v>
                </c:pt>
                <c:pt idx="3">
                  <c:v>0.15073877339194677</c:v>
                </c:pt>
              </c:numCache>
            </c:numRef>
          </c:val>
          <c:extLst>
            <c:ext xmlns:c16="http://schemas.microsoft.com/office/drawing/2014/chart" uri="{C3380CC4-5D6E-409C-BE32-E72D297353CC}">
              <c16:uniqueId val="{00000003-C01D-524B-97A3-BB7807D45DB1}"/>
            </c:ext>
          </c:extLst>
        </c:ser>
        <c:ser>
          <c:idx val="4"/>
          <c:order val="4"/>
          <c:tx>
            <c:strRef>
              <c:f>Typologies!$F$33</c:f>
              <c:strCache>
                <c:ptCount val="1"/>
                <c:pt idx="0">
                  <c:v>Richest</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Typologies!$A$34:$A$37</c:f>
              <c:strCache>
                <c:ptCount val="4"/>
                <c:pt idx="0">
                  <c:v>(Labor) earners are a female majority</c:v>
                </c:pt>
                <c:pt idx="1">
                  <c:v>(Labor) Earners are a male majority</c:v>
                </c:pt>
                <c:pt idx="2">
                  <c:v>Equal number of male and female labor earners </c:v>
                </c:pt>
                <c:pt idx="3">
                  <c:v>No (labor) earners in the household</c:v>
                </c:pt>
              </c:strCache>
            </c:strRef>
          </c:cat>
          <c:val>
            <c:numRef>
              <c:f>Typologies!$F$34:$F$37</c:f>
              <c:numCache>
                <c:formatCode>0%</c:formatCode>
                <c:ptCount val="4"/>
                <c:pt idx="0">
                  <c:v>0.31961109970701851</c:v>
                </c:pt>
                <c:pt idx="1">
                  <c:v>0.26725514542649659</c:v>
                </c:pt>
                <c:pt idx="2">
                  <c:v>0.41074335322843192</c:v>
                </c:pt>
                <c:pt idx="3">
                  <c:v>0.24076533260066552</c:v>
                </c:pt>
              </c:numCache>
            </c:numRef>
          </c:val>
          <c:extLst>
            <c:ext xmlns:c16="http://schemas.microsoft.com/office/drawing/2014/chart" uri="{C3380CC4-5D6E-409C-BE32-E72D297353CC}">
              <c16:uniqueId val="{00000004-C01D-524B-97A3-BB7807D45DB1}"/>
            </c:ext>
          </c:extLst>
        </c:ser>
        <c:dLbls>
          <c:dLblPos val="outEnd"/>
          <c:showLegendKey val="0"/>
          <c:showVal val="1"/>
          <c:showCatName val="0"/>
          <c:showSerName val="0"/>
          <c:showPercent val="0"/>
          <c:showBubbleSize val="0"/>
        </c:dLbls>
        <c:gapWidth val="219"/>
        <c:overlap val="-27"/>
        <c:axId val="271985712"/>
        <c:axId val="271987712"/>
      </c:barChart>
      <c:catAx>
        <c:axId val="271985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271987712"/>
        <c:crosses val="autoZero"/>
        <c:auto val="1"/>
        <c:lblAlgn val="ctr"/>
        <c:lblOffset val="100"/>
        <c:noMultiLvlLbl val="0"/>
      </c:catAx>
      <c:valAx>
        <c:axId val="271987712"/>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sz="1000" b="0" i="0" u="none" strike="noStrike" kern="1200" baseline="0">
                    <a:solidFill>
                      <a:sysClr val="windowText" lastClr="000000">
                        <a:lumMod val="65000"/>
                        <a:lumOff val="35000"/>
                      </a:sysClr>
                    </a:solidFill>
                    <a:latin typeface="Times New Roman" panose="02020603050405020304" pitchFamily="18" charset="0"/>
                    <a:cs typeface="Times New Roman" panose="02020603050405020304" pitchFamily="18" charset="0"/>
                  </a:rPr>
                  <a:t>As % of total population in tht sub-typology</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271985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sz="1400" b="0" i="0" u="none" strike="noStrike" kern="1200" spc="0" baseline="0">
                <a:solidFill>
                  <a:sysClr val="windowText" lastClr="000000">
                    <a:lumMod val="65000"/>
                    <a:lumOff val="35000"/>
                  </a:sysClr>
                </a:solidFill>
                <a:latin typeface="Times New Roman" panose="02020603050405020304" pitchFamily="18" charset="0"/>
                <a:cs typeface="Times New Roman" panose="02020603050405020304" pitchFamily="18" charset="0"/>
              </a:rPr>
              <a:t>Typology 2: Demographics + Income (proxy for intra-household roles &amp; bargaining power)</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stacked"/>
        <c:varyColors val="0"/>
        <c:ser>
          <c:idx val="0"/>
          <c:order val="0"/>
          <c:tx>
            <c:strRef>
              <c:f>Typologies!$A$40</c:f>
              <c:strCache>
                <c:ptCount val="1"/>
                <c:pt idx="0">
                  <c:v>(Labor) earners are a female majority</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Typologies!$B$39:$F$39</c:f>
              <c:strCache>
                <c:ptCount val="5"/>
                <c:pt idx="0">
                  <c:v>Poorest</c:v>
                </c:pt>
                <c:pt idx="1">
                  <c:v>Q2</c:v>
                </c:pt>
                <c:pt idx="2">
                  <c:v>Q3</c:v>
                </c:pt>
                <c:pt idx="3">
                  <c:v>Q4</c:v>
                </c:pt>
                <c:pt idx="4">
                  <c:v>Richest</c:v>
                </c:pt>
              </c:strCache>
            </c:strRef>
          </c:cat>
          <c:val>
            <c:numRef>
              <c:f>Typologies!$B$40:$F$40</c:f>
              <c:numCache>
                <c:formatCode>0%</c:formatCode>
                <c:ptCount val="5"/>
                <c:pt idx="0">
                  <c:v>2.7240523448365951E-2</c:v>
                </c:pt>
                <c:pt idx="1">
                  <c:v>4.521047355752348E-2</c:v>
                </c:pt>
                <c:pt idx="2">
                  <c:v>7.5976760735910032E-2</c:v>
                </c:pt>
                <c:pt idx="3">
                  <c:v>6.7180657173576686E-2</c:v>
                </c:pt>
                <c:pt idx="4">
                  <c:v>7.0074014066354898E-2</c:v>
                </c:pt>
              </c:numCache>
            </c:numRef>
          </c:val>
          <c:extLst>
            <c:ext xmlns:c16="http://schemas.microsoft.com/office/drawing/2014/chart" uri="{C3380CC4-5D6E-409C-BE32-E72D297353CC}">
              <c16:uniqueId val="{00000000-9CFA-1B43-A475-E41AA541E953}"/>
            </c:ext>
          </c:extLst>
        </c:ser>
        <c:ser>
          <c:idx val="1"/>
          <c:order val="1"/>
          <c:tx>
            <c:strRef>
              <c:f>Typologies!$A$41</c:f>
              <c:strCache>
                <c:ptCount val="1"/>
                <c:pt idx="0">
                  <c:v>(Labor) Earners are a male majority</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Typologies!$B$39:$F$39</c:f>
              <c:strCache>
                <c:ptCount val="5"/>
                <c:pt idx="0">
                  <c:v>Poorest</c:v>
                </c:pt>
                <c:pt idx="1">
                  <c:v>Q2</c:v>
                </c:pt>
                <c:pt idx="2">
                  <c:v>Q3</c:v>
                </c:pt>
                <c:pt idx="3">
                  <c:v>Q4</c:v>
                </c:pt>
                <c:pt idx="4">
                  <c:v>Richest</c:v>
                </c:pt>
              </c:strCache>
            </c:strRef>
          </c:cat>
          <c:val>
            <c:numRef>
              <c:f>Typologies!$B$41:$F$41</c:f>
              <c:numCache>
                <c:formatCode>0%</c:formatCode>
                <c:ptCount val="5"/>
                <c:pt idx="0">
                  <c:v>0.74239455343215222</c:v>
                </c:pt>
                <c:pt idx="1">
                  <c:v>0.73245308798835418</c:v>
                </c:pt>
                <c:pt idx="2">
                  <c:v>0.74774548805954477</c:v>
                </c:pt>
                <c:pt idx="3">
                  <c:v>0.7727322791283141</c:v>
                </c:pt>
                <c:pt idx="4">
                  <c:v>0.72652027510811623</c:v>
                </c:pt>
              </c:numCache>
            </c:numRef>
          </c:val>
          <c:extLst>
            <c:ext xmlns:c16="http://schemas.microsoft.com/office/drawing/2014/chart" uri="{C3380CC4-5D6E-409C-BE32-E72D297353CC}">
              <c16:uniqueId val="{00000001-9CFA-1B43-A475-E41AA541E953}"/>
            </c:ext>
          </c:extLst>
        </c:ser>
        <c:ser>
          <c:idx val="2"/>
          <c:order val="2"/>
          <c:tx>
            <c:strRef>
              <c:f>Typologies!$A$42</c:f>
              <c:strCache>
                <c:ptCount val="1"/>
                <c:pt idx="0">
                  <c:v>Equal number of male and female labor earners </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Typologies!$B$39:$F$39</c:f>
              <c:strCache>
                <c:ptCount val="5"/>
                <c:pt idx="0">
                  <c:v>Poorest</c:v>
                </c:pt>
                <c:pt idx="1">
                  <c:v>Q2</c:v>
                </c:pt>
                <c:pt idx="2">
                  <c:v>Q3</c:v>
                </c:pt>
                <c:pt idx="3">
                  <c:v>Q4</c:v>
                </c:pt>
                <c:pt idx="4">
                  <c:v>Richest</c:v>
                </c:pt>
              </c:strCache>
            </c:strRef>
          </c:cat>
          <c:val>
            <c:numRef>
              <c:f>Typologies!$B$42:$F$42</c:f>
              <c:numCache>
                <c:formatCode>0%</c:formatCode>
                <c:ptCount val="5"/>
                <c:pt idx="0">
                  <c:v>2.4919892113695566E-2</c:v>
                </c:pt>
                <c:pt idx="1">
                  <c:v>2.6081737675820282E-2</c:v>
                </c:pt>
                <c:pt idx="2">
                  <c:v>4.6455195585473126E-2</c:v>
                </c:pt>
                <c:pt idx="3">
                  <c:v>5.649699735137545E-2</c:v>
                </c:pt>
                <c:pt idx="4">
                  <c:v>7.4333198315965188E-2</c:v>
                </c:pt>
              </c:numCache>
            </c:numRef>
          </c:val>
          <c:extLst>
            <c:ext xmlns:c16="http://schemas.microsoft.com/office/drawing/2014/chart" uri="{C3380CC4-5D6E-409C-BE32-E72D297353CC}">
              <c16:uniqueId val="{00000002-9CFA-1B43-A475-E41AA541E953}"/>
            </c:ext>
          </c:extLst>
        </c:ser>
        <c:ser>
          <c:idx val="3"/>
          <c:order val="3"/>
          <c:tx>
            <c:strRef>
              <c:f>Typologies!$A$43</c:f>
              <c:strCache>
                <c:ptCount val="1"/>
                <c:pt idx="0">
                  <c:v>No (labor) earners in the household</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Typologies!$B$39:$F$39</c:f>
              <c:strCache>
                <c:ptCount val="5"/>
                <c:pt idx="0">
                  <c:v>Poorest</c:v>
                </c:pt>
                <c:pt idx="1">
                  <c:v>Q2</c:v>
                </c:pt>
                <c:pt idx="2">
                  <c:v>Q3</c:v>
                </c:pt>
                <c:pt idx="3">
                  <c:v>Q4</c:v>
                </c:pt>
                <c:pt idx="4">
                  <c:v>Richest</c:v>
                </c:pt>
              </c:strCache>
            </c:strRef>
          </c:cat>
          <c:val>
            <c:numRef>
              <c:f>Typologies!$B$43:$F$43</c:f>
              <c:numCache>
                <c:formatCode>0%</c:formatCode>
                <c:ptCount val="5"/>
                <c:pt idx="0">
                  <c:v>0.20544503100578621</c:v>
                </c:pt>
                <c:pt idx="1">
                  <c:v>0.19625470077830204</c:v>
                </c:pt>
                <c:pt idx="2">
                  <c:v>0.12982255561907205</c:v>
                </c:pt>
                <c:pt idx="3">
                  <c:v>0.1035900663467338</c:v>
                </c:pt>
                <c:pt idx="4">
                  <c:v>0.12907251250956372</c:v>
                </c:pt>
              </c:numCache>
            </c:numRef>
          </c:val>
          <c:extLst>
            <c:ext xmlns:c16="http://schemas.microsoft.com/office/drawing/2014/chart" uri="{C3380CC4-5D6E-409C-BE32-E72D297353CC}">
              <c16:uniqueId val="{00000003-9CFA-1B43-A475-E41AA541E953}"/>
            </c:ext>
          </c:extLst>
        </c:ser>
        <c:dLbls>
          <c:dLblPos val="inBase"/>
          <c:showLegendKey val="0"/>
          <c:showVal val="1"/>
          <c:showCatName val="0"/>
          <c:showSerName val="0"/>
          <c:showPercent val="0"/>
          <c:showBubbleSize val="0"/>
        </c:dLbls>
        <c:gapWidth val="150"/>
        <c:overlap val="100"/>
        <c:axId val="1314840719"/>
        <c:axId val="1314842991"/>
      </c:barChart>
      <c:catAx>
        <c:axId val="13148407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314842991"/>
        <c:crosses val="autoZero"/>
        <c:auto val="1"/>
        <c:lblAlgn val="ctr"/>
        <c:lblOffset val="100"/>
        <c:noMultiLvlLbl val="0"/>
      </c:catAx>
      <c:valAx>
        <c:axId val="1314842991"/>
        <c:scaling>
          <c:orientation val="minMax"/>
          <c:max val="1"/>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314840719"/>
        <c:crosses val="autoZero"/>
        <c:crossBetween val="between"/>
      </c:valAx>
      <c:spPr>
        <a:noFill/>
        <a:ln>
          <a:noFill/>
        </a:ln>
        <a:effectLst/>
      </c:spPr>
    </c:plotArea>
    <c:legend>
      <c:legendPos val="b"/>
      <c:layout>
        <c:manualLayout>
          <c:xMode val="edge"/>
          <c:yMode val="edge"/>
          <c:x val="2.9116846160661999E-2"/>
          <c:y val="0.86426473081512067"/>
          <c:w val="0.92097537178268041"/>
          <c:h val="0.12064278912200586"/>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sz="140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a:t>Typology 2: Demographics + Income (proxy for intra-household roles &amp; bargaining power)</a:t>
            </a:r>
          </a:p>
        </c:rich>
      </c:tx>
      <c:overlay val="0"/>
      <c:spPr>
        <a:noFill/>
        <a:ln>
          <a:noFill/>
        </a:ln>
        <a:effectLst/>
      </c:spPr>
      <c:txPr>
        <a:bodyPr rot="0" spcFirstLastPara="1" vertOverflow="ellipsis" vert="horz" wrap="square" anchor="ctr" anchorCtr="1"/>
        <a:lstStyle/>
        <a:p>
          <a:pPr algn="ctr" rtl="0">
            <a:defRPr sz="140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clustered"/>
        <c:varyColors val="0"/>
        <c:ser>
          <c:idx val="0"/>
          <c:order val="0"/>
          <c:tx>
            <c:strRef>
              <c:f>Typologies!$A$34</c:f>
              <c:strCache>
                <c:ptCount val="1"/>
                <c:pt idx="0">
                  <c:v>(Labor) earners are a female majority</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Typologies!$B$33:$F$33</c:f>
              <c:strCache>
                <c:ptCount val="5"/>
                <c:pt idx="0">
                  <c:v>Poorest</c:v>
                </c:pt>
                <c:pt idx="1">
                  <c:v>Q2</c:v>
                </c:pt>
                <c:pt idx="2">
                  <c:v>Q3</c:v>
                </c:pt>
                <c:pt idx="3">
                  <c:v>Q4</c:v>
                </c:pt>
                <c:pt idx="4">
                  <c:v>Richest</c:v>
                </c:pt>
              </c:strCache>
            </c:strRef>
          </c:cat>
          <c:val>
            <c:numRef>
              <c:f>Typologies!$B$34:$F$34</c:f>
              <c:numCache>
                <c:formatCode>0%</c:formatCode>
                <c:ptCount val="5"/>
                <c:pt idx="0">
                  <c:v>6.6154104540280298E-2</c:v>
                </c:pt>
                <c:pt idx="1">
                  <c:v>0.13214025789837086</c:v>
                </c:pt>
                <c:pt idx="2">
                  <c:v>0.2430626831134417</c:v>
                </c:pt>
                <c:pt idx="3">
                  <c:v>0.23903185474088864</c:v>
                </c:pt>
                <c:pt idx="4">
                  <c:v>0.31961109970701851</c:v>
                </c:pt>
              </c:numCache>
            </c:numRef>
          </c:val>
          <c:extLst>
            <c:ext xmlns:c16="http://schemas.microsoft.com/office/drawing/2014/chart" uri="{C3380CC4-5D6E-409C-BE32-E72D297353CC}">
              <c16:uniqueId val="{00000000-9311-AF41-AA4F-CF4CC34EF481}"/>
            </c:ext>
          </c:extLst>
        </c:ser>
        <c:ser>
          <c:idx val="1"/>
          <c:order val="1"/>
          <c:tx>
            <c:strRef>
              <c:f>Typologies!$A$35</c:f>
              <c:strCache>
                <c:ptCount val="1"/>
                <c:pt idx="0">
                  <c:v>(Labor) Earners are a male majority</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Typologies!$B$33:$F$33</c:f>
              <c:strCache>
                <c:ptCount val="5"/>
                <c:pt idx="0">
                  <c:v>Poorest</c:v>
                </c:pt>
                <c:pt idx="1">
                  <c:v>Q2</c:v>
                </c:pt>
                <c:pt idx="2">
                  <c:v>Q3</c:v>
                </c:pt>
                <c:pt idx="3">
                  <c:v>Q4</c:v>
                </c:pt>
                <c:pt idx="4">
                  <c:v>Richest</c:v>
                </c:pt>
              </c:strCache>
            </c:strRef>
          </c:cat>
          <c:val>
            <c:numRef>
              <c:f>Typologies!$B$35:$F$35</c:f>
              <c:numCache>
                <c:formatCode>0%</c:formatCode>
                <c:ptCount val="5"/>
                <c:pt idx="0">
                  <c:v>0.14540843586559807</c:v>
                </c:pt>
                <c:pt idx="1">
                  <c:v>0.17265906610979417</c:v>
                </c:pt>
                <c:pt idx="2">
                  <c:v>0.19293223463897355</c:v>
                </c:pt>
                <c:pt idx="3">
                  <c:v>0.22174511795913759</c:v>
                </c:pt>
                <c:pt idx="4">
                  <c:v>0.26725514542649659</c:v>
                </c:pt>
              </c:numCache>
            </c:numRef>
          </c:val>
          <c:extLst>
            <c:ext xmlns:c16="http://schemas.microsoft.com/office/drawing/2014/chart" uri="{C3380CC4-5D6E-409C-BE32-E72D297353CC}">
              <c16:uniqueId val="{00000001-9311-AF41-AA4F-CF4CC34EF481}"/>
            </c:ext>
          </c:extLst>
        </c:ser>
        <c:ser>
          <c:idx val="2"/>
          <c:order val="2"/>
          <c:tx>
            <c:strRef>
              <c:f>Typologies!$A$36</c:f>
              <c:strCache>
                <c:ptCount val="1"/>
                <c:pt idx="0">
                  <c:v>Equal number of male and female labor earners </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Typologies!$B$33:$F$33</c:f>
              <c:strCache>
                <c:ptCount val="5"/>
                <c:pt idx="0">
                  <c:v>Poorest</c:v>
                </c:pt>
                <c:pt idx="1">
                  <c:v>Q2</c:v>
                </c:pt>
                <c:pt idx="2">
                  <c:v>Q3</c:v>
                </c:pt>
                <c:pt idx="3">
                  <c:v>Q4</c:v>
                </c:pt>
                <c:pt idx="4">
                  <c:v>Richest</c:v>
                </c:pt>
              </c:strCache>
            </c:strRef>
          </c:cat>
          <c:val>
            <c:numRef>
              <c:f>Typologies!$B$36:$F$36</c:f>
              <c:numCache>
                <c:formatCode>0%</c:formatCode>
                <c:ptCount val="5"/>
                <c:pt idx="0">
                  <c:v>7.3317959848073794E-2</c:v>
                </c:pt>
                <c:pt idx="1">
                  <c:v>9.2353951890034369E-2</c:v>
                </c:pt>
                <c:pt idx="2">
                  <c:v>0.18005064206909024</c:v>
                </c:pt>
                <c:pt idx="3">
                  <c:v>0.24353409296436968</c:v>
                </c:pt>
                <c:pt idx="4">
                  <c:v>0.41074335322843192</c:v>
                </c:pt>
              </c:numCache>
            </c:numRef>
          </c:val>
          <c:extLst>
            <c:ext xmlns:c16="http://schemas.microsoft.com/office/drawing/2014/chart" uri="{C3380CC4-5D6E-409C-BE32-E72D297353CC}">
              <c16:uniqueId val="{00000002-9311-AF41-AA4F-CF4CC34EF481}"/>
            </c:ext>
          </c:extLst>
        </c:ser>
        <c:ser>
          <c:idx val="3"/>
          <c:order val="3"/>
          <c:tx>
            <c:strRef>
              <c:f>Typologies!$A$37</c:f>
              <c:strCache>
                <c:ptCount val="1"/>
                <c:pt idx="0">
                  <c:v>No (labor) earners in the household</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Typologies!$B$33:$F$33</c:f>
              <c:strCache>
                <c:ptCount val="5"/>
                <c:pt idx="0">
                  <c:v>Poorest</c:v>
                </c:pt>
                <c:pt idx="1">
                  <c:v>Q2</c:v>
                </c:pt>
                <c:pt idx="2">
                  <c:v>Q3</c:v>
                </c:pt>
                <c:pt idx="3">
                  <c:v>Q4</c:v>
                </c:pt>
                <c:pt idx="4">
                  <c:v>Richest</c:v>
                </c:pt>
              </c:strCache>
            </c:strRef>
          </c:cat>
          <c:val>
            <c:numRef>
              <c:f>Typologies!$B$37:$F$37</c:f>
              <c:numCache>
                <c:formatCode>0%</c:formatCode>
                <c:ptCount val="5"/>
                <c:pt idx="0">
                  <c:v>0.20404798974265043</c:v>
                </c:pt>
                <c:pt idx="1">
                  <c:v>0.23459107976920965</c:v>
                </c:pt>
                <c:pt idx="2">
                  <c:v>0.16985682449552766</c:v>
                </c:pt>
                <c:pt idx="3">
                  <c:v>0.15073877339194677</c:v>
                </c:pt>
                <c:pt idx="4">
                  <c:v>0.24076533260066552</c:v>
                </c:pt>
              </c:numCache>
            </c:numRef>
          </c:val>
          <c:extLst>
            <c:ext xmlns:c16="http://schemas.microsoft.com/office/drawing/2014/chart" uri="{C3380CC4-5D6E-409C-BE32-E72D297353CC}">
              <c16:uniqueId val="{00000003-9311-AF41-AA4F-CF4CC34EF481}"/>
            </c:ext>
          </c:extLst>
        </c:ser>
        <c:dLbls>
          <c:dLblPos val="outEnd"/>
          <c:showLegendKey val="0"/>
          <c:showVal val="1"/>
          <c:showCatName val="0"/>
          <c:showSerName val="0"/>
          <c:showPercent val="0"/>
          <c:showBubbleSize val="0"/>
        </c:dLbls>
        <c:gapWidth val="219"/>
        <c:overlap val="-27"/>
        <c:axId val="271985712"/>
        <c:axId val="271987712"/>
      </c:barChart>
      <c:catAx>
        <c:axId val="271985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271987712"/>
        <c:crosses val="autoZero"/>
        <c:auto val="1"/>
        <c:lblAlgn val="ctr"/>
        <c:lblOffset val="100"/>
        <c:noMultiLvlLbl val="0"/>
      </c:catAx>
      <c:valAx>
        <c:axId val="271987712"/>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sz="1000" b="0" i="0" u="none" strike="noStrike" kern="1200" baseline="0">
                    <a:solidFill>
                      <a:sysClr val="windowText" lastClr="000000">
                        <a:lumMod val="65000"/>
                        <a:lumOff val="35000"/>
                      </a:sysClr>
                    </a:solidFill>
                    <a:latin typeface="Times New Roman" panose="02020603050405020304" pitchFamily="18" charset="0"/>
                    <a:cs typeface="Times New Roman" panose="02020603050405020304" pitchFamily="18" charset="0"/>
                  </a:rPr>
                  <a:t>As % of total population in tht sub-typology</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271985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1" i="0" u="none" strike="noStrike" kern="1200" spc="0" baseline="0">
                <a:solidFill>
                  <a:sysClr val="windowText" lastClr="000000">
                    <a:lumMod val="65000"/>
                    <a:lumOff val="35000"/>
                  </a:sysClr>
                </a:solidFill>
                <a:latin typeface="Times New Roman" panose="02020603050405020304" pitchFamily="18" charset="0"/>
                <a:ea typeface="+mn-ea"/>
                <a:cs typeface="Times New Roman" panose="02020603050405020304" pitchFamily="18" charset="0"/>
              </a:defRPr>
            </a:pPr>
            <a:r>
              <a:rPr lang="en-GB" b="1"/>
              <a:t>Typology 3: Gender sustaining household earnings</a:t>
            </a:r>
          </a:p>
        </c:rich>
      </c:tx>
      <c:layout>
        <c:manualLayout>
          <c:xMode val="edge"/>
          <c:yMode val="edge"/>
          <c:x val="0.30303643258754165"/>
          <c:y val="7.4110473721053338E-2"/>
        </c:manualLayout>
      </c:layout>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1" i="0" u="none" strike="noStrike" kern="1200" spc="0" baseline="0">
              <a:solidFill>
                <a:sysClr val="windowText" lastClr="000000">
                  <a:lumMod val="65000"/>
                  <a:lumOff val="35000"/>
                </a:sys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clustered"/>
        <c:varyColors val="0"/>
        <c:ser>
          <c:idx val="0"/>
          <c:order val="0"/>
          <c:tx>
            <c:strRef>
              <c:f>Typologies!$B$62</c:f>
              <c:strCache>
                <c:ptCount val="1"/>
                <c:pt idx="0">
                  <c:v>Poorest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Typologies!$A$63:$A$66</c:f>
              <c:strCache>
                <c:ptCount val="4"/>
                <c:pt idx="0">
                  <c:v>Larger share of female earnings. (&gt;60% of household labor earnings)</c:v>
                </c:pt>
                <c:pt idx="1">
                  <c:v>Larger share of male earnings. (&gt;60% of household earnings)</c:v>
                </c:pt>
                <c:pt idx="2">
                  <c:v>Households with &lt; 60% share of female and male labor earning</c:v>
                </c:pt>
                <c:pt idx="3">
                  <c:v>No labor earners in the household</c:v>
                </c:pt>
              </c:strCache>
            </c:strRef>
          </c:cat>
          <c:val>
            <c:numRef>
              <c:f>Typologies!$B$63:$B$66</c:f>
              <c:numCache>
                <c:formatCode>0%</c:formatCode>
                <c:ptCount val="4"/>
                <c:pt idx="0">
                  <c:v>8.0029903389050763E-2</c:v>
                </c:pt>
                <c:pt idx="1">
                  <c:v>0.16109651992446347</c:v>
                </c:pt>
                <c:pt idx="2">
                  <c:v>1.8673965936739659E-2</c:v>
                </c:pt>
                <c:pt idx="3">
                  <c:v>0.13136034501770422</c:v>
                </c:pt>
              </c:numCache>
            </c:numRef>
          </c:val>
          <c:extLst>
            <c:ext xmlns:c16="http://schemas.microsoft.com/office/drawing/2014/chart" uri="{C3380CC4-5D6E-409C-BE32-E72D297353CC}">
              <c16:uniqueId val="{00000000-E380-9943-8466-9D809BF78193}"/>
            </c:ext>
          </c:extLst>
        </c:ser>
        <c:ser>
          <c:idx val="1"/>
          <c:order val="1"/>
          <c:tx>
            <c:strRef>
              <c:f>Typologies!$C$62</c:f>
              <c:strCache>
                <c:ptCount val="1"/>
                <c:pt idx="0">
                  <c:v>Q2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Typologies!$A$63:$A$66</c:f>
              <c:strCache>
                <c:ptCount val="4"/>
                <c:pt idx="0">
                  <c:v>Larger share of female earnings. (&gt;60% of household labor earnings)</c:v>
                </c:pt>
                <c:pt idx="1">
                  <c:v>Larger share of male earnings. (&gt;60% of household earnings)</c:v>
                </c:pt>
                <c:pt idx="2">
                  <c:v>Households with &lt; 60% share of female and male labor earning</c:v>
                </c:pt>
                <c:pt idx="3">
                  <c:v>No labor earners in the household</c:v>
                </c:pt>
              </c:strCache>
            </c:strRef>
          </c:cat>
          <c:val>
            <c:numRef>
              <c:f>Typologies!$C$63:$C$66</c:f>
              <c:numCache>
                <c:formatCode>0%</c:formatCode>
                <c:ptCount val="4"/>
                <c:pt idx="0">
                  <c:v>0.10134565250728415</c:v>
                </c:pt>
                <c:pt idx="1">
                  <c:v>0.18776841667881164</c:v>
                </c:pt>
                <c:pt idx="2">
                  <c:v>5.5474452554744529E-2</c:v>
                </c:pt>
                <c:pt idx="3">
                  <c:v>0.17400360210245164</c:v>
                </c:pt>
              </c:numCache>
            </c:numRef>
          </c:val>
          <c:extLst>
            <c:ext xmlns:c16="http://schemas.microsoft.com/office/drawing/2014/chart" uri="{C3380CC4-5D6E-409C-BE32-E72D297353CC}">
              <c16:uniqueId val="{00000001-E380-9943-8466-9D809BF78193}"/>
            </c:ext>
          </c:extLst>
        </c:ser>
        <c:ser>
          <c:idx val="2"/>
          <c:order val="2"/>
          <c:tx>
            <c:strRef>
              <c:f>Typologies!$D$62</c:f>
              <c:strCache>
                <c:ptCount val="1"/>
                <c:pt idx="0">
                  <c:v>Q3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Typologies!$A$63:$A$66</c:f>
              <c:strCache>
                <c:ptCount val="4"/>
                <c:pt idx="0">
                  <c:v>Larger share of female earnings. (&gt;60% of household labor earnings)</c:v>
                </c:pt>
                <c:pt idx="1">
                  <c:v>Larger share of male earnings. (&gt;60% of household earnings)</c:v>
                </c:pt>
                <c:pt idx="2">
                  <c:v>Households with &lt; 60% share of female and male labor earning</c:v>
                </c:pt>
                <c:pt idx="3">
                  <c:v>No labor earners in the household</c:v>
                </c:pt>
              </c:strCache>
            </c:strRef>
          </c:cat>
          <c:val>
            <c:numRef>
              <c:f>Typologies!$D$63:$D$66</c:f>
              <c:numCache>
                <c:formatCode>0%</c:formatCode>
                <c:ptCount val="4"/>
                <c:pt idx="0">
                  <c:v>0.24756555742984204</c:v>
                </c:pt>
                <c:pt idx="1">
                  <c:v>0.2001903917294329</c:v>
                </c:pt>
                <c:pt idx="2">
                  <c:v>0.18597931873479318</c:v>
                </c:pt>
                <c:pt idx="3">
                  <c:v>0.14263835626508534</c:v>
                </c:pt>
              </c:numCache>
            </c:numRef>
          </c:val>
          <c:extLst>
            <c:ext xmlns:c16="http://schemas.microsoft.com/office/drawing/2014/chart" uri="{C3380CC4-5D6E-409C-BE32-E72D297353CC}">
              <c16:uniqueId val="{00000002-E380-9943-8466-9D809BF78193}"/>
            </c:ext>
          </c:extLst>
        </c:ser>
        <c:ser>
          <c:idx val="3"/>
          <c:order val="3"/>
          <c:tx>
            <c:strRef>
              <c:f>Typologies!$E$62</c:f>
              <c:strCache>
                <c:ptCount val="1"/>
                <c:pt idx="0">
                  <c:v>Q4</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Typologies!$A$63:$A$66</c:f>
              <c:strCache>
                <c:ptCount val="4"/>
                <c:pt idx="0">
                  <c:v>Larger share of female earnings. (&gt;60% of household labor earnings)</c:v>
                </c:pt>
                <c:pt idx="1">
                  <c:v>Larger share of male earnings. (&gt;60% of household earnings)</c:v>
                </c:pt>
                <c:pt idx="2">
                  <c:v>Households with &lt; 60% share of female and male labor earning</c:v>
                </c:pt>
                <c:pt idx="3">
                  <c:v>No labor earners in the household</c:v>
                </c:pt>
              </c:strCache>
            </c:strRef>
          </c:cat>
          <c:val>
            <c:numRef>
              <c:f>Typologies!$E$63:$E$66</c:f>
              <c:numCache>
                <c:formatCode>0%</c:formatCode>
                <c:ptCount val="4"/>
                <c:pt idx="0">
                  <c:v>0.18626360987578591</c:v>
                </c:pt>
                <c:pt idx="1">
                  <c:v>0.21802178651939733</c:v>
                </c:pt>
                <c:pt idx="2">
                  <c:v>0.33889902676399025</c:v>
                </c:pt>
                <c:pt idx="3">
                  <c:v>0.1787819012729879</c:v>
                </c:pt>
              </c:numCache>
            </c:numRef>
          </c:val>
          <c:extLst>
            <c:ext xmlns:c16="http://schemas.microsoft.com/office/drawing/2014/chart" uri="{C3380CC4-5D6E-409C-BE32-E72D297353CC}">
              <c16:uniqueId val="{00000003-E380-9943-8466-9D809BF78193}"/>
            </c:ext>
          </c:extLst>
        </c:ser>
        <c:ser>
          <c:idx val="4"/>
          <c:order val="4"/>
          <c:tx>
            <c:strRef>
              <c:f>Typologies!$F$62</c:f>
              <c:strCache>
                <c:ptCount val="1"/>
                <c:pt idx="0">
                  <c:v>Richest</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Typologies!$A$63:$A$66</c:f>
              <c:strCache>
                <c:ptCount val="4"/>
                <c:pt idx="0">
                  <c:v>Larger share of female earnings. (&gt;60% of household labor earnings)</c:v>
                </c:pt>
                <c:pt idx="1">
                  <c:v>Larger share of male earnings. (&gt;60% of household earnings)</c:v>
                </c:pt>
                <c:pt idx="2">
                  <c:v>Households with &lt; 60% share of female and male labor earning</c:v>
                </c:pt>
                <c:pt idx="3">
                  <c:v>No labor earners in the household</c:v>
                </c:pt>
              </c:strCache>
            </c:strRef>
          </c:cat>
          <c:val>
            <c:numRef>
              <c:f>Typologies!$F$63:$F$66</c:f>
              <c:numCache>
                <c:formatCode>0%</c:formatCode>
                <c:ptCount val="4"/>
                <c:pt idx="0">
                  <c:v>0.3847952767980371</c:v>
                </c:pt>
                <c:pt idx="1">
                  <c:v>0.23292288514789469</c:v>
                </c:pt>
                <c:pt idx="2">
                  <c:v>0.40097323600973234</c:v>
                </c:pt>
                <c:pt idx="3">
                  <c:v>0.37321579534177091</c:v>
                </c:pt>
              </c:numCache>
            </c:numRef>
          </c:val>
          <c:extLst>
            <c:ext xmlns:c16="http://schemas.microsoft.com/office/drawing/2014/chart" uri="{C3380CC4-5D6E-409C-BE32-E72D297353CC}">
              <c16:uniqueId val="{00000004-E380-9943-8466-9D809BF78193}"/>
            </c:ext>
          </c:extLst>
        </c:ser>
        <c:dLbls>
          <c:dLblPos val="outEnd"/>
          <c:showLegendKey val="0"/>
          <c:showVal val="1"/>
          <c:showCatName val="0"/>
          <c:showSerName val="0"/>
          <c:showPercent val="0"/>
          <c:showBubbleSize val="0"/>
        </c:dLbls>
        <c:gapWidth val="219"/>
        <c:overlap val="-27"/>
        <c:axId val="309541136"/>
        <c:axId val="677269824"/>
      </c:barChart>
      <c:catAx>
        <c:axId val="309541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677269824"/>
        <c:crosses val="autoZero"/>
        <c:auto val="1"/>
        <c:lblAlgn val="ctr"/>
        <c:lblOffset val="100"/>
        <c:noMultiLvlLbl val="0"/>
      </c:catAx>
      <c:valAx>
        <c:axId val="677269824"/>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sz="1000" b="0" i="0" u="none" strike="noStrike" kern="1200" baseline="0">
                    <a:solidFill>
                      <a:sysClr val="windowText" lastClr="000000">
                        <a:lumMod val="65000"/>
                        <a:lumOff val="35000"/>
                      </a:sysClr>
                    </a:solidFill>
                    <a:latin typeface="Times New Roman" panose="02020603050405020304" pitchFamily="18" charset="0"/>
                    <a:cs typeface="Times New Roman" panose="02020603050405020304" pitchFamily="18" charset="0"/>
                  </a:rPr>
                  <a:t>As % of total population in tht sub-typology</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309541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sz="1400" b="0" i="0" u="none" strike="noStrike" kern="1200" spc="0" baseline="0">
                <a:solidFill>
                  <a:sysClr val="windowText" lastClr="000000">
                    <a:lumMod val="65000"/>
                    <a:lumOff val="35000"/>
                  </a:sysClr>
                </a:solidFill>
                <a:latin typeface="Times New Roman" panose="02020603050405020304" pitchFamily="18" charset="0"/>
                <a:cs typeface="Times New Roman" panose="02020603050405020304" pitchFamily="18" charset="0"/>
              </a:rPr>
              <a:t>Typology 3: Gender sustaining household earnings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stacked"/>
        <c:varyColors val="0"/>
        <c:ser>
          <c:idx val="0"/>
          <c:order val="0"/>
          <c:tx>
            <c:strRef>
              <c:f>Typologies!$A$69</c:f>
              <c:strCache>
                <c:ptCount val="1"/>
                <c:pt idx="0">
                  <c:v>Larger share of female earnings. (&gt;60% of household labor earnings)</c:v>
                </c:pt>
              </c:strCache>
            </c:strRef>
          </c:tx>
          <c:spPr>
            <a:solidFill>
              <a:schemeClr val="accent4">
                <a:shade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Typologies!$B$68:$F$68</c:f>
              <c:strCache>
                <c:ptCount val="5"/>
                <c:pt idx="0">
                  <c:v>Poorest</c:v>
                </c:pt>
                <c:pt idx="1">
                  <c:v>Q2</c:v>
                </c:pt>
                <c:pt idx="2">
                  <c:v>Q3</c:v>
                </c:pt>
                <c:pt idx="3">
                  <c:v>Q4</c:v>
                </c:pt>
                <c:pt idx="4">
                  <c:v>Richest</c:v>
                </c:pt>
              </c:strCache>
            </c:strRef>
          </c:cat>
          <c:val>
            <c:numRef>
              <c:f>Typologies!$B$69:$F$69</c:f>
              <c:numCache>
                <c:formatCode>0%</c:formatCode>
                <c:ptCount val="5"/>
                <c:pt idx="0">
                  <c:v>3.2081575570360468E-2</c:v>
                </c:pt>
                <c:pt idx="1">
                  <c:v>3.3756217158399472E-2</c:v>
                </c:pt>
                <c:pt idx="2">
                  <c:v>7.5335114388044383E-2</c:v>
                </c:pt>
                <c:pt idx="3">
                  <c:v>5.0963732200456295E-2</c:v>
                </c:pt>
                <c:pt idx="4">
                  <c:v>8.2131474185088357E-2</c:v>
                </c:pt>
              </c:numCache>
            </c:numRef>
          </c:val>
          <c:extLst>
            <c:ext xmlns:c16="http://schemas.microsoft.com/office/drawing/2014/chart" uri="{C3380CC4-5D6E-409C-BE32-E72D297353CC}">
              <c16:uniqueId val="{00000000-BBC8-4245-95E4-CAE993EF9971}"/>
            </c:ext>
          </c:extLst>
        </c:ser>
        <c:ser>
          <c:idx val="1"/>
          <c:order val="1"/>
          <c:tx>
            <c:strRef>
              <c:f>Typologies!$A$70</c:f>
              <c:strCache>
                <c:ptCount val="1"/>
                <c:pt idx="0">
                  <c:v>Larger share of male earnings. (&gt;60% of household earnings)</c:v>
                </c:pt>
              </c:strCache>
            </c:strRef>
          </c:tx>
          <c:spPr>
            <a:solidFill>
              <a:schemeClr val="accent4">
                <a:shade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Typologies!$B$68:$F$68</c:f>
              <c:strCache>
                <c:ptCount val="5"/>
                <c:pt idx="0">
                  <c:v>Poorest</c:v>
                </c:pt>
                <c:pt idx="1">
                  <c:v>Q2</c:v>
                </c:pt>
                <c:pt idx="2">
                  <c:v>Q3</c:v>
                </c:pt>
                <c:pt idx="3">
                  <c:v>Q4</c:v>
                </c:pt>
                <c:pt idx="4">
                  <c:v>Richest</c:v>
                </c:pt>
              </c:strCache>
            </c:strRef>
          </c:cat>
          <c:val>
            <c:numRef>
              <c:f>Typologies!$B$70:$F$70</c:f>
              <c:numCache>
                <c:formatCode>0%</c:formatCode>
                <c:ptCount val="5"/>
                <c:pt idx="0">
                  <c:v>0.79842781069180935</c:v>
                </c:pt>
                <c:pt idx="1">
                  <c:v>0.77324530879883546</c:v>
                </c:pt>
                <c:pt idx="2">
                  <c:v>0.753176149421935</c:v>
                </c:pt>
                <c:pt idx="3">
                  <c:v>0.73752917420606823</c:v>
                </c:pt>
                <c:pt idx="4">
                  <c:v>0.61466452275451799</c:v>
                </c:pt>
              </c:numCache>
            </c:numRef>
          </c:val>
          <c:extLst>
            <c:ext xmlns:c16="http://schemas.microsoft.com/office/drawing/2014/chart" uri="{C3380CC4-5D6E-409C-BE32-E72D297353CC}">
              <c16:uniqueId val="{00000001-BBC8-4245-95E4-CAE993EF9971}"/>
            </c:ext>
          </c:extLst>
        </c:ser>
        <c:ser>
          <c:idx val="2"/>
          <c:order val="2"/>
          <c:tx>
            <c:strRef>
              <c:f>Typologies!$A$71</c:f>
              <c:strCache>
                <c:ptCount val="1"/>
                <c:pt idx="0">
                  <c:v>Households with &lt; 60% share of female and male labor earning</c:v>
                </c:pt>
              </c:strCache>
            </c:strRef>
          </c:tx>
          <c:spPr>
            <a:solidFill>
              <a:schemeClr val="accent4">
                <a:tint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Typologies!$B$68:$F$68</c:f>
              <c:strCache>
                <c:ptCount val="5"/>
                <c:pt idx="0">
                  <c:v>Poorest</c:v>
                </c:pt>
                <c:pt idx="1">
                  <c:v>Q2</c:v>
                </c:pt>
                <c:pt idx="2">
                  <c:v>Q3</c:v>
                </c:pt>
                <c:pt idx="3">
                  <c:v>Q4</c:v>
                </c:pt>
                <c:pt idx="4">
                  <c:v>Richest</c:v>
                </c:pt>
              </c:strCache>
            </c:strRef>
          </c:cat>
          <c:val>
            <c:numRef>
              <c:f>Typologies!$B$71:$F$71</c:f>
              <c:numCache>
                <c:formatCode>0%</c:formatCode>
                <c:ptCount val="5"/>
                <c:pt idx="0">
                  <c:v>4.7181047665152877E-3</c:v>
                </c:pt>
                <c:pt idx="1">
                  <c:v>1.1645799148273243E-2</c:v>
                </c:pt>
                <c:pt idx="2">
                  <c:v>3.5669703792713232E-2</c:v>
                </c:pt>
                <c:pt idx="3">
                  <c:v>5.8442818556106259E-2</c:v>
                </c:pt>
                <c:pt idx="4">
                  <c:v>5.3941484290933789E-2</c:v>
                </c:pt>
              </c:numCache>
            </c:numRef>
          </c:val>
          <c:extLst>
            <c:ext xmlns:c16="http://schemas.microsoft.com/office/drawing/2014/chart" uri="{C3380CC4-5D6E-409C-BE32-E72D297353CC}">
              <c16:uniqueId val="{00000002-BBC8-4245-95E4-CAE993EF9971}"/>
            </c:ext>
          </c:extLst>
        </c:ser>
        <c:ser>
          <c:idx val="3"/>
          <c:order val="3"/>
          <c:tx>
            <c:strRef>
              <c:f>Typologies!$A$72</c:f>
              <c:strCache>
                <c:ptCount val="1"/>
                <c:pt idx="0">
                  <c:v>No labor earners in the household</c:v>
                </c:pt>
              </c:strCache>
            </c:strRef>
          </c:tx>
          <c:spPr>
            <a:solidFill>
              <a:schemeClr val="accent4">
                <a:tint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Typologies!$B$68:$F$68</c:f>
              <c:strCache>
                <c:ptCount val="5"/>
                <c:pt idx="0">
                  <c:v>Poorest</c:v>
                </c:pt>
                <c:pt idx="1">
                  <c:v>Q2</c:v>
                </c:pt>
                <c:pt idx="2">
                  <c:v>Q3</c:v>
                </c:pt>
                <c:pt idx="3">
                  <c:v>Q4</c:v>
                </c:pt>
                <c:pt idx="4">
                  <c:v>Richest</c:v>
                </c:pt>
              </c:strCache>
            </c:strRef>
          </c:cat>
          <c:val>
            <c:numRef>
              <c:f>Typologies!$B$72:$F$72</c:f>
              <c:numCache>
                <c:formatCode>0%</c:formatCode>
                <c:ptCount val="5"/>
                <c:pt idx="0">
                  <c:v>0.16477250897131485</c:v>
                </c:pt>
                <c:pt idx="1">
                  <c:v>0.18135267489449186</c:v>
                </c:pt>
                <c:pt idx="2">
                  <c:v>0.13581903239730742</c:v>
                </c:pt>
                <c:pt idx="3">
                  <c:v>0.15306427503736922</c:v>
                </c:pt>
                <c:pt idx="4">
                  <c:v>0.2492625187694599</c:v>
                </c:pt>
              </c:numCache>
            </c:numRef>
          </c:val>
          <c:extLst>
            <c:ext xmlns:c16="http://schemas.microsoft.com/office/drawing/2014/chart" uri="{C3380CC4-5D6E-409C-BE32-E72D297353CC}">
              <c16:uniqueId val="{00000003-BBC8-4245-95E4-CAE993EF9971}"/>
            </c:ext>
          </c:extLst>
        </c:ser>
        <c:dLbls>
          <c:dLblPos val="inBase"/>
          <c:showLegendKey val="0"/>
          <c:showVal val="1"/>
          <c:showCatName val="0"/>
          <c:showSerName val="0"/>
          <c:showPercent val="0"/>
          <c:showBubbleSize val="0"/>
        </c:dLbls>
        <c:gapWidth val="150"/>
        <c:overlap val="100"/>
        <c:axId val="1314840719"/>
        <c:axId val="1314842991"/>
      </c:barChart>
      <c:catAx>
        <c:axId val="13148407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314842991"/>
        <c:crosses val="autoZero"/>
        <c:auto val="1"/>
        <c:lblAlgn val="ctr"/>
        <c:lblOffset val="100"/>
        <c:noMultiLvlLbl val="0"/>
      </c:catAx>
      <c:valAx>
        <c:axId val="1314842991"/>
        <c:scaling>
          <c:orientation val="minMax"/>
          <c:max val="1"/>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a:t>As share of total in that quintile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31484071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Times New Roman" panose="02020603050405020304" pitchFamily="18" charset="0"/>
                <a:ea typeface="+mn-ea"/>
                <a:cs typeface="Times New Roman" panose="02020603050405020304" pitchFamily="18" charset="0"/>
              </a:defRPr>
            </a:pPr>
            <a:r>
              <a:rPr lang="en-GB"/>
              <a:t>Typology 3: Gender sustaining household earnings</a:t>
            </a:r>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clustered"/>
        <c:varyColors val="0"/>
        <c:ser>
          <c:idx val="0"/>
          <c:order val="0"/>
          <c:tx>
            <c:strRef>
              <c:f>Typologies!$B$62</c:f>
              <c:strCache>
                <c:ptCount val="1"/>
                <c:pt idx="0">
                  <c:v>Poorest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Typologies!$A$63:$A$66</c:f>
              <c:strCache>
                <c:ptCount val="4"/>
                <c:pt idx="0">
                  <c:v>Larger share of female earnings. (&gt;60% of household labor earnings)</c:v>
                </c:pt>
                <c:pt idx="1">
                  <c:v>Larger share of male earnings. (&gt;60% of household earnings)</c:v>
                </c:pt>
                <c:pt idx="2">
                  <c:v>Households with &lt; 60% share of female and male labor earning</c:v>
                </c:pt>
                <c:pt idx="3">
                  <c:v>No labor earners in the household</c:v>
                </c:pt>
              </c:strCache>
            </c:strRef>
          </c:cat>
          <c:val>
            <c:numRef>
              <c:f>Typologies!$B$63:$B$66</c:f>
              <c:numCache>
                <c:formatCode>0%</c:formatCode>
                <c:ptCount val="4"/>
                <c:pt idx="0">
                  <c:v>8.0029903389050763E-2</c:v>
                </c:pt>
                <c:pt idx="1">
                  <c:v>0.16109651992446347</c:v>
                </c:pt>
                <c:pt idx="2">
                  <c:v>1.8673965936739659E-2</c:v>
                </c:pt>
                <c:pt idx="3">
                  <c:v>0.13136034501770422</c:v>
                </c:pt>
              </c:numCache>
            </c:numRef>
          </c:val>
          <c:extLst>
            <c:ext xmlns:c16="http://schemas.microsoft.com/office/drawing/2014/chart" uri="{C3380CC4-5D6E-409C-BE32-E72D297353CC}">
              <c16:uniqueId val="{00000000-32BC-1C43-A42C-83BC9B8F7134}"/>
            </c:ext>
          </c:extLst>
        </c:ser>
        <c:ser>
          <c:idx val="1"/>
          <c:order val="1"/>
          <c:tx>
            <c:strRef>
              <c:f>Typologies!$C$62</c:f>
              <c:strCache>
                <c:ptCount val="1"/>
                <c:pt idx="0">
                  <c:v>Q2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Typologies!$A$63:$A$66</c:f>
              <c:strCache>
                <c:ptCount val="4"/>
                <c:pt idx="0">
                  <c:v>Larger share of female earnings. (&gt;60% of household labor earnings)</c:v>
                </c:pt>
                <c:pt idx="1">
                  <c:v>Larger share of male earnings. (&gt;60% of household earnings)</c:v>
                </c:pt>
                <c:pt idx="2">
                  <c:v>Households with &lt; 60% share of female and male labor earning</c:v>
                </c:pt>
                <c:pt idx="3">
                  <c:v>No labor earners in the household</c:v>
                </c:pt>
              </c:strCache>
            </c:strRef>
          </c:cat>
          <c:val>
            <c:numRef>
              <c:f>Typologies!$C$63:$C$66</c:f>
              <c:numCache>
                <c:formatCode>0%</c:formatCode>
                <c:ptCount val="4"/>
                <c:pt idx="0">
                  <c:v>0.10134565250728415</c:v>
                </c:pt>
                <c:pt idx="1">
                  <c:v>0.18776841667881164</c:v>
                </c:pt>
                <c:pt idx="2">
                  <c:v>5.5474452554744529E-2</c:v>
                </c:pt>
                <c:pt idx="3">
                  <c:v>0.17400360210245164</c:v>
                </c:pt>
              </c:numCache>
            </c:numRef>
          </c:val>
          <c:extLst>
            <c:ext xmlns:c16="http://schemas.microsoft.com/office/drawing/2014/chart" uri="{C3380CC4-5D6E-409C-BE32-E72D297353CC}">
              <c16:uniqueId val="{00000001-32BC-1C43-A42C-83BC9B8F7134}"/>
            </c:ext>
          </c:extLst>
        </c:ser>
        <c:ser>
          <c:idx val="2"/>
          <c:order val="2"/>
          <c:tx>
            <c:strRef>
              <c:f>Typologies!$D$62</c:f>
              <c:strCache>
                <c:ptCount val="1"/>
                <c:pt idx="0">
                  <c:v>Q3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Typologies!$A$63:$A$66</c:f>
              <c:strCache>
                <c:ptCount val="4"/>
                <c:pt idx="0">
                  <c:v>Larger share of female earnings. (&gt;60% of household labor earnings)</c:v>
                </c:pt>
                <c:pt idx="1">
                  <c:v>Larger share of male earnings. (&gt;60% of household earnings)</c:v>
                </c:pt>
                <c:pt idx="2">
                  <c:v>Households with &lt; 60% share of female and male labor earning</c:v>
                </c:pt>
                <c:pt idx="3">
                  <c:v>No labor earners in the household</c:v>
                </c:pt>
              </c:strCache>
            </c:strRef>
          </c:cat>
          <c:val>
            <c:numRef>
              <c:f>Typologies!$D$63:$D$66</c:f>
              <c:numCache>
                <c:formatCode>0%</c:formatCode>
                <c:ptCount val="4"/>
                <c:pt idx="0">
                  <c:v>0.24756555742984204</c:v>
                </c:pt>
                <c:pt idx="1">
                  <c:v>0.2001903917294329</c:v>
                </c:pt>
                <c:pt idx="2">
                  <c:v>0.18597931873479318</c:v>
                </c:pt>
                <c:pt idx="3">
                  <c:v>0.14263835626508534</c:v>
                </c:pt>
              </c:numCache>
            </c:numRef>
          </c:val>
          <c:extLst>
            <c:ext xmlns:c16="http://schemas.microsoft.com/office/drawing/2014/chart" uri="{C3380CC4-5D6E-409C-BE32-E72D297353CC}">
              <c16:uniqueId val="{00000002-32BC-1C43-A42C-83BC9B8F7134}"/>
            </c:ext>
          </c:extLst>
        </c:ser>
        <c:ser>
          <c:idx val="3"/>
          <c:order val="3"/>
          <c:tx>
            <c:strRef>
              <c:f>Typologies!$E$62</c:f>
              <c:strCache>
                <c:ptCount val="1"/>
                <c:pt idx="0">
                  <c:v>Q4</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Typologies!$A$63:$A$66</c:f>
              <c:strCache>
                <c:ptCount val="4"/>
                <c:pt idx="0">
                  <c:v>Larger share of female earnings. (&gt;60% of household labor earnings)</c:v>
                </c:pt>
                <c:pt idx="1">
                  <c:v>Larger share of male earnings. (&gt;60% of household earnings)</c:v>
                </c:pt>
                <c:pt idx="2">
                  <c:v>Households with &lt; 60% share of female and male labor earning</c:v>
                </c:pt>
                <c:pt idx="3">
                  <c:v>No labor earners in the household</c:v>
                </c:pt>
              </c:strCache>
            </c:strRef>
          </c:cat>
          <c:val>
            <c:numRef>
              <c:f>Typologies!$E$63:$E$66</c:f>
              <c:numCache>
                <c:formatCode>0%</c:formatCode>
                <c:ptCount val="4"/>
                <c:pt idx="0">
                  <c:v>0.18626360987578591</c:v>
                </c:pt>
                <c:pt idx="1">
                  <c:v>0.21802178651939733</c:v>
                </c:pt>
                <c:pt idx="2">
                  <c:v>0.33889902676399025</c:v>
                </c:pt>
                <c:pt idx="3">
                  <c:v>0.1787819012729879</c:v>
                </c:pt>
              </c:numCache>
            </c:numRef>
          </c:val>
          <c:extLst>
            <c:ext xmlns:c16="http://schemas.microsoft.com/office/drawing/2014/chart" uri="{C3380CC4-5D6E-409C-BE32-E72D297353CC}">
              <c16:uniqueId val="{00000003-32BC-1C43-A42C-83BC9B8F7134}"/>
            </c:ext>
          </c:extLst>
        </c:ser>
        <c:ser>
          <c:idx val="4"/>
          <c:order val="4"/>
          <c:tx>
            <c:strRef>
              <c:f>Typologies!$F$62</c:f>
              <c:strCache>
                <c:ptCount val="1"/>
                <c:pt idx="0">
                  <c:v>Richest</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Typologies!$A$63:$A$66</c:f>
              <c:strCache>
                <c:ptCount val="4"/>
                <c:pt idx="0">
                  <c:v>Larger share of female earnings. (&gt;60% of household labor earnings)</c:v>
                </c:pt>
                <c:pt idx="1">
                  <c:v>Larger share of male earnings. (&gt;60% of household earnings)</c:v>
                </c:pt>
                <c:pt idx="2">
                  <c:v>Households with &lt; 60% share of female and male labor earning</c:v>
                </c:pt>
                <c:pt idx="3">
                  <c:v>No labor earners in the household</c:v>
                </c:pt>
              </c:strCache>
            </c:strRef>
          </c:cat>
          <c:val>
            <c:numRef>
              <c:f>Typologies!$F$63:$F$66</c:f>
              <c:numCache>
                <c:formatCode>0%</c:formatCode>
                <c:ptCount val="4"/>
                <c:pt idx="0">
                  <c:v>0.3847952767980371</c:v>
                </c:pt>
                <c:pt idx="1">
                  <c:v>0.23292288514789469</c:v>
                </c:pt>
                <c:pt idx="2">
                  <c:v>0.40097323600973234</c:v>
                </c:pt>
                <c:pt idx="3">
                  <c:v>0.37321579534177091</c:v>
                </c:pt>
              </c:numCache>
            </c:numRef>
          </c:val>
          <c:extLst>
            <c:ext xmlns:c16="http://schemas.microsoft.com/office/drawing/2014/chart" uri="{C3380CC4-5D6E-409C-BE32-E72D297353CC}">
              <c16:uniqueId val="{00000004-32BC-1C43-A42C-83BC9B8F7134}"/>
            </c:ext>
          </c:extLst>
        </c:ser>
        <c:dLbls>
          <c:dLblPos val="outEnd"/>
          <c:showLegendKey val="0"/>
          <c:showVal val="1"/>
          <c:showCatName val="0"/>
          <c:showSerName val="0"/>
          <c:showPercent val="0"/>
          <c:showBubbleSize val="0"/>
        </c:dLbls>
        <c:gapWidth val="219"/>
        <c:overlap val="-27"/>
        <c:axId val="309541136"/>
        <c:axId val="677269824"/>
      </c:barChart>
      <c:catAx>
        <c:axId val="309541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677269824"/>
        <c:crosses val="autoZero"/>
        <c:auto val="1"/>
        <c:lblAlgn val="ctr"/>
        <c:lblOffset val="100"/>
        <c:noMultiLvlLbl val="0"/>
      </c:catAx>
      <c:valAx>
        <c:axId val="677269824"/>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sz="1000" b="0" i="0" u="none" strike="noStrike" kern="1200" baseline="0">
                    <a:solidFill>
                      <a:sysClr val="windowText" lastClr="000000">
                        <a:lumMod val="65000"/>
                        <a:lumOff val="35000"/>
                      </a:sysClr>
                    </a:solidFill>
                    <a:latin typeface="Times New Roman" panose="02020603050405020304" pitchFamily="18" charset="0"/>
                    <a:cs typeface="Times New Roman" panose="02020603050405020304" pitchFamily="18" charset="0"/>
                  </a:rPr>
                  <a:t>As % of total population in tht sub-typology</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309541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sz="1400" b="1" i="0" u="none" strike="noStrike" kern="1200" spc="0" baseline="0" dirty="0">
                <a:solidFill>
                  <a:sysClr val="windowText" lastClr="000000">
                    <a:lumMod val="65000"/>
                    <a:lumOff val="35000"/>
                  </a:sysClr>
                </a:solidFill>
                <a:latin typeface="Times New Roman" panose="02020603050405020304" pitchFamily="18" charset="0"/>
                <a:cs typeface="Times New Roman" panose="02020603050405020304" pitchFamily="18" charset="0"/>
              </a:rPr>
              <a:t>Household care categorization</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stacked"/>
        <c:varyColors val="0"/>
        <c:ser>
          <c:idx val="0"/>
          <c:order val="0"/>
          <c:tx>
            <c:strRef>
              <c:f>Typologies!$A$114</c:f>
              <c:strCache>
                <c:ptCount val="1"/>
                <c:pt idx="0">
                  <c:v>Dependents + Elderly</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Typologies!$B$113:$F$113</c:f>
              <c:strCache>
                <c:ptCount val="5"/>
                <c:pt idx="0">
                  <c:v>Poorest</c:v>
                </c:pt>
                <c:pt idx="1">
                  <c:v>Q2</c:v>
                </c:pt>
                <c:pt idx="2">
                  <c:v>Q3</c:v>
                </c:pt>
                <c:pt idx="3">
                  <c:v>Q4</c:v>
                </c:pt>
                <c:pt idx="4">
                  <c:v>Richest</c:v>
                </c:pt>
              </c:strCache>
            </c:strRef>
          </c:cat>
          <c:val>
            <c:numRef>
              <c:f>Typologies!$B$114:$F$114</c:f>
              <c:numCache>
                <c:formatCode>0%</c:formatCode>
                <c:ptCount val="5"/>
                <c:pt idx="0">
                  <c:v>0.11909756641078248</c:v>
                </c:pt>
                <c:pt idx="1">
                  <c:v>4.1500928982333374E-2</c:v>
                </c:pt>
                <c:pt idx="2">
                  <c:v>4.3754447775820431E-2</c:v>
                </c:pt>
                <c:pt idx="3">
                  <c:v>2.9774735793145046E-2</c:v>
                </c:pt>
                <c:pt idx="4">
                  <c:v>1.6197992741793604E-2</c:v>
                </c:pt>
              </c:numCache>
            </c:numRef>
          </c:val>
          <c:extLst>
            <c:ext xmlns:c16="http://schemas.microsoft.com/office/drawing/2014/chart" uri="{C3380CC4-5D6E-409C-BE32-E72D297353CC}">
              <c16:uniqueId val="{00000000-855F-354F-8656-9B225EDB6A5F}"/>
            </c:ext>
          </c:extLst>
        </c:ser>
        <c:ser>
          <c:idx val="1"/>
          <c:order val="1"/>
          <c:tx>
            <c:strRef>
              <c:f>Typologies!$A$115</c:f>
              <c:strCache>
                <c:ptCount val="1"/>
                <c:pt idx="0">
                  <c:v>Dependents, no elderly</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Typologies!$B$113:$F$113</c:f>
              <c:strCache>
                <c:ptCount val="5"/>
                <c:pt idx="0">
                  <c:v>Poorest</c:v>
                </c:pt>
                <c:pt idx="1">
                  <c:v>Q2</c:v>
                </c:pt>
                <c:pt idx="2">
                  <c:v>Q3</c:v>
                </c:pt>
                <c:pt idx="3">
                  <c:v>Q4</c:v>
                </c:pt>
                <c:pt idx="4">
                  <c:v>Richest</c:v>
                </c:pt>
              </c:strCache>
            </c:strRef>
          </c:cat>
          <c:val>
            <c:numRef>
              <c:f>Typologies!$B$115:$F$115</c:f>
              <c:numCache>
                <c:formatCode>0%</c:formatCode>
                <c:ptCount val="5"/>
                <c:pt idx="0">
                  <c:v>0.8225331765754551</c:v>
                </c:pt>
                <c:pt idx="1">
                  <c:v>0.81364805935271323</c:v>
                </c:pt>
                <c:pt idx="2">
                  <c:v>0.78214939860237764</c:v>
                </c:pt>
                <c:pt idx="3">
                  <c:v>0.69194660792489449</c:v>
                </c:pt>
                <c:pt idx="4">
                  <c:v>0.46481979272788271</c:v>
                </c:pt>
              </c:numCache>
            </c:numRef>
          </c:val>
          <c:extLst>
            <c:ext xmlns:c16="http://schemas.microsoft.com/office/drawing/2014/chart" uri="{C3380CC4-5D6E-409C-BE32-E72D297353CC}">
              <c16:uniqueId val="{00000001-855F-354F-8656-9B225EDB6A5F}"/>
            </c:ext>
          </c:extLst>
        </c:ser>
        <c:ser>
          <c:idx val="2"/>
          <c:order val="2"/>
          <c:tx>
            <c:strRef>
              <c:f>Typologies!$A$116</c:f>
              <c:strCache>
                <c:ptCount val="1"/>
                <c:pt idx="0">
                  <c:v>Elderly but no dependents</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Typologies!$B$113:$F$113</c:f>
              <c:strCache>
                <c:ptCount val="5"/>
                <c:pt idx="0">
                  <c:v>Poorest</c:v>
                </c:pt>
                <c:pt idx="1">
                  <c:v>Q2</c:v>
                </c:pt>
                <c:pt idx="2">
                  <c:v>Q3</c:v>
                </c:pt>
                <c:pt idx="3">
                  <c:v>Q4</c:v>
                </c:pt>
                <c:pt idx="4">
                  <c:v>Richest</c:v>
                </c:pt>
              </c:strCache>
            </c:strRef>
          </c:cat>
          <c:val>
            <c:numRef>
              <c:f>Typologies!$B$116:$F$116</c:f>
              <c:numCache>
                <c:formatCode>0%</c:formatCode>
                <c:ptCount val="5"/>
                <c:pt idx="0">
                  <c:v>2.0071155781983603E-2</c:v>
                </c:pt>
                <c:pt idx="1">
                  <c:v>2.8846338021874182E-2</c:v>
                </c:pt>
                <c:pt idx="2">
                  <c:v>7.8053361643547953E-2</c:v>
                </c:pt>
                <c:pt idx="3">
                  <c:v>9.9971153593999953E-2</c:v>
                </c:pt>
                <c:pt idx="4">
                  <c:v>0.16576450516134575</c:v>
                </c:pt>
              </c:numCache>
            </c:numRef>
          </c:val>
          <c:extLst>
            <c:ext xmlns:c16="http://schemas.microsoft.com/office/drawing/2014/chart" uri="{C3380CC4-5D6E-409C-BE32-E72D297353CC}">
              <c16:uniqueId val="{00000002-855F-354F-8656-9B225EDB6A5F}"/>
            </c:ext>
          </c:extLst>
        </c:ser>
        <c:ser>
          <c:idx val="3"/>
          <c:order val="3"/>
          <c:tx>
            <c:strRef>
              <c:f>Typologies!$A$117</c:f>
              <c:strCache>
                <c:ptCount val="1"/>
                <c:pt idx="0">
                  <c:v>No dependents and no elderly</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Typologies!$B$113:$F$113</c:f>
              <c:strCache>
                <c:ptCount val="5"/>
                <c:pt idx="0">
                  <c:v>Poorest</c:v>
                </c:pt>
                <c:pt idx="1">
                  <c:v>Q2</c:v>
                </c:pt>
                <c:pt idx="2">
                  <c:v>Q3</c:v>
                </c:pt>
                <c:pt idx="3">
                  <c:v>Q4</c:v>
                </c:pt>
                <c:pt idx="4">
                  <c:v>Richest</c:v>
                </c:pt>
              </c:strCache>
            </c:strRef>
          </c:cat>
          <c:val>
            <c:numRef>
              <c:f>Typologies!$B$117:$F$117</c:f>
              <c:numCache>
                <c:formatCode>0%</c:formatCode>
                <c:ptCount val="5"/>
                <c:pt idx="0">
                  <c:v>3.8298101231778819E-2</c:v>
                </c:pt>
                <c:pt idx="1">
                  <c:v>0.11600467364307925</c:v>
                </c:pt>
                <c:pt idx="2">
                  <c:v>9.6042791978254022E-2</c:v>
                </c:pt>
                <c:pt idx="3">
                  <c:v>0.17830750268796056</c:v>
                </c:pt>
                <c:pt idx="4">
                  <c:v>0.35321770936897789</c:v>
                </c:pt>
              </c:numCache>
            </c:numRef>
          </c:val>
          <c:extLst>
            <c:ext xmlns:c16="http://schemas.microsoft.com/office/drawing/2014/chart" uri="{C3380CC4-5D6E-409C-BE32-E72D297353CC}">
              <c16:uniqueId val="{00000003-855F-354F-8656-9B225EDB6A5F}"/>
            </c:ext>
          </c:extLst>
        </c:ser>
        <c:dLbls>
          <c:dLblPos val="inBase"/>
          <c:showLegendKey val="0"/>
          <c:showVal val="1"/>
          <c:showCatName val="0"/>
          <c:showSerName val="0"/>
          <c:showPercent val="0"/>
          <c:showBubbleSize val="0"/>
        </c:dLbls>
        <c:gapWidth val="150"/>
        <c:overlap val="100"/>
        <c:axId val="1314840719"/>
        <c:axId val="1314842991"/>
      </c:barChart>
      <c:catAx>
        <c:axId val="13148407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314842991"/>
        <c:crosses val="autoZero"/>
        <c:auto val="1"/>
        <c:lblAlgn val="ctr"/>
        <c:lblOffset val="100"/>
        <c:noMultiLvlLbl val="0"/>
      </c:catAx>
      <c:valAx>
        <c:axId val="1314842991"/>
        <c:scaling>
          <c:orientation val="minMax"/>
          <c:max val="1"/>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a:t>As share of total in that quintile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31484071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sz="1400" b="1"/>
              <a:t>Labor Force, female (% of total labor force)</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lineChart>
        <c:grouping val="standard"/>
        <c:varyColors val="0"/>
        <c:ser>
          <c:idx val="0"/>
          <c:order val="0"/>
          <c:tx>
            <c:strRef>
              <c:f>'Labor force-updated'!$B$2</c:f>
              <c:strCache>
                <c:ptCount val="1"/>
                <c:pt idx="0">
                  <c:v>West Bank and Gaza</c:v>
                </c:pt>
              </c:strCache>
            </c:strRef>
          </c:tx>
          <c:spPr>
            <a:ln w="38100" cap="rnd">
              <a:solidFill>
                <a:srgbClr val="C00000"/>
              </a:solidFill>
              <a:prstDash val="sysDash"/>
              <a:round/>
            </a:ln>
            <a:effectLst/>
          </c:spPr>
          <c:marker>
            <c:symbol val="none"/>
          </c:marker>
          <c:cat>
            <c:numRef>
              <c:f>'Labor force-updated'!$A$3:$A$35</c:f>
              <c:numCache>
                <c:formatCode>General</c:formatCode>
                <c:ptCount val="33"/>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numCache>
            </c:numRef>
          </c:cat>
          <c:val>
            <c:numRef>
              <c:f>'Labor force-updated'!$B$3:$B$35</c:f>
              <c:numCache>
                <c:formatCode>0.0</c:formatCode>
                <c:ptCount val="33"/>
                <c:pt idx="0">
                  <c:v>15.175987959996116</c:v>
                </c:pt>
                <c:pt idx="1">
                  <c:v>15.177365944344389</c:v>
                </c:pt>
                <c:pt idx="2">
                  <c:v>15.246198164400079</c:v>
                </c:pt>
                <c:pt idx="3">
                  <c:v>15.230081941144958</c:v>
                </c:pt>
                <c:pt idx="4">
                  <c:v>15.220064230004587</c:v>
                </c:pt>
                <c:pt idx="5">
                  <c:v>15.24778305528908</c:v>
                </c:pt>
                <c:pt idx="6">
                  <c:v>15.149703591146416</c:v>
                </c:pt>
                <c:pt idx="7">
                  <c:v>15.32737432952306</c:v>
                </c:pt>
                <c:pt idx="8">
                  <c:v>15.570483168863577</c:v>
                </c:pt>
                <c:pt idx="9">
                  <c:v>15.729988793247335</c:v>
                </c:pt>
                <c:pt idx="10">
                  <c:v>15.556046684715664</c:v>
                </c:pt>
                <c:pt idx="11">
                  <c:v>13.848638479468256</c:v>
                </c:pt>
                <c:pt idx="12">
                  <c:v>14.180895294141743</c:v>
                </c:pt>
                <c:pt idx="13">
                  <c:v>16.340607509346182</c:v>
                </c:pt>
                <c:pt idx="14">
                  <c:v>17.073765792896584</c:v>
                </c:pt>
                <c:pt idx="15">
                  <c:v>16.798293916578462</c:v>
                </c:pt>
                <c:pt idx="16">
                  <c:v>17.763302883714779</c:v>
                </c:pt>
                <c:pt idx="17">
                  <c:v>19.138009415862108</c:v>
                </c:pt>
                <c:pt idx="18">
                  <c:v>19.003407037705301</c:v>
                </c:pt>
                <c:pt idx="19">
                  <c:v>18.754815823669631</c:v>
                </c:pt>
                <c:pt idx="20">
                  <c:v>17.839291388897493</c:v>
                </c:pt>
                <c:pt idx="21">
                  <c:v>19.192981966419339</c:v>
                </c:pt>
                <c:pt idx="22">
                  <c:v>19.704875988857477</c:v>
                </c:pt>
                <c:pt idx="23">
                  <c:v>19.226331808678644</c:v>
                </c:pt>
                <c:pt idx="24">
                  <c:v>19.969534505734906</c:v>
                </c:pt>
                <c:pt idx="25">
                  <c:v>20.778482114181443</c:v>
                </c:pt>
                <c:pt idx="26">
                  <c:v>20.208356906592005</c:v>
                </c:pt>
                <c:pt idx="27">
                  <c:v>20.358721617468717</c:v>
                </c:pt>
                <c:pt idx="28">
                  <c:v>20.615677903526791</c:v>
                </c:pt>
                <c:pt idx="29">
                  <c:v>21.045862322592935</c:v>
                </c:pt>
                <c:pt idx="30">
                  <c:v>20.341734416433365</c:v>
                </c:pt>
                <c:pt idx="31">
                  <c:v>20.496270620865438</c:v>
                </c:pt>
                <c:pt idx="32">
                  <c:v>21.310744084331258</c:v>
                </c:pt>
              </c:numCache>
            </c:numRef>
          </c:val>
          <c:smooth val="0"/>
          <c:extLst>
            <c:ext xmlns:c16="http://schemas.microsoft.com/office/drawing/2014/chart" uri="{C3380CC4-5D6E-409C-BE32-E72D297353CC}">
              <c16:uniqueId val="{00000000-E5CA-5E4C-8360-B8B1460EEF67}"/>
            </c:ext>
          </c:extLst>
        </c:ser>
        <c:ser>
          <c:idx val="1"/>
          <c:order val="1"/>
          <c:tx>
            <c:strRef>
              <c:f>'Labor force-updated'!$C$2</c:f>
              <c:strCache>
                <c:ptCount val="1"/>
                <c:pt idx="0">
                  <c:v>World </c:v>
                </c:pt>
              </c:strCache>
            </c:strRef>
          </c:tx>
          <c:spPr>
            <a:ln w="28575" cap="rnd">
              <a:solidFill>
                <a:srgbClr val="0070C0"/>
              </a:solidFill>
              <a:round/>
            </a:ln>
            <a:effectLst/>
          </c:spPr>
          <c:marker>
            <c:symbol val="none"/>
          </c:marker>
          <c:cat>
            <c:numRef>
              <c:f>'Labor force-updated'!$A$3:$A$35</c:f>
              <c:numCache>
                <c:formatCode>General</c:formatCode>
                <c:ptCount val="33"/>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numCache>
            </c:numRef>
          </c:cat>
          <c:val>
            <c:numRef>
              <c:f>'Labor force-updated'!$C$3:$C$35</c:f>
              <c:numCache>
                <c:formatCode>0.0</c:formatCode>
                <c:ptCount val="33"/>
                <c:pt idx="0">
                  <c:v>39.398609453168291</c:v>
                </c:pt>
                <c:pt idx="1">
                  <c:v>39.424609660478197</c:v>
                </c:pt>
                <c:pt idx="2">
                  <c:v>39.451088556950488</c:v>
                </c:pt>
                <c:pt idx="3">
                  <c:v>39.435670960132398</c:v>
                </c:pt>
                <c:pt idx="4">
                  <c:v>39.539666329112364</c:v>
                </c:pt>
                <c:pt idx="5">
                  <c:v>39.556486071803739</c:v>
                </c:pt>
                <c:pt idx="6">
                  <c:v>39.565948250026274</c:v>
                </c:pt>
                <c:pt idx="7">
                  <c:v>39.58377245540386</c:v>
                </c:pt>
                <c:pt idx="8">
                  <c:v>39.611968357422469</c:v>
                </c:pt>
                <c:pt idx="9">
                  <c:v>39.65848170472276</c:v>
                </c:pt>
                <c:pt idx="10">
                  <c:v>39.664259452930274</c:v>
                </c:pt>
                <c:pt idx="11">
                  <c:v>39.666498914315973</c:v>
                </c:pt>
                <c:pt idx="12">
                  <c:v>39.679679156157547</c:v>
                </c:pt>
                <c:pt idx="13">
                  <c:v>39.719779598671153</c:v>
                </c:pt>
                <c:pt idx="14">
                  <c:v>39.727349107219005</c:v>
                </c:pt>
                <c:pt idx="15">
                  <c:v>39.796404334667663</c:v>
                </c:pt>
                <c:pt idx="16">
                  <c:v>39.742781746730721</c:v>
                </c:pt>
                <c:pt idx="17">
                  <c:v>39.733328120688704</c:v>
                </c:pt>
                <c:pt idx="18">
                  <c:v>39.640630502472042</c:v>
                </c:pt>
                <c:pt idx="19">
                  <c:v>39.621133219295736</c:v>
                </c:pt>
                <c:pt idx="20">
                  <c:v>39.512616246264216</c:v>
                </c:pt>
                <c:pt idx="21">
                  <c:v>39.467175161239268</c:v>
                </c:pt>
                <c:pt idx="22">
                  <c:v>39.427630040624642</c:v>
                </c:pt>
                <c:pt idx="23">
                  <c:v>39.357174799868204</c:v>
                </c:pt>
                <c:pt idx="24">
                  <c:v>39.319810328237658</c:v>
                </c:pt>
                <c:pt idx="25">
                  <c:v>39.306666565154892</c:v>
                </c:pt>
                <c:pt idx="26">
                  <c:v>39.299702113818427</c:v>
                </c:pt>
                <c:pt idx="27">
                  <c:v>39.304846689212361</c:v>
                </c:pt>
                <c:pt idx="28">
                  <c:v>39.275999587225122</c:v>
                </c:pt>
                <c:pt idx="29">
                  <c:v>39.588272285599444</c:v>
                </c:pt>
                <c:pt idx="30">
                  <c:v>39.35026020835295</c:v>
                </c:pt>
                <c:pt idx="31">
                  <c:v>39.597886170280582</c:v>
                </c:pt>
                <c:pt idx="32">
                  <c:v>39.487263992607588</c:v>
                </c:pt>
              </c:numCache>
            </c:numRef>
          </c:val>
          <c:smooth val="0"/>
          <c:extLst>
            <c:ext xmlns:c16="http://schemas.microsoft.com/office/drawing/2014/chart" uri="{C3380CC4-5D6E-409C-BE32-E72D297353CC}">
              <c16:uniqueId val="{00000001-E5CA-5E4C-8360-B8B1460EEF67}"/>
            </c:ext>
          </c:extLst>
        </c:ser>
        <c:ser>
          <c:idx val="2"/>
          <c:order val="2"/>
          <c:tx>
            <c:strRef>
              <c:f>'Labor force-updated'!$D$2</c:f>
              <c:strCache>
                <c:ptCount val="1"/>
                <c:pt idx="0">
                  <c:v>MENA</c:v>
                </c:pt>
              </c:strCache>
            </c:strRef>
          </c:tx>
          <c:spPr>
            <a:ln w="28575" cap="rnd">
              <a:solidFill>
                <a:schemeClr val="accent3">
                  <a:lumMod val="75000"/>
                </a:schemeClr>
              </a:solidFill>
              <a:round/>
            </a:ln>
            <a:effectLst/>
          </c:spPr>
          <c:marker>
            <c:symbol val="none"/>
          </c:marker>
          <c:cat>
            <c:numRef>
              <c:f>'Labor force-updated'!$A$3:$A$35</c:f>
              <c:numCache>
                <c:formatCode>General</c:formatCode>
                <c:ptCount val="33"/>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numCache>
            </c:numRef>
          </c:cat>
          <c:val>
            <c:numRef>
              <c:f>'Labor force-updated'!$D$3:$D$35</c:f>
              <c:numCache>
                <c:formatCode>0.0</c:formatCode>
                <c:ptCount val="33"/>
                <c:pt idx="0">
                  <c:v>17.748286065297396</c:v>
                </c:pt>
                <c:pt idx="1">
                  <c:v>17.811299884001606</c:v>
                </c:pt>
                <c:pt idx="2">
                  <c:v>18.117872616004863</c:v>
                </c:pt>
                <c:pt idx="3">
                  <c:v>18.050668565489918</c:v>
                </c:pt>
                <c:pt idx="4">
                  <c:v>18.382984210567169</c:v>
                </c:pt>
                <c:pt idx="5">
                  <c:v>18.36473666728579</c:v>
                </c:pt>
                <c:pt idx="6">
                  <c:v>18.379897185910906</c:v>
                </c:pt>
                <c:pt idx="7">
                  <c:v>18.456230329225658</c:v>
                </c:pt>
                <c:pt idx="8">
                  <c:v>18.585538185002033</c:v>
                </c:pt>
                <c:pt idx="9">
                  <c:v>19.057014798162601</c:v>
                </c:pt>
                <c:pt idx="10">
                  <c:v>19.400275056190679</c:v>
                </c:pt>
                <c:pt idx="11">
                  <c:v>19.683073230556658</c:v>
                </c:pt>
                <c:pt idx="12">
                  <c:v>19.508448903836729</c:v>
                </c:pt>
                <c:pt idx="13">
                  <c:v>19.860549185011269</c:v>
                </c:pt>
                <c:pt idx="14">
                  <c:v>20.17840184872486</c:v>
                </c:pt>
                <c:pt idx="15">
                  <c:v>20.514271400006333</c:v>
                </c:pt>
                <c:pt idx="16">
                  <c:v>20.578201109891609</c:v>
                </c:pt>
                <c:pt idx="17">
                  <c:v>20.773399713593818</c:v>
                </c:pt>
                <c:pt idx="18">
                  <c:v>20.096559590167917</c:v>
                </c:pt>
                <c:pt idx="19">
                  <c:v>20.342648434005454</c:v>
                </c:pt>
                <c:pt idx="20">
                  <c:v>20.201778919573496</c:v>
                </c:pt>
                <c:pt idx="21">
                  <c:v>20.05163802123117</c:v>
                </c:pt>
                <c:pt idx="22">
                  <c:v>20.284843072760324</c:v>
                </c:pt>
                <c:pt idx="23">
                  <c:v>20.140478774587315</c:v>
                </c:pt>
                <c:pt idx="24">
                  <c:v>20.183556245403576</c:v>
                </c:pt>
                <c:pt idx="25">
                  <c:v>20.581561157864734</c:v>
                </c:pt>
                <c:pt idx="26">
                  <c:v>21.035832145749914</c:v>
                </c:pt>
                <c:pt idx="27">
                  <c:v>20.805849334727817</c:v>
                </c:pt>
                <c:pt idx="28">
                  <c:v>20.186383547206407</c:v>
                </c:pt>
                <c:pt idx="29">
                  <c:v>19.779660497455406</c:v>
                </c:pt>
                <c:pt idx="30">
                  <c:v>19.410090010185897</c:v>
                </c:pt>
                <c:pt idx="31">
                  <c:v>19.357676468659424</c:v>
                </c:pt>
                <c:pt idx="32">
                  <c:v>19.7699506771235</c:v>
                </c:pt>
              </c:numCache>
            </c:numRef>
          </c:val>
          <c:smooth val="0"/>
          <c:extLst>
            <c:ext xmlns:c16="http://schemas.microsoft.com/office/drawing/2014/chart" uri="{C3380CC4-5D6E-409C-BE32-E72D297353CC}">
              <c16:uniqueId val="{00000002-E5CA-5E4C-8360-B8B1460EEF67}"/>
            </c:ext>
          </c:extLst>
        </c:ser>
        <c:ser>
          <c:idx val="3"/>
          <c:order val="3"/>
          <c:tx>
            <c:strRef>
              <c:f>'Labor force-updated'!$E$2</c:f>
              <c:strCache>
                <c:ptCount val="1"/>
                <c:pt idx="0">
                  <c:v>Jordan</c:v>
                </c:pt>
              </c:strCache>
            </c:strRef>
          </c:tx>
          <c:spPr>
            <a:ln w="28575" cap="rnd">
              <a:solidFill>
                <a:schemeClr val="accent4"/>
              </a:solidFill>
              <a:round/>
            </a:ln>
            <a:effectLst/>
          </c:spPr>
          <c:marker>
            <c:symbol val="none"/>
          </c:marker>
          <c:cat>
            <c:numRef>
              <c:f>'Labor force-updated'!$A$3:$A$35</c:f>
              <c:numCache>
                <c:formatCode>General</c:formatCode>
                <c:ptCount val="33"/>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numCache>
            </c:numRef>
          </c:cat>
          <c:val>
            <c:numRef>
              <c:f>'Labor force-updated'!$E$3:$E$35</c:f>
              <c:numCache>
                <c:formatCode>0.0</c:formatCode>
                <c:ptCount val="33"/>
                <c:pt idx="0">
                  <c:v>13.662375505529214</c:v>
                </c:pt>
                <c:pt idx="1">
                  <c:v>13.565904638970979</c:v>
                </c:pt>
                <c:pt idx="2">
                  <c:v>13.658736669401147</c:v>
                </c:pt>
                <c:pt idx="3">
                  <c:v>13.596087983337545</c:v>
                </c:pt>
                <c:pt idx="4">
                  <c:v>13.617119724740723</c:v>
                </c:pt>
                <c:pt idx="5">
                  <c:v>13.77131062392516</c:v>
                </c:pt>
                <c:pt idx="6">
                  <c:v>13.780036332736465</c:v>
                </c:pt>
                <c:pt idx="7">
                  <c:v>13.902205697034409</c:v>
                </c:pt>
                <c:pt idx="8">
                  <c:v>14.067672797030074</c:v>
                </c:pt>
                <c:pt idx="9">
                  <c:v>14.24665268383451</c:v>
                </c:pt>
                <c:pt idx="10">
                  <c:v>14.432554304847475</c:v>
                </c:pt>
                <c:pt idx="11">
                  <c:v>14.014305784690361</c:v>
                </c:pt>
                <c:pt idx="12">
                  <c:v>14.953561994900669</c:v>
                </c:pt>
                <c:pt idx="13">
                  <c:v>14.045333433652665</c:v>
                </c:pt>
                <c:pt idx="14">
                  <c:v>14.232195069988432</c:v>
                </c:pt>
                <c:pt idx="15">
                  <c:v>14.410987477925469</c:v>
                </c:pt>
                <c:pt idx="16">
                  <c:v>14.904149378766924</c:v>
                </c:pt>
                <c:pt idx="17">
                  <c:v>17.519561297063024</c:v>
                </c:pt>
                <c:pt idx="18">
                  <c:v>17.13961747099037</c:v>
                </c:pt>
                <c:pt idx="19">
                  <c:v>17.680566247615843</c:v>
                </c:pt>
                <c:pt idx="20">
                  <c:v>17.808584054724864</c:v>
                </c:pt>
                <c:pt idx="21">
                  <c:v>18.000680679005576</c:v>
                </c:pt>
                <c:pt idx="22">
                  <c:v>17.770671176100908</c:v>
                </c:pt>
                <c:pt idx="23">
                  <c:v>16.824765972137033</c:v>
                </c:pt>
                <c:pt idx="24">
                  <c:v>15.984256758281489</c:v>
                </c:pt>
                <c:pt idx="25">
                  <c:v>16.995659755126795</c:v>
                </c:pt>
                <c:pt idx="26">
                  <c:v>18.22909656556056</c:v>
                </c:pt>
                <c:pt idx="27">
                  <c:v>19.508623507013894</c:v>
                </c:pt>
                <c:pt idx="28">
                  <c:v>17.688326220992824</c:v>
                </c:pt>
                <c:pt idx="29">
                  <c:v>16.519110010749301</c:v>
                </c:pt>
                <c:pt idx="30">
                  <c:v>17.799986450801011</c:v>
                </c:pt>
                <c:pt idx="31">
                  <c:v>17.453000057498453</c:v>
                </c:pt>
                <c:pt idx="32">
                  <c:v>17.752808175958972</c:v>
                </c:pt>
              </c:numCache>
            </c:numRef>
          </c:val>
          <c:smooth val="0"/>
          <c:extLst>
            <c:ext xmlns:c16="http://schemas.microsoft.com/office/drawing/2014/chart" uri="{C3380CC4-5D6E-409C-BE32-E72D297353CC}">
              <c16:uniqueId val="{00000003-E5CA-5E4C-8360-B8B1460EEF67}"/>
            </c:ext>
          </c:extLst>
        </c:ser>
        <c:ser>
          <c:idx val="4"/>
          <c:order val="4"/>
          <c:tx>
            <c:strRef>
              <c:f>'Labor force-updated'!$F$2</c:f>
              <c:strCache>
                <c:ptCount val="1"/>
                <c:pt idx="0">
                  <c:v>Lebanon</c:v>
                </c:pt>
              </c:strCache>
            </c:strRef>
          </c:tx>
          <c:spPr>
            <a:ln w="28575" cap="rnd">
              <a:solidFill>
                <a:srgbClr val="00FDFF"/>
              </a:solidFill>
              <a:round/>
            </a:ln>
            <a:effectLst/>
          </c:spPr>
          <c:marker>
            <c:symbol val="none"/>
          </c:marker>
          <c:cat>
            <c:numRef>
              <c:f>'Labor force-updated'!$A$3:$A$35</c:f>
              <c:numCache>
                <c:formatCode>General</c:formatCode>
                <c:ptCount val="33"/>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numCache>
            </c:numRef>
          </c:cat>
          <c:val>
            <c:numRef>
              <c:f>'Labor force-updated'!$F$3:$F$35</c:f>
              <c:numCache>
                <c:formatCode>0.0</c:formatCode>
                <c:ptCount val="33"/>
                <c:pt idx="0">
                  <c:v>21.994504395097145</c:v>
                </c:pt>
                <c:pt idx="1">
                  <c:v>22.306246212165078</c:v>
                </c:pt>
                <c:pt idx="2">
                  <c:v>22.726932638806677</c:v>
                </c:pt>
                <c:pt idx="3">
                  <c:v>22.992198807855761</c:v>
                </c:pt>
                <c:pt idx="4">
                  <c:v>23.200814997689996</c:v>
                </c:pt>
                <c:pt idx="5">
                  <c:v>23.396292434533848</c:v>
                </c:pt>
                <c:pt idx="6">
                  <c:v>23.585311310084013</c:v>
                </c:pt>
                <c:pt idx="7">
                  <c:v>23.592997988197876</c:v>
                </c:pt>
                <c:pt idx="8">
                  <c:v>23.694586325115406</c:v>
                </c:pt>
                <c:pt idx="9">
                  <c:v>23.688210630418919</c:v>
                </c:pt>
                <c:pt idx="10">
                  <c:v>23.691068320715697</c:v>
                </c:pt>
                <c:pt idx="11">
                  <c:v>23.612246930270594</c:v>
                </c:pt>
                <c:pt idx="12">
                  <c:v>23.537138569181394</c:v>
                </c:pt>
                <c:pt idx="13">
                  <c:v>23.482464085385025</c:v>
                </c:pt>
                <c:pt idx="14">
                  <c:v>23.573348848125086</c:v>
                </c:pt>
                <c:pt idx="15">
                  <c:v>23.928326185282707</c:v>
                </c:pt>
                <c:pt idx="16">
                  <c:v>24.301503986058741</c:v>
                </c:pt>
                <c:pt idx="17">
                  <c:v>24.683701592813716</c:v>
                </c:pt>
                <c:pt idx="18">
                  <c:v>25.108040120999842</c:v>
                </c:pt>
                <c:pt idx="19">
                  <c:v>25.532653627333051</c:v>
                </c:pt>
                <c:pt idx="20">
                  <c:v>25.95845702334368</c:v>
                </c:pt>
                <c:pt idx="21">
                  <c:v>26.385378663705737</c:v>
                </c:pt>
                <c:pt idx="22">
                  <c:v>26.815302041141038</c:v>
                </c:pt>
                <c:pt idx="23">
                  <c:v>27.248685440123122</c:v>
                </c:pt>
                <c:pt idx="24">
                  <c:v>27.684619620486849</c:v>
                </c:pt>
                <c:pt idx="25">
                  <c:v>28.266807149789543</c:v>
                </c:pt>
                <c:pt idx="26">
                  <c:v>29.009811554706431</c:v>
                </c:pt>
                <c:pt idx="27">
                  <c:v>29.776555011297933</c:v>
                </c:pt>
                <c:pt idx="28">
                  <c:v>30.567545720109244</c:v>
                </c:pt>
                <c:pt idx="29">
                  <c:v>31.38592967329706</c:v>
                </c:pt>
                <c:pt idx="30">
                  <c:v>31.384426267742633</c:v>
                </c:pt>
                <c:pt idx="31">
                  <c:v>31.765879578462769</c:v>
                </c:pt>
                <c:pt idx="32">
                  <c:v>32.211069168103364</c:v>
                </c:pt>
              </c:numCache>
            </c:numRef>
          </c:val>
          <c:smooth val="0"/>
          <c:extLst>
            <c:ext xmlns:c16="http://schemas.microsoft.com/office/drawing/2014/chart" uri="{C3380CC4-5D6E-409C-BE32-E72D297353CC}">
              <c16:uniqueId val="{00000004-E5CA-5E4C-8360-B8B1460EEF67}"/>
            </c:ext>
          </c:extLst>
        </c:ser>
        <c:ser>
          <c:idx val="5"/>
          <c:order val="5"/>
          <c:tx>
            <c:strRef>
              <c:f>'Labor force-updated'!$G$2</c:f>
              <c:strCache>
                <c:ptCount val="1"/>
                <c:pt idx="0">
                  <c:v>Morocco</c:v>
                </c:pt>
              </c:strCache>
            </c:strRef>
          </c:tx>
          <c:spPr>
            <a:ln w="28575" cap="rnd">
              <a:solidFill>
                <a:schemeClr val="accent6">
                  <a:lumMod val="60000"/>
                </a:schemeClr>
              </a:solidFill>
              <a:round/>
            </a:ln>
            <a:effectLst/>
          </c:spPr>
          <c:marker>
            <c:symbol val="none"/>
          </c:marker>
          <c:cat>
            <c:numRef>
              <c:f>'Labor force-updated'!$A$3:$A$35</c:f>
              <c:numCache>
                <c:formatCode>General</c:formatCode>
                <c:ptCount val="33"/>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numCache>
            </c:numRef>
          </c:cat>
          <c:val>
            <c:numRef>
              <c:f>'Labor force-updated'!$G$3:$G$35</c:f>
              <c:numCache>
                <c:formatCode>0.0</c:formatCode>
                <c:ptCount val="33"/>
                <c:pt idx="0">
                  <c:v>23.079711732617945</c:v>
                </c:pt>
                <c:pt idx="1">
                  <c:v>23.325552128380686</c:v>
                </c:pt>
                <c:pt idx="2">
                  <c:v>23.363755759118771</c:v>
                </c:pt>
                <c:pt idx="3">
                  <c:v>23.428638677044525</c:v>
                </c:pt>
                <c:pt idx="4">
                  <c:v>23.743798510490304</c:v>
                </c:pt>
                <c:pt idx="5">
                  <c:v>23.730013192372791</c:v>
                </c:pt>
                <c:pt idx="6">
                  <c:v>24.051589845129133</c:v>
                </c:pt>
                <c:pt idx="7">
                  <c:v>24.128665141341177</c:v>
                </c:pt>
                <c:pt idx="8">
                  <c:v>24.417822722486974</c:v>
                </c:pt>
                <c:pt idx="9">
                  <c:v>24.576331313074835</c:v>
                </c:pt>
                <c:pt idx="10">
                  <c:v>24.739255888475704</c:v>
                </c:pt>
                <c:pt idx="11">
                  <c:v>25.032598129409788</c:v>
                </c:pt>
                <c:pt idx="12">
                  <c:v>24.734017256743293</c:v>
                </c:pt>
                <c:pt idx="13">
                  <c:v>24.985519535690383</c:v>
                </c:pt>
                <c:pt idx="14">
                  <c:v>25.236868168781267</c:v>
                </c:pt>
                <c:pt idx="15">
                  <c:v>25.477128468215593</c:v>
                </c:pt>
                <c:pt idx="16">
                  <c:v>25.70178494623061</c:v>
                </c:pt>
                <c:pt idx="17">
                  <c:v>25.928107627315139</c:v>
                </c:pt>
                <c:pt idx="18">
                  <c:v>26.16001637911365</c:v>
                </c:pt>
                <c:pt idx="19">
                  <c:v>26.023301814128551</c:v>
                </c:pt>
                <c:pt idx="20">
                  <c:v>25.891265947555603</c:v>
                </c:pt>
                <c:pt idx="21">
                  <c:v>25.671191200460214</c:v>
                </c:pt>
                <c:pt idx="22">
                  <c:v>25.264352817896977</c:v>
                </c:pt>
                <c:pt idx="23">
                  <c:v>25.67291938256523</c:v>
                </c:pt>
                <c:pt idx="24">
                  <c:v>25.853546813247686</c:v>
                </c:pt>
                <c:pt idx="25">
                  <c:v>25.718259487048066</c:v>
                </c:pt>
                <c:pt idx="26">
                  <c:v>25.043043354640108</c:v>
                </c:pt>
                <c:pt idx="27">
                  <c:v>25.14002946440846</c:v>
                </c:pt>
                <c:pt idx="28">
                  <c:v>25.228138683191574</c:v>
                </c:pt>
                <c:pt idx="29">
                  <c:v>25.3029232067564</c:v>
                </c:pt>
                <c:pt idx="30">
                  <c:v>25.237000675233734</c:v>
                </c:pt>
                <c:pt idx="31">
                  <c:v>22.870934353843158</c:v>
                </c:pt>
                <c:pt idx="32">
                  <c:v>23.512593965014414</c:v>
                </c:pt>
              </c:numCache>
            </c:numRef>
          </c:val>
          <c:smooth val="0"/>
          <c:extLst>
            <c:ext xmlns:c16="http://schemas.microsoft.com/office/drawing/2014/chart" uri="{C3380CC4-5D6E-409C-BE32-E72D297353CC}">
              <c16:uniqueId val="{00000005-E5CA-5E4C-8360-B8B1460EEF67}"/>
            </c:ext>
          </c:extLst>
        </c:ser>
        <c:ser>
          <c:idx val="6"/>
          <c:order val="6"/>
          <c:tx>
            <c:strRef>
              <c:f>'Labor force-updated'!$I$2</c:f>
              <c:strCache>
                <c:ptCount val="1"/>
                <c:pt idx="0">
                  <c:v>Egypt</c:v>
                </c:pt>
              </c:strCache>
            </c:strRef>
          </c:tx>
          <c:spPr>
            <a:ln w="28575" cap="rnd">
              <a:solidFill>
                <a:schemeClr val="accent2">
                  <a:lumMod val="80000"/>
                  <a:lumOff val="20000"/>
                </a:schemeClr>
              </a:solidFill>
              <a:round/>
            </a:ln>
            <a:effectLst/>
          </c:spPr>
          <c:marker>
            <c:symbol val="none"/>
          </c:marker>
          <c:cat>
            <c:numRef>
              <c:f>'Labor force-updated'!$A$3:$A$35</c:f>
              <c:numCache>
                <c:formatCode>General</c:formatCode>
                <c:ptCount val="33"/>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numCache>
            </c:numRef>
          </c:cat>
          <c:val>
            <c:numRef>
              <c:f>'Labor force-updated'!$I$3:$I$35</c:f>
              <c:numCache>
                <c:formatCode>0.0</c:formatCode>
                <c:ptCount val="33"/>
                <c:pt idx="0">
                  <c:v>23.984540800802559</c:v>
                </c:pt>
                <c:pt idx="1">
                  <c:v>23.931536671328221</c:v>
                </c:pt>
                <c:pt idx="2">
                  <c:v>24.539695754483589</c:v>
                </c:pt>
                <c:pt idx="3">
                  <c:v>23.441575398297527</c:v>
                </c:pt>
                <c:pt idx="4">
                  <c:v>23.785943384495521</c:v>
                </c:pt>
                <c:pt idx="5">
                  <c:v>22.80973334582551</c:v>
                </c:pt>
                <c:pt idx="6">
                  <c:v>22.350246011017159</c:v>
                </c:pt>
                <c:pt idx="7">
                  <c:v>21.891433992845975</c:v>
                </c:pt>
                <c:pt idx="8">
                  <c:v>21.436692832179613</c:v>
                </c:pt>
                <c:pt idx="9">
                  <c:v>21.58876849239606</c:v>
                </c:pt>
                <c:pt idx="10">
                  <c:v>22.059677380765034</c:v>
                </c:pt>
                <c:pt idx="11">
                  <c:v>22.598735063448107</c:v>
                </c:pt>
                <c:pt idx="12">
                  <c:v>21.007406126652587</c:v>
                </c:pt>
                <c:pt idx="13">
                  <c:v>21.362392422230624</c:v>
                </c:pt>
                <c:pt idx="14">
                  <c:v>21.728072270441139</c:v>
                </c:pt>
                <c:pt idx="15">
                  <c:v>22.106426997591296</c:v>
                </c:pt>
                <c:pt idx="16">
                  <c:v>22.499160455910509</c:v>
                </c:pt>
                <c:pt idx="17">
                  <c:v>24.179729449062481</c:v>
                </c:pt>
                <c:pt idx="18">
                  <c:v>22.862823264302996</c:v>
                </c:pt>
                <c:pt idx="19">
                  <c:v>23.752500021626169</c:v>
                </c:pt>
                <c:pt idx="20">
                  <c:v>23.315737592776038</c:v>
                </c:pt>
                <c:pt idx="21">
                  <c:v>22.904037699917442</c:v>
                </c:pt>
                <c:pt idx="22">
                  <c:v>23.006111639341825</c:v>
                </c:pt>
                <c:pt idx="23">
                  <c:v>23.553181519957818</c:v>
                </c:pt>
                <c:pt idx="24">
                  <c:v>23.86637943407699</c:v>
                </c:pt>
                <c:pt idx="25">
                  <c:v>24.075383741242053</c:v>
                </c:pt>
                <c:pt idx="26">
                  <c:v>24.519282238594261</c:v>
                </c:pt>
                <c:pt idx="27">
                  <c:v>24.470342847328798</c:v>
                </c:pt>
                <c:pt idx="28">
                  <c:v>21.095697438048205</c:v>
                </c:pt>
                <c:pt idx="29">
                  <c:v>18.648238488879638</c:v>
                </c:pt>
                <c:pt idx="30">
                  <c:v>17.336736422869436</c:v>
                </c:pt>
                <c:pt idx="31">
                  <c:v>17.616829200367544</c:v>
                </c:pt>
                <c:pt idx="32">
                  <c:v>17.986953465482124</c:v>
                </c:pt>
              </c:numCache>
            </c:numRef>
          </c:val>
          <c:smooth val="0"/>
          <c:extLst>
            <c:ext xmlns:c16="http://schemas.microsoft.com/office/drawing/2014/chart" uri="{C3380CC4-5D6E-409C-BE32-E72D297353CC}">
              <c16:uniqueId val="{00000006-E5CA-5E4C-8360-B8B1460EEF67}"/>
            </c:ext>
          </c:extLst>
        </c:ser>
        <c:ser>
          <c:idx val="8"/>
          <c:order val="7"/>
          <c:tx>
            <c:strRef>
              <c:f>'Labor force-updated'!$J$2</c:f>
              <c:strCache>
                <c:ptCount val="1"/>
                <c:pt idx="0">
                  <c:v>UMIC</c:v>
                </c:pt>
              </c:strCache>
            </c:strRef>
          </c:tx>
          <c:spPr>
            <a:ln w="28575" cap="rnd">
              <a:solidFill>
                <a:schemeClr val="accent6">
                  <a:lumMod val="80000"/>
                  <a:lumOff val="20000"/>
                </a:schemeClr>
              </a:solidFill>
              <a:round/>
            </a:ln>
            <a:effectLst/>
          </c:spPr>
          <c:marker>
            <c:symbol val="none"/>
          </c:marker>
          <c:cat>
            <c:numRef>
              <c:f>'Labor force-updated'!$A$3:$A$35</c:f>
              <c:numCache>
                <c:formatCode>General</c:formatCode>
                <c:ptCount val="33"/>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numCache>
            </c:numRef>
          </c:cat>
          <c:val>
            <c:numRef>
              <c:f>'Labor force-updated'!$J$3:$J$35</c:f>
              <c:numCache>
                <c:formatCode>0.0</c:formatCode>
                <c:ptCount val="33"/>
                <c:pt idx="0">
                  <c:v>43.179336569585466</c:v>
                </c:pt>
                <c:pt idx="1">
                  <c:v>43.112739779230935</c:v>
                </c:pt>
                <c:pt idx="2">
                  <c:v>43.143321087540187</c:v>
                </c:pt>
                <c:pt idx="3">
                  <c:v>43.09192690286698</c:v>
                </c:pt>
                <c:pt idx="4">
                  <c:v>43.176173843234459</c:v>
                </c:pt>
                <c:pt idx="5">
                  <c:v>43.25099310006857</c:v>
                </c:pt>
                <c:pt idx="6">
                  <c:v>43.274090449784403</c:v>
                </c:pt>
                <c:pt idx="7">
                  <c:v>43.285131607414129</c:v>
                </c:pt>
                <c:pt idx="8">
                  <c:v>43.340862593860578</c:v>
                </c:pt>
                <c:pt idx="9">
                  <c:v>43.399879837145839</c:v>
                </c:pt>
                <c:pt idx="10">
                  <c:v>43.405754028121159</c:v>
                </c:pt>
                <c:pt idx="11">
                  <c:v>43.327388689924362</c:v>
                </c:pt>
                <c:pt idx="12">
                  <c:v>43.301966621750523</c:v>
                </c:pt>
                <c:pt idx="13">
                  <c:v>43.275586064733702</c:v>
                </c:pt>
                <c:pt idx="14">
                  <c:v>43.189450678216105</c:v>
                </c:pt>
                <c:pt idx="15">
                  <c:v>43.173180363843564</c:v>
                </c:pt>
                <c:pt idx="16">
                  <c:v>43.127651009561269</c:v>
                </c:pt>
                <c:pt idx="17">
                  <c:v>43.202931711171523</c:v>
                </c:pt>
                <c:pt idx="18">
                  <c:v>43.129315355889275</c:v>
                </c:pt>
                <c:pt idx="19">
                  <c:v>43.118413208827917</c:v>
                </c:pt>
                <c:pt idx="20">
                  <c:v>43.018277519824466</c:v>
                </c:pt>
                <c:pt idx="21">
                  <c:v>43.03884329868454</c:v>
                </c:pt>
                <c:pt idx="22">
                  <c:v>43.086010091237569</c:v>
                </c:pt>
                <c:pt idx="23">
                  <c:v>43.084220851476324</c:v>
                </c:pt>
                <c:pt idx="24">
                  <c:v>43.079941332667204</c:v>
                </c:pt>
                <c:pt idx="25">
                  <c:v>43.163103691187615</c:v>
                </c:pt>
                <c:pt idx="26">
                  <c:v>43.257221597679475</c:v>
                </c:pt>
                <c:pt idx="27">
                  <c:v>43.367454498317706</c:v>
                </c:pt>
                <c:pt idx="28">
                  <c:v>43.476615824272066</c:v>
                </c:pt>
                <c:pt idx="29">
                  <c:v>43.609865512785213</c:v>
                </c:pt>
                <c:pt idx="30">
                  <c:v>43.367951662548315</c:v>
                </c:pt>
                <c:pt idx="31">
                  <c:v>43.601707586190791</c:v>
                </c:pt>
                <c:pt idx="32">
                  <c:v>43.394736550310888</c:v>
                </c:pt>
              </c:numCache>
            </c:numRef>
          </c:val>
          <c:smooth val="0"/>
          <c:extLst>
            <c:ext xmlns:c16="http://schemas.microsoft.com/office/drawing/2014/chart" uri="{C3380CC4-5D6E-409C-BE32-E72D297353CC}">
              <c16:uniqueId val="{00000007-E5CA-5E4C-8360-B8B1460EEF67}"/>
            </c:ext>
          </c:extLst>
        </c:ser>
        <c:dLbls>
          <c:showLegendKey val="0"/>
          <c:showVal val="0"/>
          <c:showCatName val="0"/>
          <c:showSerName val="0"/>
          <c:showPercent val="0"/>
          <c:showBubbleSize val="0"/>
        </c:dLbls>
        <c:smooth val="0"/>
        <c:axId val="1505290832"/>
        <c:axId val="1505292464"/>
      </c:lineChart>
      <c:catAx>
        <c:axId val="1505290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505292464"/>
        <c:crosses val="autoZero"/>
        <c:auto val="1"/>
        <c:lblAlgn val="ctr"/>
        <c:lblOffset val="100"/>
        <c:noMultiLvlLbl val="0"/>
      </c:catAx>
      <c:valAx>
        <c:axId val="1505292464"/>
        <c:scaling>
          <c:orientation val="minMax"/>
        </c:scaling>
        <c:delete val="0"/>
        <c:axPos val="l"/>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sz="1200"/>
                  <a:t>as % of total labor force</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50529083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solidFill>
        <a:srgbClr val="FFFFFF">
          <a:lumMod val="85000"/>
        </a:srgbClr>
      </a:solidFill>
    </a:ln>
    <a:effectLst/>
  </c:spPr>
  <c:txPr>
    <a:bodyPr/>
    <a:lstStyle/>
    <a:p>
      <a:pPr>
        <a:defRPr sz="1050">
          <a:latin typeface="Times New Roman" panose="02020603050405020304" pitchFamily="18" charset="0"/>
          <a:cs typeface="Times New Roman" panose="02020603050405020304" pitchFamily="18" charset="0"/>
        </a:defRPr>
      </a:pPr>
      <a:endParaRPr lang="en-US"/>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1" i="0" u="none" strike="noStrike" kern="1200" spc="0" baseline="0">
                <a:solidFill>
                  <a:sysClr val="windowText" lastClr="000000">
                    <a:lumMod val="65000"/>
                    <a:lumOff val="35000"/>
                  </a:sysClr>
                </a:solidFill>
                <a:latin typeface="Times New Roman" panose="02020603050405020304" pitchFamily="18" charset="0"/>
                <a:ea typeface="+mn-ea"/>
                <a:cs typeface="Times New Roman" panose="02020603050405020304" pitchFamily="18" charset="0"/>
              </a:defRPr>
            </a:pPr>
            <a:r>
              <a:rPr lang="en-GB" b="1" dirty="0"/>
              <a:t>Household</a:t>
            </a:r>
            <a:r>
              <a:rPr lang="en-GB" b="1" baseline="0" dirty="0"/>
              <a:t> care categorization</a:t>
            </a:r>
            <a:endParaRPr lang="en-GB" b="1" dirty="0"/>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1" i="0" u="none" strike="noStrike" kern="1200" spc="0" baseline="0">
              <a:solidFill>
                <a:sysClr val="windowText" lastClr="000000">
                  <a:lumMod val="65000"/>
                  <a:lumOff val="35000"/>
                </a:sys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clustered"/>
        <c:varyColors val="0"/>
        <c:ser>
          <c:idx val="0"/>
          <c:order val="0"/>
          <c:tx>
            <c:strRef>
              <c:f>Typologies!$A$108</c:f>
              <c:strCache>
                <c:ptCount val="1"/>
                <c:pt idx="0">
                  <c:v>Dependents + Elderly</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Typologies!$B$107:$F$107</c:f>
              <c:strCache>
                <c:ptCount val="5"/>
                <c:pt idx="0">
                  <c:v>Poorest</c:v>
                </c:pt>
                <c:pt idx="1">
                  <c:v>Q2</c:v>
                </c:pt>
                <c:pt idx="2">
                  <c:v>Q3</c:v>
                </c:pt>
                <c:pt idx="3">
                  <c:v>Q4</c:v>
                </c:pt>
                <c:pt idx="4">
                  <c:v>Richest</c:v>
                </c:pt>
              </c:strCache>
            </c:strRef>
          </c:cat>
          <c:val>
            <c:numRef>
              <c:f>Typologies!$B$108:$F$108</c:f>
              <c:numCache>
                <c:formatCode>0%</c:formatCode>
                <c:ptCount val="5"/>
                <c:pt idx="0">
                  <c:v>0.39602923139820112</c:v>
                </c:pt>
                <c:pt idx="1">
                  <c:v>0.16608748977923141</c:v>
                </c:pt>
                <c:pt idx="2">
                  <c:v>0.19166496320523305</c:v>
                </c:pt>
                <c:pt idx="3">
                  <c:v>0.14505825838103026</c:v>
                </c:pt>
                <c:pt idx="4">
                  <c:v>0.10116005723630417</c:v>
                </c:pt>
              </c:numCache>
            </c:numRef>
          </c:val>
          <c:extLst>
            <c:ext xmlns:c16="http://schemas.microsoft.com/office/drawing/2014/chart" uri="{C3380CC4-5D6E-409C-BE32-E72D297353CC}">
              <c16:uniqueId val="{00000000-C14E-3E48-AA6C-EB1A95C333A7}"/>
            </c:ext>
          </c:extLst>
        </c:ser>
        <c:ser>
          <c:idx val="1"/>
          <c:order val="1"/>
          <c:tx>
            <c:strRef>
              <c:f>Typologies!$A$109</c:f>
              <c:strCache>
                <c:ptCount val="1"/>
                <c:pt idx="0">
                  <c:v>Dependents, no elderly</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Typologies!$B$107:$F$107</c:f>
              <c:strCache>
                <c:ptCount val="5"/>
                <c:pt idx="0">
                  <c:v>Poorest</c:v>
                </c:pt>
                <c:pt idx="1">
                  <c:v>Q2</c:v>
                </c:pt>
                <c:pt idx="2">
                  <c:v>Q3</c:v>
                </c:pt>
                <c:pt idx="3">
                  <c:v>Q4</c:v>
                </c:pt>
                <c:pt idx="4">
                  <c:v>Richest</c:v>
                </c:pt>
              </c:strCache>
            </c:strRef>
          </c:cat>
          <c:val>
            <c:numRef>
              <c:f>Typologies!$B$109:$F$109</c:f>
              <c:numCache>
                <c:formatCode>0%</c:formatCode>
                <c:ptCount val="5"/>
                <c:pt idx="0">
                  <c:v>0.17430626458427984</c:v>
                </c:pt>
                <c:pt idx="1">
                  <c:v>0.20751567733751505</c:v>
                </c:pt>
                <c:pt idx="2">
                  <c:v>0.21834610806330534</c:v>
                </c:pt>
                <c:pt idx="3">
                  <c:v>0.21483366796775133</c:v>
                </c:pt>
                <c:pt idx="4">
                  <c:v>0.18499828204714844</c:v>
                </c:pt>
              </c:numCache>
            </c:numRef>
          </c:val>
          <c:extLst>
            <c:ext xmlns:c16="http://schemas.microsoft.com/office/drawing/2014/chart" uri="{C3380CC4-5D6E-409C-BE32-E72D297353CC}">
              <c16:uniqueId val="{00000001-C14E-3E48-AA6C-EB1A95C333A7}"/>
            </c:ext>
          </c:extLst>
        </c:ser>
        <c:ser>
          <c:idx val="2"/>
          <c:order val="2"/>
          <c:tx>
            <c:strRef>
              <c:f>Typologies!$A$110</c:f>
              <c:strCache>
                <c:ptCount val="1"/>
                <c:pt idx="0">
                  <c:v>Elderly but no dependents</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Typologies!$B$107:$F$107</c:f>
              <c:strCache>
                <c:ptCount val="5"/>
                <c:pt idx="0">
                  <c:v>Poorest</c:v>
                </c:pt>
                <c:pt idx="1">
                  <c:v>Q2</c:v>
                </c:pt>
                <c:pt idx="2">
                  <c:v>Q3</c:v>
                </c:pt>
                <c:pt idx="3">
                  <c:v>Q4</c:v>
                </c:pt>
                <c:pt idx="4">
                  <c:v>Richest</c:v>
                </c:pt>
              </c:strCache>
            </c:strRef>
          </c:cat>
          <c:val>
            <c:numRef>
              <c:f>Typologies!$B$110:$F$110</c:f>
              <c:numCache>
                <c:formatCode>0%</c:formatCode>
                <c:ptCount val="5"/>
                <c:pt idx="0">
                  <c:v>3.2614531696779754E-2</c:v>
                </c:pt>
                <c:pt idx="1">
                  <c:v>5.6413650155455942E-2</c:v>
                </c:pt>
                <c:pt idx="2">
                  <c:v>0.16708079963040193</c:v>
                </c:pt>
                <c:pt idx="3">
                  <c:v>0.23800367100777903</c:v>
                </c:pt>
                <c:pt idx="4">
                  <c:v>0.50588734750958331</c:v>
                </c:pt>
              </c:numCache>
            </c:numRef>
          </c:val>
          <c:extLst>
            <c:ext xmlns:c16="http://schemas.microsoft.com/office/drawing/2014/chart" uri="{C3380CC4-5D6E-409C-BE32-E72D297353CC}">
              <c16:uniqueId val="{00000002-C14E-3E48-AA6C-EB1A95C333A7}"/>
            </c:ext>
          </c:extLst>
        </c:ser>
        <c:ser>
          <c:idx val="3"/>
          <c:order val="3"/>
          <c:tx>
            <c:strRef>
              <c:f>Typologies!$A$111</c:f>
              <c:strCache>
                <c:ptCount val="1"/>
                <c:pt idx="0">
                  <c:v>No dependents and no elderly</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Typologies!$B$107:$F$107</c:f>
              <c:strCache>
                <c:ptCount val="5"/>
                <c:pt idx="0">
                  <c:v>Poorest</c:v>
                </c:pt>
                <c:pt idx="1">
                  <c:v>Q2</c:v>
                </c:pt>
                <c:pt idx="2">
                  <c:v>Q3</c:v>
                </c:pt>
                <c:pt idx="3">
                  <c:v>Q4</c:v>
                </c:pt>
                <c:pt idx="4">
                  <c:v>Richest</c:v>
                </c:pt>
              </c:strCache>
            </c:strRef>
          </c:cat>
          <c:val>
            <c:numRef>
              <c:f>Typologies!$B$111:$F$111</c:f>
              <c:numCache>
                <c:formatCode>0%</c:formatCode>
                <c:ptCount val="5"/>
                <c:pt idx="0">
                  <c:v>3.1160516674377602E-2</c:v>
                </c:pt>
                <c:pt idx="1">
                  <c:v>0.11359458817350856</c:v>
                </c:pt>
                <c:pt idx="2">
                  <c:v>0.10294099258499743</c:v>
                </c:pt>
                <c:pt idx="3">
                  <c:v>0.21255298663298863</c:v>
                </c:pt>
                <c:pt idx="4">
                  <c:v>0.53975091593412772</c:v>
                </c:pt>
              </c:numCache>
            </c:numRef>
          </c:val>
          <c:extLst>
            <c:ext xmlns:c16="http://schemas.microsoft.com/office/drawing/2014/chart" uri="{C3380CC4-5D6E-409C-BE32-E72D297353CC}">
              <c16:uniqueId val="{00000003-C14E-3E48-AA6C-EB1A95C333A7}"/>
            </c:ext>
          </c:extLst>
        </c:ser>
        <c:dLbls>
          <c:dLblPos val="outEnd"/>
          <c:showLegendKey val="0"/>
          <c:showVal val="1"/>
          <c:showCatName val="0"/>
          <c:showSerName val="0"/>
          <c:showPercent val="0"/>
          <c:showBubbleSize val="0"/>
        </c:dLbls>
        <c:gapWidth val="219"/>
        <c:overlap val="-27"/>
        <c:axId val="309541136"/>
        <c:axId val="677269824"/>
      </c:barChart>
      <c:catAx>
        <c:axId val="309541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677269824"/>
        <c:crosses val="autoZero"/>
        <c:auto val="1"/>
        <c:lblAlgn val="ctr"/>
        <c:lblOffset val="100"/>
        <c:noMultiLvlLbl val="0"/>
      </c:catAx>
      <c:valAx>
        <c:axId val="677269824"/>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sz="1000" b="0" i="0" u="none" strike="noStrike" kern="1200" baseline="0">
                    <a:solidFill>
                      <a:sysClr val="windowText" lastClr="000000">
                        <a:lumMod val="65000"/>
                        <a:lumOff val="35000"/>
                      </a:sysClr>
                    </a:solidFill>
                    <a:latin typeface="Times New Roman" panose="02020603050405020304" pitchFamily="18" charset="0"/>
                    <a:cs typeface="Times New Roman" panose="02020603050405020304" pitchFamily="18" charset="0"/>
                  </a:rPr>
                  <a:t>As % of total population in tht sub-typology</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309541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sz="1400" b="1" i="0" u="none" strike="noStrike" kern="1200" spc="0" baseline="0">
                <a:solidFill>
                  <a:sysClr val="windowText" lastClr="000000">
                    <a:lumMod val="65000"/>
                    <a:lumOff val="35000"/>
                  </a:sysClr>
                </a:solidFill>
                <a:latin typeface="Times New Roman" panose="02020603050405020304" pitchFamily="18" charset="0"/>
                <a:cs typeface="Times New Roman" panose="02020603050405020304" pitchFamily="18" charset="0"/>
              </a:rPr>
              <a:t>Household care categorization- Dependents</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stacked"/>
        <c:varyColors val="0"/>
        <c:ser>
          <c:idx val="0"/>
          <c:order val="0"/>
          <c:tx>
            <c:strRef>
              <c:f>Typologies!$A$151</c:f>
              <c:strCache>
                <c:ptCount val="1"/>
                <c:pt idx="0">
                  <c:v>Dependents under 5 years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Typologies!$B$150:$F$150</c:f>
              <c:strCache>
                <c:ptCount val="5"/>
                <c:pt idx="0">
                  <c:v>Poorest</c:v>
                </c:pt>
                <c:pt idx="1">
                  <c:v>Q2</c:v>
                </c:pt>
                <c:pt idx="2">
                  <c:v>Q3</c:v>
                </c:pt>
                <c:pt idx="3">
                  <c:v>Q4</c:v>
                </c:pt>
                <c:pt idx="4">
                  <c:v>Richest</c:v>
                </c:pt>
              </c:strCache>
            </c:strRef>
          </c:cat>
          <c:val>
            <c:numRef>
              <c:f>Typologies!$B$151:$F$151</c:f>
              <c:numCache>
                <c:formatCode>0%</c:formatCode>
                <c:ptCount val="5"/>
                <c:pt idx="0">
                  <c:v>0.10231525238786816</c:v>
                </c:pt>
                <c:pt idx="1">
                  <c:v>0.14279511949075169</c:v>
                </c:pt>
                <c:pt idx="2">
                  <c:v>0.18649159443284297</c:v>
                </c:pt>
                <c:pt idx="3">
                  <c:v>0.18581281304906511</c:v>
                </c:pt>
                <c:pt idx="4">
                  <c:v>0.12998081116798207</c:v>
                </c:pt>
              </c:numCache>
            </c:numRef>
          </c:val>
          <c:extLst>
            <c:ext xmlns:c16="http://schemas.microsoft.com/office/drawing/2014/chart" uri="{C3380CC4-5D6E-409C-BE32-E72D297353CC}">
              <c16:uniqueId val="{00000000-70DE-7341-ABD6-B3DBE7A6BD6E}"/>
            </c:ext>
          </c:extLst>
        </c:ser>
        <c:ser>
          <c:idx val="1"/>
          <c:order val="1"/>
          <c:tx>
            <c:strRef>
              <c:f>Typologies!$A$152</c:f>
              <c:strCache>
                <c:ptCount val="1"/>
                <c:pt idx="0">
                  <c:v>Dependents 6-14 years of age</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Typologies!$B$150:$F$150</c:f>
              <c:strCache>
                <c:ptCount val="5"/>
                <c:pt idx="0">
                  <c:v>Poorest</c:v>
                </c:pt>
                <c:pt idx="1">
                  <c:v>Q2</c:v>
                </c:pt>
                <c:pt idx="2">
                  <c:v>Q3</c:v>
                </c:pt>
                <c:pt idx="3">
                  <c:v>Q4</c:v>
                </c:pt>
                <c:pt idx="4">
                  <c:v>Richest</c:v>
                </c:pt>
              </c:strCache>
            </c:strRef>
          </c:cat>
          <c:val>
            <c:numRef>
              <c:f>Typologies!$B$152:$F$152</c:f>
              <c:numCache>
                <c:formatCode>0%</c:formatCode>
                <c:ptCount val="5"/>
                <c:pt idx="0">
                  <c:v>0.26767176129770931</c:v>
                </c:pt>
                <c:pt idx="1">
                  <c:v>0.24757538803368598</c:v>
                </c:pt>
                <c:pt idx="2">
                  <c:v>0.25930678861836043</c:v>
                </c:pt>
                <c:pt idx="3">
                  <c:v>0.23234468832769517</c:v>
                </c:pt>
                <c:pt idx="4">
                  <c:v>0.19239156673335706</c:v>
                </c:pt>
              </c:numCache>
            </c:numRef>
          </c:val>
          <c:extLst>
            <c:ext xmlns:c16="http://schemas.microsoft.com/office/drawing/2014/chart" uri="{C3380CC4-5D6E-409C-BE32-E72D297353CC}">
              <c16:uniqueId val="{00000001-70DE-7341-ABD6-B3DBE7A6BD6E}"/>
            </c:ext>
          </c:extLst>
        </c:ser>
        <c:ser>
          <c:idx val="2"/>
          <c:order val="2"/>
          <c:tx>
            <c:strRef>
              <c:f>Typologies!$A$153</c:f>
              <c:strCache>
                <c:ptCount val="1"/>
                <c:pt idx="0">
                  <c:v>Dependents both under 5 and 6-14</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Typologies!$B$150:$F$150</c:f>
              <c:strCache>
                <c:ptCount val="5"/>
                <c:pt idx="0">
                  <c:v>Poorest</c:v>
                </c:pt>
                <c:pt idx="1">
                  <c:v>Q2</c:v>
                </c:pt>
                <c:pt idx="2">
                  <c:v>Q3</c:v>
                </c:pt>
                <c:pt idx="3">
                  <c:v>Q4</c:v>
                </c:pt>
                <c:pt idx="4">
                  <c:v>Richest</c:v>
                </c:pt>
              </c:strCache>
            </c:strRef>
          </c:cat>
          <c:val>
            <c:numRef>
              <c:f>Typologies!$B$153:$F$153</c:f>
              <c:numCache>
                <c:formatCode>0%</c:formatCode>
                <c:ptCount val="5"/>
                <c:pt idx="0">
                  <c:v>0.50844110437462064</c:v>
                </c:pt>
                <c:pt idx="1">
                  <c:v>0.41271077683354296</c:v>
                </c:pt>
                <c:pt idx="2">
                  <c:v>0.33872510703827713</c:v>
                </c:pt>
                <c:pt idx="3">
                  <c:v>0.27870872997141583</c:v>
                </c:pt>
                <c:pt idx="4">
                  <c:v>0.13896151186720837</c:v>
                </c:pt>
              </c:numCache>
            </c:numRef>
          </c:val>
          <c:extLst>
            <c:ext xmlns:c16="http://schemas.microsoft.com/office/drawing/2014/chart" uri="{C3380CC4-5D6E-409C-BE32-E72D297353CC}">
              <c16:uniqueId val="{00000002-70DE-7341-ABD6-B3DBE7A6BD6E}"/>
            </c:ext>
          </c:extLst>
        </c:ser>
        <c:ser>
          <c:idx val="3"/>
          <c:order val="3"/>
          <c:tx>
            <c:strRef>
              <c:f>Typologies!$A$154</c:f>
              <c:strCache>
                <c:ptCount val="1"/>
                <c:pt idx="0">
                  <c:v>No dependents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Typologies!$B$150:$F$150</c:f>
              <c:strCache>
                <c:ptCount val="5"/>
                <c:pt idx="0">
                  <c:v>Poorest</c:v>
                </c:pt>
                <c:pt idx="1">
                  <c:v>Q2</c:v>
                </c:pt>
                <c:pt idx="2">
                  <c:v>Q3</c:v>
                </c:pt>
                <c:pt idx="3">
                  <c:v>Q4</c:v>
                </c:pt>
                <c:pt idx="4">
                  <c:v>Richest</c:v>
                </c:pt>
              </c:strCache>
            </c:strRef>
          </c:cat>
          <c:val>
            <c:numRef>
              <c:f>Typologies!$B$154:$F$154</c:f>
              <c:numCache>
                <c:formatCode>0%</c:formatCode>
                <c:ptCount val="5"/>
                <c:pt idx="0">
                  <c:v>0.1215718819398019</c:v>
                </c:pt>
                <c:pt idx="1">
                  <c:v>0.19691871564201938</c:v>
                </c:pt>
                <c:pt idx="2">
                  <c:v>0.2154765099105195</c:v>
                </c:pt>
                <c:pt idx="3">
                  <c:v>0.3031337686518239</c:v>
                </c:pt>
                <c:pt idx="4">
                  <c:v>0.5386661102314525</c:v>
                </c:pt>
              </c:numCache>
            </c:numRef>
          </c:val>
          <c:extLst>
            <c:ext xmlns:c16="http://schemas.microsoft.com/office/drawing/2014/chart" uri="{C3380CC4-5D6E-409C-BE32-E72D297353CC}">
              <c16:uniqueId val="{00000003-70DE-7341-ABD6-B3DBE7A6BD6E}"/>
            </c:ext>
          </c:extLst>
        </c:ser>
        <c:dLbls>
          <c:dLblPos val="inBase"/>
          <c:showLegendKey val="0"/>
          <c:showVal val="1"/>
          <c:showCatName val="0"/>
          <c:showSerName val="0"/>
          <c:showPercent val="0"/>
          <c:showBubbleSize val="0"/>
        </c:dLbls>
        <c:gapWidth val="150"/>
        <c:overlap val="100"/>
        <c:axId val="1314840719"/>
        <c:axId val="1314842991"/>
      </c:barChart>
      <c:catAx>
        <c:axId val="13148407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314842991"/>
        <c:crosses val="autoZero"/>
        <c:auto val="1"/>
        <c:lblAlgn val="ctr"/>
        <c:lblOffset val="100"/>
        <c:noMultiLvlLbl val="0"/>
      </c:catAx>
      <c:valAx>
        <c:axId val="1314842991"/>
        <c:scaling>
          <c:orientation val="minMax"/>
          <c:max val="1"/>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a:t>As share of total in that quintile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31484071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1" i="0" u="none" strike="noStrike" kern="1200" spc="0" baseline="0">
                <a:solidFill>
                  <a:sysClr val="windowText" lastClr="000000">
                    <a:lumMod val="65000"/>
                    <a:lumOff val="35000"/>
                  </a:sysClr>
                </a:solidFill>
                <a:latin typeface="Times New Roman" panose="02020603050405020304" pitchFamily="18" charset="0"/>
                <a:ea typeface="+mn-ea"/>
                <a:cs typeface="Times New Roman" panose="02020603050405020304" pitchFamily="18" charset="0"/>
              </a:defRPr>
            </a:pPr>
            <a:r>
              <a:rPr lang="en-GB" b="1"/>
              <a:t>Household</a:t>
            </a:r>
            <a:r>
              <a:rPr lang="en-GB" b="1" baseline="0"/>
              <a:t> care categorization- Dependents</a:t>
            </a:r>
            <a:endParaRPr lang="en-GB" b="1"/>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1" i="0" u="none" strike="noStrike" kern="1200" spc="0" baseline="0">
              <a:solidFill>
                <a:sysClr val="windowText" lastClr="000000">
                  <a:lumMod val="65000"/>
                  <a:lumOff val="35000"/>
                </a:sys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clustered"/>
        <c:varyColors val="0"/>
        <c:ser>
          <c:idx val="0"/>
          <c:order val="0"/>
          <c:tx>
            <c:strRef>
              <c:f>Typologies!$B$144</c:f>
              <c:strCache>
                <c:ptCount val="1"/>
                <c:pt idx="0">
                  <c:v>Poorest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Typologies!$A$145:$A$148</c:f>
              <c:strCache>
                <c:ptCount val="4"/>
                <c:pt idx="0">
                  <c:v>Dependents under 5 years</c:v>
                </c:pt>
                <c:pt idx="1">
                  <c:v>Dependents 6-14 years of age</c:v>
                </c:pt>
                <c:pt idx="2">
                  <c:v>Dependents both under 5 and 6-14</c:v>
                </c:pt>
                <c:pt idx="3">
                  <c:v>No dependents</c:v>
                </c:pt>
              </c:strCache>
            </c:strRef>
          </c:cat>
          <c:val>
            <c:numRef>
              <c:f>Typologies!$B$145:$B$148</c:f>
              <c:numCache>
                <c:formatCode>0%</c:formatCode>
                <c:ptCount val="4"/>
                <c:pt idx="0">
                  <c:v>9.8740804461319415E-2</c:v>
                </c:pt>
                <c:pt idx="1">
                  <c:v>0.16636180851724319</c:v>
                </c:pt>
                <c:pt idx="2">
                  <c:v>0.2397528806435249</c:v>
                </c:pt>
                <c:pt idx="3">
                  <c:v>5.7940283530544902E-2</c:v>
                </c:pt>
              </c:numCache>
            </c:numRef>
          </c:val>
          <c:extLst>
            <c:ext xmlns:c16="http://schemas.microsoft.com/office/drawing/2014/chart" uri="{C3380CC4-5D6E-409C-BE32-E72D297353CC}">
              <c16:uniqueId val="{00000000-79C1-4843-A1FB-75821B3E76C1}"/>
            </c:ext>
          </c:extLst>
        </c:ser>
        <c:ser>
          <c:idx val="1"/>
          <c:order val="1"/>
          <c:tx>
            <c:strRef>
              <c:f>Typologies!$C$144</c:f>
              <c:strCache>
                <c:ptCount val="1"/>
                <c:pt idx="0">
                  <c:v>Q2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Typologies!$A$145:$A$148</c:f>
              <c:strCache>
                <c:ptCount val="4"/>
                <c:pt idx="0">
                  <c:v>Dependents under 5 years</c:v>
                </c:pt>
                <c:pt idx="1">
                  <c:v>Dependents 6-14 years of age</c:v>
                </c:pt>
                <c:pt idx="2">
                  <c:v>Dependents both under 5 and 6-14</c:v>
                </c:pt>
                <c:pt idx="3">
                  <c:v>No dependents</c:v>
                </c:pt>
              </c:strCache>
            </c:strRef>
          </c:cat>
          <c:val>
            <c:numRef>
              <c:f>Typologies!$C$145:$C$148</c:f>
              <c:numCache>
                <c:formatCode>0%</c:formatCode>
                <c:ptCount val="4"/>
                <c:pt idx="0">
                  <c:v>0.16585340531561463</c:v>
                </c:pt>
                <c:pt idx="1">
                  <c:v>0.18518819219913366</c:v>
                </c:pt>
                <c:pt idx="2">
                  <c:v>0.2342198710051453</c:v>
                </c:pt>
                <c:pt idx="3">
                  <c:v>0.11295077584533632</c:v>
                </c:pt>
              </c:numCache>
            </c:numRef>
          </c:val>
          <c:extLst>
            <c:ext xmlns:c16="http://schemas.microsoft.com/office/drawing/2014/chart" uri="{C3380CC4-5D6E-409C-BE32-E72D297353CC}">
              <c16:uniqueId val="{00000001-79C1-4843-A1FB-75821B3E76C1}"/>
            </c:ext>
          </c:extLst>
        </c:ser>
        <c:ser>
          <c:idx val="2"/>
          <c:order val="2"/>
          <c:tx>
            <c:strRef>
              <c:f>Typologies!$D$144</c:f>
              <c:strCache>
                <c:ptCount val="1"/>
                <c:pt idx="0">
                  <c:v>Q3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Typologies!$A$145:$A$148</c:f>
              <c:strCache>
                <c:ptCount val="4"/>
                <c:pt idx="0">
                  <c:v>Dependents under 5 years</c:v>
                </c:pt>
                <c:pt idx="1">
                  <c:v>Dependents 6-14 years of age</c:v>
                </c:pt>
                <c:pt idx="2">
                  <c:v>Dependents both under 5 and 6-14</c:v>
                </c:pt>
                <c:pt idx="3">
                  <c:v>No dependents</c:v>
                </c:pt>
              </c:strCache>
            </c:strRef>
          </c:cat>
          <c:val>
            <c:numRef>
              <c:f>Typologies!$D$145:$D$148</c:f>
              <c:numCache>
                <c:formatCode>0%</c:formatCode>
                <c:ptCount val="4"/>
                <c:pt idx="0">
                  <c:v>0.2370891670621737</c:v>
                </c:pt>
                <c:pt idx="1">
                  <c:v>0.2123054439864939</c:v>
                </c:pt>
                <c:pt idx="2">
                  <c:v>0.21041017465033698</c:v>
                </c:pt>
                <c:pt idx="3">
                  <c:v>0.13528310938741728</c:v>
                </c:pt>
              </c:numCache>
            </c:numRef>
          </c:val>
          <c:extLst>
            <c:ext xmlns:c16="http://schemas.microsoft.com/office/drawing/2014/chart" uri="{C3380CC4-5D6E-409C-BE32-E72D297353CC}">
              <c16:uniqueId val="{00000002-79C1-4843-A1FB-75821B3E76C1}"/>
            </c:ext>
          </c:extLst>
        </c:ser>
        <c:ser>
          <c:idx val="3"/>
          <c:order val="3"/>
          <c:tx>
            <c:strRef>
              <c:f>Typologies!$E$144</c:f>
              <c:strCache>
                <c:ptCount val="1"/>
                <c:pt idx="0">
                  <c:v>Q4</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Typologies!$A$145:$A$148</c:f>
              <c:strCache>
                <c:ptCount val="4"/>
                <c:pt idx="0">
                  <c:v>Dependents under 5 years</c:v>
                </c:pt>
                <c:pt idx="1">
                  <c:v>Dependents 6-14 years of age</c:v>
                </c:pt>
                <c:pt idx="2">
                  <c:v>Dependents both under 5 and 6-14</c:v>
                </c:pt>
                <c:pt idx="3">
                  <c:v>No dependents</c:v>
                </c:pt>
              </c:strCache>
            </c:strRef>
          </c:cat>
          <c:val>
            <c:numRef>
              <c:f>Typologies!$E$145:$E$148</c:f>
              <c:numCache>
                <c:formatCode>0%</c:formatCode>
                <c:ptCount val="4"/>
                <c:pt idx="0">
                  <c:v>0.26272543901281442</c:v>
                </c:pt>
                <c:pt idx="1">
                  <c:v>0.21156996375133127</c:v>
                </c:pt>
                <c:pt idx="2">
                  <c:v>0.19255018479599972</c:v>
                </c:pt>
                <c:pt idx="3">
                  <c:v>0.21166642862113039</c:v>
                </c:pt>
              </c:numCache>
            </c:numRef>
          </c:val>
          <c:extLst>
            <c:ext xmlns:c16="http://schemas.microsoft.com/office/drawing/2014/chart" uri="{C3380CC4-5D6E-409C-BE32-E72D297353CC}">
              <c16:uniqueId val="{00000003-79C1-4843-A1FB-75821B3E76C1}"/>
            </c:ext>
          </c:extLst>
        </c:ser>
        <c:ser>
          <c:idx val="4"/>
          <c:order val="4"/>
          <c:tx>
            <c:strRef>
              <c:f>Typologies!$F$144</c:f>
              <c:strCache>
                <c:ptCount val="1"/>
                <c:pt idx="0">
                  <c:v>Richest</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Typologies!$A$145:$A$148</c:f>
              <c:strCache>
                <c:ptCount val="4"/>
                <c:pt idx="0">
                  <c:v>Dependents under 5 years</c:v>
                </c:pt>
                <c:pt idx="1">
                  <c:v>Dependents 6-14 years of age</c:v>
                </c:pt>
                <c:pt idx="2">
                  <c:v>Dependents both under 5 and 6-14</c:v>
                </c:pt>
                <c:pt idx="3">
                  <c:v>No dependents</c:v>
                </c:pt>
              </c:strCache>
            </c:strRef>
          </c:cat>
          <c:val>
            <c:numRef>
              <c:f>Typologies!$F$145:$F$148</c:f>
              <c:numCache>
                <c:formatCode>0%</c:formatCode>
                <c:ptCount val="4"/>
                <c:pt idx="0">
                  <c:v>0.23559118414807784</c:v>
                </c:pt>
                <c:pt idx="1">
                  <c:v>0.22457459154579798</c:v>
                </c:pt>
                <c:pt idx="2">
                  <c:v>0.12306688890499312</c:v>
                </c:pt>
                <c:pt idx="3">
                  <c:v>0.48215940261557111</c:v>
                </c:pt>
              </c:numCache>
            </c:numRef>
          </c:val>
          <c:extLst>
            <c:ext xmlns:c16="http://schemas.microsoft.com/office/drawing/2014/chart" uri="{C3380CC4-5D6E-409C-BE32-E72D297353CC}">
              <c16:uniqueId val="{00000004-79C1-4843-A1FB-75821B3E76C1}"/>
            </c:ext>
          </c:extLst>
        </c:ser>
        <c:dLbls>
          <c:dLblPos val="outEnd"/>
          <c:showLegendKey val="0"/>
          <c:showVal val="1"/>
          <c:showCatName val="0"/>
          <c:showSerName val="0"/>
          <c:showPercent val="0"/>
          <c:showBubbleSize val="0"/>
        </c:dLbls>
        <c:gapWidth val="219"/>
        <c:overlap val="-27"/>
        <c:axId val="309541136"/>
        <c:axId val="677269824"/>
      </c:barChart>
      <c:catAx>
        <c:axId val="309541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677269824"/>
        <c:crosses val="autoZero"/>
        <c:auto val="1"/>
        <c:lblAlgn val="ctr"/>
        <c:lblOffset val="100"/>
        <c:noMultiLvlLbl val="0"/>
      </c:catAx>
      <c:valAx>
        <c:axId val="677269824"/>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sz="1000" b="0" i="0" u="none" strike="noStrike" kern="1200" baseline="0">
                    <a:solidFill>
                      <a:sysClr val="windowText" lastClr="000000">
                        <a:lumMod val="65000"/>
                        <a:lumOff val="35000"/>
                      </a:sysClr>
                    </a:solidFill>
                    <a:latin typeface="Times New Roman" panose="02020603050405020304" pitchFamily="18" charset="0"/>
                    <a:cs typeface="Times New Roman" panose="02020603050405020304" pitchFamily="18" charset="0"/>
                  </a:rPr>
                  <a:t>As % of total population in tht sub-typology</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309541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sz="1400" b="1" i="0" u="none" strike="noStrike" kern="1200" spc="0" baseline="0">
                <a:solidFill>
                  <a:sysClr val="windowText" lastClr="000000">
                    <a:lumMod val="65000"/>
                    <a:lumOff val="35000"/>
                  </a:sysClr>
                </a:solidFill>
                <a:latin typeface="Times New Roman" panose="02020603050405020304" pitchFamily="18" charset="0"/>
                <a:cs typeface="Times New Roman" panose="02020603050405020304" pitchFamily="18" charset="0"/>
              </a:rPr>
              <a:t>Household care categorization- Dependents</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stacked"/>
        <c:varyColors val="0"/>
        <c:ser>
          <c:idx val="0"/>
          <c:order val="0"/>
          <c:tx>
            <c:strRef>
              <c:f>Typologies!$A$151</c:f>
              <c:strCache>
                <c:ptCount val="1"/>
                <c:pt idx="0">
                  <c:v>Dependents under 5 years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Typologies!$B$150:$F$150</c:f>
              <c:strCache>
                <c:ptCount val="5"/>
                <c:pt idx="0">
                  <c:v>Poorest</c:v>
                </c:pt>
                <c:pt idx="1">
                  <c:v>Q2</c:v>
                </c:pt>
                <c:pt idx="2">
                  <c:v>Q3</c:v>
                </c:pt>
                <c:pt idx="3">
                  <c:v>Q4</c:v>
                </c:pt>
                <c:pt idx="4">
                  <c:v>Richest</c:v>
                </c:pt>
              </c:strCache>
            </c:strRef>
          </c:cat>
          <c:val>
            <c:numRef>
              <c:f>Typologies!$B$151:$F$151</c:f>
              <c:numCache>
                <c:formatCode>0%</c:formatCode>
                <c:ptCount val="5"/>
                <c:pt idx="0">
                  <c:v>0.10231525238786816</c:v>
                </c:pt>
                <c:pt idx="1">
                  <c:v>0.14279511949075169</c:v>
                </c:pt>
                <c:pt idx="2">
                  <c:v>0.18649159443284297</c:v>
                </c:pt>
                <c:pt idx="3">
                  <c:v>0.18581281304906511</c:v>
                </c:pt>
                <c:pt idx="4">
                  <c:v>0.12998081116798207</c:v>
                </c:pt>
              </c:numCache>
            </c:numRef>
          </c:val>
          <c:extLst>
            <c:ext xmlns:c16="http://schemas.microsoft.com/office/drawing/2014/chart" uri="{C3380CC4-5D6E-409C-BE32-E72D297353CC}">
              <c16:uniqueId val="{00000000-70DE-7341-ABD6-B3DBE7A6BD6E}"/>
            </c:ext>
          </c:extLst>
        </c:ser>
        <c:ser>
          <c:idx val="1"/>
          <c:order val="1"/>
          <c:tx>
            <c:strRef>
              <c:f>Typologies!$A$152</c:f>
              <c:strCache>
                <c:ptCount val="1"/>
                <c:pt idx="0">
                  <c:v>Dependents 6-14 years of age</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Typologies!$B$150:$F$150</c:f>
              <c:strCache>
                <c:ptCount val="5"/>
                <c:pt idx="0">
                  <c:v>Poorest</c:v>
                </c:pt>
                <c:pt idx="1">
                  <c:v>Q2</c:v>
                </c:pt>
                <c:pt idx="2">
                  <c:v>Q3</c:v>
                </c:pt>
                <c:pt idx="3">
                  <c:v>Q4</c:v>
                </c:pt>
                <c:pt idx="4">
                  <c:v>Richest</c:v>
                </c:pt>
              </c:strCache>
            </c:strRef>
          </c:cat>
          <c:val>
            <c:numRef>
              <c:f>Typologies!$B$152:$F$152</c:f>
              <c:numCache>
                <c:formatCode>0%</c:formatCode>
                <c:ptCount val="5"/>
                <c:pt idx="0">
                  <c:v>0.26767176129770931</c:v>
                </c:pt>
                <c:pt idx="1">
                  <c:v>0.24757538803368598</c:v>
                </c:pt>
                <c:pt idx="2">
                  <c:v>0.25930678861836043</c:v>
                </c:pt>
                <c:pt idx="3">
                  <c:v>0.23234468832769517</c:v>
                </c:pt>
                <c:pt idx="4">
                  <c:v>0.19239156673335706</c:v>
                </c:pt>
              </c:numCache>
            </c:numRef>
          </c:val>
          <c:extLst>
            <c:ext xmlns:c16="http://schemas.microsoft.com/office/drawing/2014/chart" uri="{C3380CC4-5D6E-409C-BE32-E72D297353CC}">
              <c16:uniqueId val="{00000001-70DE-7341-ABD6-B3DBE7A6BD6E}"/>
            </c:ext>
          </c:extLst>
        </c:ser>
        <c:ser>
          <c:idx val="2"/>
          <c:order val="2"/>
          <c:tx>
            <c:strRef>
              <c:f>Typologies!$A$153</c:f>
              <c:strCache>
                <c:ptCount val="1"/>
                <c:pt idx="0">
                  <c:v>Dependents both under 5 and 6-14</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Typologies!$B$150:$F$150</c:f>
              <c:strCache>
                <c:ptCount val="5"/>
                <c:pt idx="0">
                  <c:v>Poorest</c:v>
                </c:pt>
                <c:pt idx="1">
                  <c:v>Q2</c:v>
                </c:pt>
                <c:pt idx="2">
                  <c:v>Q3</c:v>
                </c:pt>
                <c:pt idx="3">
                  <c:v>Q4</c:v>
                </c:pt>
                <c:pt idx="4">
                  <c:v>Richest</c:v>
                </c:pt>
              </c:strCache>
            </c:strRef>
          </c:cat>
          <c:val>
            <c:numRef>
              <c:f>Typologies!$B$153:$F$153</c:f>
              <c:numCache>
                <c:formatCode>0%</c:formatCode>
                <c:ptCount val="5"/>
                <c:pt idx="0">
                  <c:v>0.50844110437462064</c:v>
                </c:pt>
                <c:pt idx="1">
                  <c:v>0.41271077683354296</c:v>
                </c:pt>
                <c:pt idx="2">
                  <c:v>0.33872510703827713</c:v>
                </c:pt>
                <c:pt idx="3">
                  <c:v>0.27870872997141583</c:v>
                </c:pt>
                <c:pt idx="4">
                  <c:v>0.13896151186720837</c:v>
                </c:pt>
              </c:numCache>
            </c:numRef>
          </c:val>
          <c:extLst>
            <c:ext xmlns:c16="http://schemas.microsoft.com/office/drawing/2014/chart" uri="{C3380CC4-5D6E-409C-BE32-E72D297353CC}">
              <c16:uniqueId val="{00000002-70DE-7341-ABD6-B3DBE7A6BD6E}"/>
            </c:ext>
          </c:extLst>
        </c:ser>
        <c:ser>
          <c:idx val="3"/>
          <c:order val="3"/>
          <c:tx>
            <c:strRef>
              <c:f>Typologies!$A$154</c:f>
              <c:strCache>
                <c:ptCount val="1"/>
                <c:pt idx="0">
                  <c:v>No dependents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Typologies!$B$150:$F$150</c:f>
              <c:strCache>
                <c:ptCount val="5"/>
                <c:pt idx="0">
                  <c:v>Poorest</c:v>
                </c:pt>
                <c:pt idx="1">
                  <c:v>Q2</c:v>
                </c:pt>
                <c:pt idx="2">
                  <c:v>Q3</c:v>
                </c:pt>
                <c:pt idx="3">
                  <c:v>Q4</c:v>
                </c:pt>
                <c:pt idx="4">
                  <c:v>Richest</c:v>
                </c:pt>
              </c:strCache>
            </c:strRef>
          </c:cat>
          <c:val>
            <c:numRef>
              <c:f>Typologies!$B$154:$F$154</c:f>
              <c:numCache>
                <c:formatCode>0%</c:formatCode>
                <c:ptCount val="5"/>
                <c:pt idx="0">
                  <c:v>0.1215718819398019</c:v>
                </c:pt>
                <c:pt idx="1">
                  <c:v>0.19691871564201938</c:v>
                </c:pt>
                <c:pt idx="2">
                  <c:v>0.2154765099105195</c:v>
                </c:pt>
                <c:pt idx="3">
                  <c:v>0.3031337686518239</c:v>
                </c:pt>
                <c:pt idx="4">
                  <c:v>0.5386661102314525</c:v>
                </c:pt>
              </c:numCache>
            </c:numRef>
          </c:val>
          <c:extLst>
            <c:ext xmlns:c16="http://schemas.microsoft.com/office/drawing/2014/chart" uri="{C3380CC4-5D6E-409C-BE32-E72D297353CC}">
              <c16:uniqueId val="{00000003-70DE-7341-ABD6-B3DBE7A6BD6E}"/>
            </c:ext>
          </c:extLst>
        </c:ser>
        <c:dLbls>
          <c:dLblPos val="inBase"/>
          <c:showLegendKey val="0"/>
          <c:showVal val="1"/>
          <c:showCatName val="0"/>
          <c:showSerName val="0"/>
          <c:showPercent val="0"/>
          <c:showBubbleSize val="0"/>
        </c:dLbls>
        <c:gapWidth val="150"/>
        <c:overlap val="100"/>
        <c:axId val="1314840719"/>
        <c:axId val="1314842991"/>
      </c:barChart>
      <c:catAx>
        <c:axId val="13148407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314842991"/>
        <c:crosses val="autoZero"/>
        <c:auto val="1"/>
        <c:lblAlgn val="ctr"/>
        <c:lblOffset val="100"/>
        <c:noMultiLvlLbl val="0"/>
      </c:catAx>
      <c:valAx>
        <c:axId val="1314842991"/>
        <c:scaling>
          <c:orientation val="minMax"/>
          <c:max val="1"/>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a:t>As share of total in that quintile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31484071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1" i="0" u="none" strike="noStrike" kern="1200" spc="0" baseline="0">
                <a:solidFill>
                  <a:sysClr val="windowText" lastClr="000000">
                    <a:lumMod val="65000"/>
                    <a:lumOff val="35000"/>
                  </a:sysClr>
                </a:solidFill>
                <a:latin typeface="Times New Roman" panose="02020603050405020304" pitchFamily="18" charset="0"/>
                <a:ea typeface="+mn-ea"/>
                <a:cs typeface="Times New Roman" panose="02020603050405020304" pitchFamily="18" charset="0"/>
              </a:defRPr>
            </a:pPr>
            <a:r>
              <a:rPr lang="en-GB" b="1"/>
              <a:t>Household</a:t>
            </a:r>
            <a:r>
              <a:rPr lang="en-GB" b="1" baseline="0"/>
              <a:t> care categorization- Dependents</a:t>
            </a:r>
            <a:endParaRPr lang="en-GB" b="1"/>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1" i="0" u="none" strike="noStrike" kern="1200" spc="0" baseline="0">
              <a:solidFill>
                <a:sysClr val="windowText" lastClr="000000">
                  <a:lumMod val="65000"/>
                  <a:lumOff val="35000"/>
                </a:sys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clustered"/>
        <c:varyColors val="0"/>
        <c:ser>
          <c:idx val="0"/>
          <c:order val="0"/>
          <c:tx>
            <c:strRef>
              <c:f>Typologies!$B$144</c:f>
              <c:strCache>
                <c:ptCount val="1"/>
                <c:pt idx="0">
                  <c:v>Poorest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Typologies!$A$145:$A$148</c:f>
              <c:strCache>
                <c:ptCount val="4"/>
                <c:pt idx="0">
                  <c:v>Dependents under 5 years</c:v>
                </c:pt>
                <c:pt idx="1">
                  <c:v>Dependents 6-14 years of age</c:v>
                </c:pt>
                <c:pt idx="2">
                  <c:v>Dependents both under 5 and 6-14</c:v>
                </c:pt>
                <c:pt idx="3">
                  <c:v>No dependents</c:v>
                </c:pt>
              </c:strCache>
            </c:strRef>
          </c:cat>
          <c:val>
            <c:numRef>
              <c:f>Typologies!$B$145:$B$148</c:f>
              <c:numCache>
                <c:formatCode>0%</c:formatCode>
                <c:ptCount val="4"/>
                <c:pt idx="0">
                  <c:v>9.8740804461319415E-2</c:v>
                </c:pt>
                <c:pt idx="1">
                  <c:v>0.16636180851724319</c:v>
                </c:pt>
                <c:pt idx="2">
                  <c:v>0.2397528806435249</c:v>
                </c:pt>
                <c:pt idx="3">
                  <c:v>5.7940283530544902E-2</c:v>
                </c:pt>
              </c:numCache>
            </c:numRef>
          </c:val>
          <c:extLst>
            <c:ext xmlns:c16="http://schemas.microsoft.com/office/drawing/2014/chart" uri="{C3380CC4-5D6E-409C-BE32-E72D297353CC}">
              <c16:uniqueId val="{00000000-79C1-4843-A1FB-75821B3E76C1}"/>
            </c:ext>
          </c:extLst>
        </c:ser>
        <c:ser>
          <c:idx val="1"/>
          <c:order val="1"/>
          <c:tx>
            <c:strRef>
              <c:f>Typologies!$C$144</c:f>
              <c:strCache>
                <c:ptCount val="1"/>
                <c:pt idx="0">
                  <c:v>Q2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Typologies!$A$145:$A$148</c:f>
              <c:strCache>
                <c:ptCount val="4"/>
                <c:pt idx="0">
                  <c:v>Dependents under 5 years</c:v>
                </c:pt>
                <c:pt idx="1">
                  <c:v>Dependents 6-14 years of age</c:v>
                </c:pt>
                <c:pt idx="2">
                  <c:v>Dependents both under 5 and 6-14</c:v>
                </c:pt>
                <c:pt idx="3">
                  <c:v>No dependents</c:v>
                </c:pt>
              </c:strCache>
            </c:strRef>
          </c:cat>
          <c:val>
            <c:numRef>
              <c:f>Typologies!$C$145:$C$148</c:f>
              <c:numCache>
                <c:formatCode>0%</c:formatCode>
                <c:ptCount val="4"/>
                <c:pt idx="0">
                  <c:v>0.16585340531561463</c:v>
                </c:pt>
                <c:pt idx="1">
                  <c:v>0.18518819219913366</c:v>
                </c:pt>
                <c:pt idx="2">
                  <c:v>0.2342198710051453</c:v>
                </c:pt>
                <c:pt idx="3">
                  <c:v>0.11295077584533632</c:v>
                </c:pt>
              </c:numCache>
            </c:numRef>
          </c:val>
          <c:extLst>
            <c:ext xmlns:c16="http://schemas.microsoft.com/office/drawing/2014/chart" uri="{C3380CC4-5D6E-409C-BE32-E72D297353CC}">
              <c16:uniqueId val="{00000001-79C1-4843-A1FB-75821B3E76C1}"/>
            </c:ext>
          </c:extLst>
        </c:ser>
        <c:ser>
          <c:idx val="2"/>
          <c:order val="2"/>
          <c:tx>
            <c:strRef>
              <c:f>Typologies!$D$144</c:f>
              <c:strCache>
                <c:ptCount val="1"/>
                <c:pt idx="0">
                  <c:v>Q3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Typologies!$A$145:$A$148</c:f>
              <c:strCache>
                <c:ptCount val="4"/>
                <c:pt idx="0">
                  <c:v>Dependents under 5 years</c:v>
                </c:pt>
                <c:pt idx="1">
                  <c:v>Dependents 6-14 years of age</c:v>
                </c:pt>
                <c:pt idx="2">
                  <c:v>Dependents both under 5 and 6-14</c:v>
                </c:pt>
                <c:pt idx="3">
                  <c:v>No dependents</c:v>
                </c:pt>
              </c:strCache>
            </c:strRef>
          </c:cat>
          <c:val>
            <c:numRef>
              <c:f>Typologies!$D$145:$D$148</c:f>
              <c:numCache>
                <c:formatCode>0%</c:formatCode>
                <c:ptCount val="4"/>
                <c:pt idx="0">
                  <c:v>0.2370891670621737</c:v>
                </c:pt>
                <c:pt idx="1">
                  <c:v>0.2123054439864939</c:v>
                </c:pt>
                <c:pt idx="2">
                  <c:v>0.21041017465033698</c:v>
                </c:pt>
                <c:pt idx="3">
                  <c:v>0.13528310938741728</c:v>
                </c:pt>
              </c:numCache>
            </c:numRef>
          </c:val>
          <c:extLst>
            <c:ext xmlns:c16="http://schemas.microsoft.com/office/drawing/2014/chart" uri="{C3380CC4-5D6E-409C-BE32-E72D297353CC}">
              <c16:uniqueId val="{00000002-79C1-4843-A1FB-75821B3E76C1}"/>
            </c:ext>
          </c:extLst>
        </c:ser>
        <c:ser>
          <c:idx val="3"/>
          <c:order val="3"/>
          <c:tx>
            <c:strRef>
              <c:f>Typologies!$E$144</c:f>
              <c:strCache>
                <c:ptCount val="1"/>
                <c:pt idx="0">
                  <c:v>Q4</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Typologies!$A$145:$A$148</c:f>
              <c:strCache>
                <c:ptCount val="4"/>
                <c:pt idx="0">
                  <c:v>Dependents under 5 years</c:v>
                </c:pt>
                <c:pt idx="1">
                  <c:v>Dependents 6-14 years of age</c:v>
                </c:pt>
                <c:pt idx="2">
                  <c:v>Dependents both under 5 and 6-14</c:v>
                </c:pt>
                <c:pt idx="3">
                  <c:v>No dependents</c:v>
                </c:pt>
              </c:strCache>
            </c:strRef>
          </c:cat>
          <c:val>
            <c:numRef>
              <c:f>Typologies!$E$145:$E$148</c:f>
              <c:numCache>
                <c:formatCode>0%</c:formatCode>
                <c:ptCount val="4"/>
                <c:pt idx="0">
                  <c:v>0.26272543901281442</c:v>
                </c:pt>
                <c:pt idx="1">
                  <c:v>0.21156996375133127</c:v>
                </c:pt>
                <c:pt idx="2">
                  <c:v>0.19255018479599972</c:v>
                </c:pt>
                <c:pt idx="3">
                  <c:v>0.21166642862113039</c:v>
                </c:pt>
              </c:numCache>
            </c:numRef>
          </c:val>
          <c:extLst>
            <c:ext xmlns:c16="http://schemas.microsoft.com/office/drawing/2014/chart" uri="{C3380CC4-5D6E-409C-BE32-E72D297353CC}">
              <c16:uniqueId val="{00000003-79C1-4843-A1FB-75821B3E76C1}"/>
            </c:ext>
          </c:extLst>
        </c:ser>
        <c:ser>
          <c:idx val="4"/>
          <c:order val="4"/>
          <c:tx>
            <c:strRef>
              <c:f>Typologies!$F$144</c:f>
              <c:strCache>
                <c:ptCount val="1"/>
                <c:pt idx="0">
                  <c:v>Richest</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Typologies!$A$145:$A$148</c:f>
              <c:strCache>
                <c:ptCount val="4"/>
                <c:pt idx="0">
                  <c:v>Dependents under 5 years</c:v>
                </c:pt>
                <c:pt idx="1">
                  <c:v>Dependents 6-14 years of age</c:v>
                </c:pt>
                <c:pt idx="2">
                  <c:v>Dependents both under 5 and 6-14</c:v>
                </c:pt>
                <c:pt idx="3">
                  <c:v>No dependents</c:v>
                </c:pt>
              </c:strCache>
            </c:strRef>
          </c:cat>
          <c:val>
            <c:numRef>
              <c:f>Typologies!$F$145:$F$148</c:f>
              <c:numCache>
                <c:formatCode>0%</c:formatCode>
                <c:ptCount val="4"/>
                <c:pt idx="0">
                  <c:v>0.23559118414807784</c:v>
                </c:pt>
                <c:pt idx="1">
                  <c:v>0.22457459154579798</c:v>
                </c:pt>
                <c:pt idx="2">
                  <c:v>0.12306688890499312</c:v>
                </c:pt>
                <c:pt idx="3">
                  <c:v>0.48215940261557111</c:v>
                </c:pt>
              </c:numCache>
            </c:numRef>
          </c:val>
          <c:extLst>
            <c:ext xmlns:c16="http://schemas.microsoft.com/office/drawing/2014/chart" uri="{C3380CC4-5D6E-409C-BE32-E72D297353CC}">
              <c16:uniqueId val="{00000004-79C1-4843-A1FB-75821B3E76C1}"/>
            </c:ext>
          </c:extLst>
        </c:ser>
        <c:dLbls>
          <c:dLblPos val="outEnd"/>
          <c:showLegendKey val="0"/>
          <c:showVal val="1"/>
          <c:showCatName val="0"/>
          <c:showSerName val="0"/>
          <c:showPercent val="0"/>
          <c:showBubbleSize val="0"/>
        </c:dLbls>
        <c:gapWidth val="219"/>
        <c:overlap val="-27"/>
        <c:axId val="309541136"/>
        <c:axId val="677269824"/>
      </c:barChart>
      <c:catAx>
        <c:axId val="309541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677269824"/>
        <c:crosses val="autoZero"/>
        <c:auto val="1"/>
        <c:lblAlgn val="ctr"/>
        <c:lblOffset val="100"/>
        <c:noMultiLvlLbl val="0"/>
      </c:catAx>
      <c:valAx>
        <c:axId val="677269824"/>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sz="1000" b="0" i="0" u="none" strike="noStrike" kern="1200" baseline="0">
                    <a:solidFill>
                      <a:sysClr val="windowText" lastClr="000000">
                        <a:lumMod val="65000"/>
                        <a:lumOff val="35000"/>
                      </a:sysClr>
                    </a:solidFill>
                    <a:latin typeface="Times New Roman" panose="02020603050405020304" pitchFamily="18" charset="0"/>
                    <a:cs typeface="Times New Roman" panose="02020603050405020304" pitchFamily="18" charset="0"/>
                  </a:rPr>
                  <a:t>As % of total population in tht sub-typology</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309541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sz="1400" b="1" i="0" u="none" strike="noStrike" kern="1200" spc="0" baseline="0">
                <a:solidFill>
                  <a:sysClr val="windowText" lastClr="000000">
                    <a:lumMod val="65000"/>
                    <a:lumOff val="35000"/>
                  </a:sysClr>
                </a:solidFill>
                <a:latin typeface="Times New Roman" panose="02020603050405020304" pitchFamily="18" charset="0"/>
                <a:cs typeface="Times New Roman" panose="02020603050405020304" pitchFamily="18" charset="0"/>
              </a:rPr>
              <a:t>Household care categorization- Dependents</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stacked"/>
        <c:varyColors val="0"/>
        <c:ser>
          <c:idx val="0"/>
          <c:order val="0"/>
          <c:tx>
            <c:strRef>
              <c:f>Typologies!$A$151</c:f>
              <c:strCache>
                <c:ptCount val="1"/>
                <c:pt idx="0">
                  <c:v>Dependents under 5 years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Typologies!$B$150:$F$150</c:f>
              <c:strCache>
                <c:ptCount val="5"/>
                <c:pt idx="0">
                  <c:v>Poorest</c:v>
                </c:pt>
                <c:pt idx="1">
                  <c:v>Q2</c:v>
                </c:pt>
                <c:pt idx="2">
                  <c:v>Q3</c:v>
                </c:pt>
                <c:pt idx="3">
                  <c:v>Q4</c:v>
                </c:pt>
                <c:pt idx="4">
                  <c:v>Richest</c:v>
                </c:pt>
              </c:strCache>
            </c:strRef>
          </c:cat>
          <c:val>
            <c:numRef>
              <c:f>Typologies!$B$151:$F$151</c:f>
              <c:numCache>
                <c:formatCode>0%</c:formatCode>
                <c:ptCount val="5"/>
                <c:pt idx="0">
                  <c:v>0.10231525238786816</c:v>
                </c:pt>
                <c:pt idx="1">
                  <c:v>0.14279511949075169</c:v>
                </c:pt>
                <c:pt idx="2">
                  <c:v>0.18649159443284297</c:v>
                </c:pt>
                <c:pt idx="3">
                  <c:v>0.18581281304906511</c:v>
                </c:pt>
                <c:pt idx="4">
                  <c:v>0.12998081116798207</c:v>
                </c:pt>
              </c:numCache>
            </c:numRef>
          </c:val>
          <c:extLst>
            <c:ext xmlns:c16="http://schemas.microsoft.com/office/drawing/2014/chart" uri="{C3380CC4-5D6E-409C-BE32-E72D297353CC}">
              <c16:uniqueId val="{00000000-70DE-7341-ABD6-B3DBE7A6BD6E}"/>
            </c:ext>
          </c:extLst>
        </c:ser>
        <c:ser>
          <c:idx val="1"/>
          <c:order val="1"/>
          <c:tx>
            <c:strRef>
              <c:f>Typologies!$A$152</c:f>
              <c:strCache>
                <c:ptCount val="1"/>
                <c:pt idx="0">
                  <c:v>Dependents 6-14 years of age</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Typologies!$B$150:$F$150</c:f>
              <c:strCache>
                <c:ptCount val="5"/>
                <c:pt idx="0">
                  <c:v>Poorest</c:v>
                </c:pt>
                <c:pt idx="1">
                  <c:v>Q2</c:v>
                </c:pt>
                <c:pt idx="2">
                  <c:v>Q3</c:v>
                </c:pt>
                <c:pt idx="3">
                  <c:v>Q4</c:v>
                </c:pt>
                <c:pt idx="4">
                  <c:v>Richest</c:v>
                </c:pt>
              </c:strCache>
            </c:strRef>
          </c:cat>
          <c:val>
            <c:numRef>
              <c:f>Typologies!$B$152:$F$152</c:f>
              <c:numCache>
                <c:formatCode>0%</c:formatCode>
                <c:ptCount val="5"/>
                <c:pt idx="0">
                  <c:v>0.26767176129770931</c:v>
                </c:pt>
                <c:pt idx="1">
                  <c:v>0.24757538803368598</c:v>
                </c:pt>
                <c:pt idx="2">
                  <c:v>0.25930678861836043</c:v>
                </c:pt>
                <c:pt idx="3">
                  <c:v>0.23234468832769517</c:v>
                </c:pt>
                <c:pt idx="4">
                  <c:v>0.19239156673335706</c:v>
                </c:pt>
              </c:numCache>
            </c:numRef>
          </c:val>
          <c:extLst>
            <c:ext xmlns:c16="http://schemas.microsoft.com/office/drawing/2014/chart" uri="{C3380CC4-5D6E-409C-BE32-E72D297353CC}">
              <c16:uniqueId val="{00000001-70DE-7341-ABD6-B3DBE7A6BD6E}"/>
            </c:ext>
          </c:extLst>
        </c:ser>
        <c:ser>
          <c:idx val="2"/>
          <c:order val="2"/>
          <c:tx>
            <c:strRef>
              <c:f>Typologies!$A$153</c:f>
              <c:strCache>
                <c:ptCount val="1"/>
                <c:pt idx="0">
                  <c:v>Dependents both under 5 and 6-14</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Typologies!$B$150:$F$150</c:f>
              <c:strCache>
                <c:ptCount val="5"/>
                <c:pt idx="0">
                  <c:v>Poorest</c:v>
                </c:pt>
                <c:pt idx="1">
                  <c:v>Q2</c:v>
                </c:pt>
                <c:pt idx="2">
                  <c:v>Q3</c:v>
                </c:pt>
                <c:pt idx="3">
                  <c:v>Q4</c:v>
                </c:pt>
                <c:pt idx="4">
                  <c:v>Richest</c:v>
                </c:pt>
              </c:strCache>
            </c:strRef>
          </c:cat>
          <c:val>
            <c:numRef>
              <c:f>Typologies!$B$153:$F$153</c:f>
              <c:numCache>
                <c:formatCode>0%</c:formatCode>
                <c:ptCount val="5"/>
                <c:pt idx="0">
                  <c:v>0.50844110437462064</c:v>
                </c:pt>
                <c:pt idx="1">
                  <c:v>0.41271077683354296</c:v>
                </c:pt>
                <c:pt idx="2">
                  <c:v>0.33872510703827713</c:v>
                </c:pt>
                <c:pt idx="3">
                  <c:v>0.27870872997141583</c:v>
                </c:pt>
                <c:pt idx="4">
                  <c:v>0.13896151186720837</c:v>
                </c:pt>
              </c:numCache>
            </c:numRef>
          </c:val>
          <c:extLst>
            <c:ext xmlns:c16="http://schemas.microsoft.com/office/drawing/2014/chart" uri="{C3380CC4-5D6E-409C-BE32-E72D297353CC}">
              <c16:uniqueId val="{00000002-70DE-7341-ABD6-B3DBE7A6BD6E}"/>
            </c:ext>
          </c:extLst>
        </c:ser>
        <c:ser>
          <c:idx val="3"/>
          <c:order val="3"/>
          <c:tx>
            <c:strRef>
              <c:f>Typologies!$A$154</c:f>
              <c:strCache>
                <c:ptCount val="1"/>
                <c:pt idx="0">
                  <c:v>No dependents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Typologies!$B$150:$F$150</c:f>
              <c:strCache>
                <c:ptCount val="5"/>
                <c:pt idx="0">
                  <c:v>Poorest</c:v>
                </c:pt>
                <c:pt idx="1">
                  <c:v>Q2</c:v>
                </c:pt>
                <c:pt idx="2">
                  <c:v>Q3</c:v>
                </c:pt>
                <c:pt idx="3">
                  <c:v>Q4</c:v>
                </c:pt>
                <c:pt idx="4">
                  <c:v>Richest</c:v>
                </c:pt>
              </c:strCache>
            </c:strRef>
          </c:cat>
          <c:val>
            <c:numRef>
              <c:f>Typologies!$B$154:$F$154</c:f>
              <c:numCache>
                <c:formatCode>0%</c:formatCode>
                <c:ptCount val="5"/>
                <c:pt idx="0">
                  <c:v>0.1215718819398019</c:v>
                </c:pt>
                <c:pt idx="1">
                  <c:v>0.19691871564201938</c:v>
                </c:pt>
                <c:pt idx="2">
                  <c:v>0.2154765099105195</c:v>
                </c:pt>
                <c:pt idx="3">
                  <c:v>0.3031337686518239</c:v>
                </c:pt>
                <c:pt idx="4">
                  <c:v>0.5386661102314525</c:v>
                </c:pt>
              </c:numCache>
            </c:numRef>
          </c:val>
          <c:extLst>
            <c:ext xmlns:c16="http://schemas.microsoft.com/office/drawing/2014/chart" uri="{C3380CC4-5D6E-409C-BE32-E72D297353CC}">
              <c16:uniqueId val="{00000003-70DE-7341-ABD6-B3DBE7A6BD6E}"/>
            </c:ext>
          </c:extLst>
        </c:ser>
        <c:dLbls>
          <c:dLblPos val="inBase"/>
          <c:showLegendKey val="0"/>
          <c:showVal val="1"/>
          <c:showCatName val="0"/>
          <c:showSerName val="0"/>
          <c:showPercent val="0"/>
          <c:showBubbleSize val="0"/>
        </c:dLbls>
        <c:gapWidth val="150"/>
        <c:overlap val="100"/>
        <c:axId val="1314840719"/>
        <c:axId val="1314842991"/>
      </c:barChart>
      <c:catAx>
        <c:axId val="13148407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314842991"/>
        <c:crosses val="autoZero"/>
        <c:auto val="1"/>
        <c:lblAlgn val="ctr"/>
        <c:lblOffset val="100"/>
        <c:noMultiLvlLbl val="0"/>
      </c:catAx>
      <c:valAx>
        <c:axId val="1314842991"/>
        <c:scaling>
          <c:orientation val="minMax"/>
          <c:max val="1"/>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a:t>As share of total in that quintile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31484071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a:t>Percentage Distribution of Individuals Aged 15 Years and Above in Palestine by Sex, Age and Labour Force Status, 2022</a:t>
            </a:r>
          </a:p>
        </c:rich>
      </c:tx>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stacked"/>
        <c:varyColors val="0"/>
        <c:ser>
          <c:idx val="0"/>
          <c:order val="0"/>
          <c:tx>
            <c:strRef>
              <c:f>'Labor force-updated (3)'!$C$39</c:f>
              <c:strCache>
                <c:ptCount val="1"/>
                <c:pt idx="0">
                  <c:v>Outside LF</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2"/>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'Labor force-updated (3)'!$B$40:$B$45</c:f>
              <c:strCache>
                <c:ptCount val="6"/>
                <c:pt idx="0">
                  <c:v>15-24 </c:v>
                </c:pt>
                <c:pt idx="1">
                  <c:v>25-34 </c:v>
                </c:pt>
                <c:pt idx="2">
                  <c:v>35-44 </c:v>
                </c:pt>
                <c:pt idx="3">
                  <c:v>45-54 </c:v>
                </c:pt>
                <c:pt idx="4">
                  <c:v>55-64 </c:v>
                </c:pt>
                <c:pt idx="5">
                  <c:v>65+</c:v>
                </c:pt>
              </c:strCache>
            </c:strRef>
          </c:cat>
          <c:val>
            <c:numRef>
              <c:f>'Labor force-updated (3)'!$C$40:$C$45</c:f>
              <c:numCache>
                <c:formatCode>0.0</c:formatCode>
                <c:ptCount val="6"/>
                <c:pt idx="0">
                  <c:v>89.4</c:v>
                </c:pt>
                <c:pt idx="1">
                  <c:v>69.7</c:v>
                </c:pt>
                <c:pt idx="2">
                  <c:v>74.7</c:v>
                </c:pt>
                <c:pt idx="3">
                  <c:v>82.2</c:v>
                </c:pt>
                <c:pt idx="4">
                  <c:v>90.1</c:v>
                </c:pt>
                <c:pt idx="5">
                  <c:v>98.5</c:v>
                </c:pt>
              </c:numCache>
            </c:numRef>
          </c:val>
          <c:extLst>
            <c:ext xmlns:c16="http://schemas.microsoft.com/office/drawing/2014/chart" uri="{C3380CC4-5D6E-409C-BE32-E72D297353CC}">
              <c16:uniqueId val="{00000000-498E-C645-972A-EA8E0E29A589}"/>
            </c:ext>
          </c:extLst>
        </c:ser>
        <c:ser>
          <c:idx val="1"/>
          <c:order val="1"/>
          <c:tx>
            <c:strRef>
              <c:f>'Labor force-updated (3)'!$D$39</c:f>
              <c:strCache>
                <c:ptCount val="1"/>
                <c:pt idx="0">
                  <c:v>Inside LF</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'Labor force-updated (3)'!$B$40:$B$45</c:f>
              <c:strCache>
                <c:ptCount val="6"/>
                <c:pt idx="0">
                  <c:v>15-24 </c:v>
                </c:pt>
                <c:pt idx="1">
                  <c:v>25-34 </c:v>
                </c:pt>
                <c:pt idx="2">
                  <c:v>35-44 </c:v>
                </c:pt>
                <c:pt idx="3">
                  <c:v>45-54 </c:v>
                </c:pt>
                <c:pt idx="4">
                  <c:v>55-64 </c:v>
                </c:pt>
                <c:pt idx="5">
                  <c:v>65+</c:v>
                </c:pt>
              </c:strCache>
            </c:strRef>
          </c:cat>
          <c:val>
            <c:numRef>
              <c:f>'Labor force-updated (3)'!$D$40:$D$45</c:f>
              <c:numCache>
                <c:formatCode>0.0</c:formatCode>
                <c:ptCount val="6"/>
                <c:pt idx="0">
                  <c:v>10.6</c:v>
                </c:pt>
                <c:pt idx="1">
                  <c:v>30.3</c:v>
                </c:pt>
                <c:pt idx="2">
                  <c:v>25.3</c:v>
                </c:pt>
                <c:pt idx="3">
                  <c:v>17.8</c:v>
                </c:pt>
                <c:pt idx="4">
                  <c:v>9.9</c:v>
                </c:pt>
                <c:pt idx="5">
                  <c:v>1.5</c:v>
                </c:pt>
              </c:numCache>
            </c:numRef>
          </c:val>
          <c:extLst>
            <c:ext xmlns:c16="http://schemas.microsoft.com/office/drawing/2014/chart" uri="{C3380CC4-5D6E-409C-BE32-E72D297353CC}">
              <c16:uniqueId val="{00000001-498E-C645-972A-EA8E0E29A589}"/>
            </c:ext>
          </c:extLst>
        </c:ser>
        <c:dLbls>
          <c:dLblPos val="inBase"/>
          <c:showLegendKey val="0"/>
          <c:showVal val="1"/>
          <c:showCatName val="0"/>
          <c:showSerName val="0"/>
          <c:showPercent val="0"/>
          <c:showBubbleSize val="0"/>
        </c:dLbls>
        <c:gapWidth val="150"/>
        <c:overlap val="100"/>
        <c:axId val="676115167"/>
        <c:axId val="676117759"/>
      </c:barChart>
      <c:catAx>
        <c:axId val="6761151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a:t>Female age group (in years)</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676117759"/>
        <c:crosses val="autoZero"/>
        <c:auto val="1"/>
        <c:lblAlgn val="ctr"/>
        <c:lblOffset val="100"/>
        <c:noMultiLvlLbl val="0"/>
      </c:catAx>
      <c:valAx>
        <c:axId val="676117759"/>
        <c:scaling>
          <c:orientation val="minMax"/>
          <c:max val="100"/>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a:t>% distribution</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6761151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sz="1000">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320" b="1"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en-GB" b="1">
                <a:solidFill>
                  <a:schemeClr val="tx1"/>
                </a:solidFill>
              </a:rPr>
              <a:t>Percentage Distribution of Individuals Who are Outside Labour Force Aged 15 Years and by Sex, by Reason, 2022</a:t>
            </a:r>
          </a:p>
        </c:rich>
      </c:tx>
      <c:overlay val="0"/>
      <c:spPr>
        <a:noFill/>
        <a:ln>
          <a:noFill/>
        </a:ln>
        <a:effectLst/>
      </c:spPr>
      <c:txPr>
        <a:bodyPr rot="0" spcFirstLastPara="1" vertOverflow="ellipsis" vert="horz" wrap="square" anchor="ctr" anchorCtr="1"/>
        <a:lstStyle/>
        <a:p>
          <a:pPr>
            <a:defRPr sz="1320" b="1"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stacked"/>
        <c:varyColors val="0"/>
        <c:ser>
          <c:idx val="0"/>
          <c:order val="0"/>
          <c:tx>
            <c:strRef>
              <c:f>'Labor force-updated (3)'!$C$51</c:f>
              <c:strCache>
                <c:ptCount val="1"/>
                <c:pt idx="0">
                  <c:v>Male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00" b="0" i="0" u="none" strike="noStrike" kern="1200" baseline="0">
                    <a:solidFill>
                      <a:schemeClr val="bg2"/>
                    </a:solidFill>
                    <a:latin typeface="Times New Roman" panose="02020603050405020304" pitchFamily="18" charset="0"/>
                    <a:ea typeface="+mn-ea"/>
                    <a:cs typeface="Times New Roman" panose="02020603050405020304" pitchFamily="18"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'Labor force-updated (3)'!$B$52:$B$55</c:f>
              <c:strCache>
                <c:ptCount val="4"/>
                <c:pt idx="0">
                  <c:v>Old/ Ill</c:v>
                </c:pt>
                <c:pt idx="1">
                  <c:v>Housekeeping</c:v>
                </c:pt>
                <c:pt idx="2">
                  <c:v>Study/ Training</c:v>
                </c:pt>
                <c:pt idx="3">
                  <c:v>Other</c:v>
                </c:pt>
              </c:strCache>
            </c:strRef>
          </c:cat>
          <c:val>
            <c:numRef>
              <c:f>'Labor force-updated (3)'!$C$52:$C$55</c:f>
              <c:numCache>
                <c:formatCode>General</c:formatCode>
                <c:ptCount val="4"/>
                <c:pt idx="0">
                  <c:v>37.200000000000003</c:v>
                </c:pt>
                <c:pt idx="1">
                  <c:v>0</c:v>
                </c:pt>
                <c:pt idx="2">
                  <c:v>45.8</c:v>
                </c:pt>
                <c:pt idx="3">
                  <c:v>17</c:v>
                </c:pt>
              </c:numCache>
            </c:numRef>
          </c:val>
          <c:extLst>
            <c:ext xmlns:c16="http://schemas.microsoft.com/office/drawing/2014/chart" uri="{C3380CC4-5D6E-409C-BE32-E72D297353CC}">
              <c16:uniqueId val="{00000000-5D8D-0440-9E8D-A8240B456BE9}"/>
            </c:ext>
          </c:extLst>
        </c:ser>
        <c:ser>
          <c:idx val="1"/>
          <c:order val="1"/>
          <c:tx>
            <c:strRef>
              <c:f>'Labor force-updated (3)'!$D$51</c:f>
              <c:strCache>
                <c:ptCount val="1"/>
                <c:pt idx="0">
                  <c:v>Female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1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'Labor force-updated (3)'!$B$52:$B$55</c:f>
              <c:strCache>
                <c:ptCount val="4"/>
                <c:pt idx="0">
                  <c:v>Old/ Ill</c:v>
                </c:pt>
                <c:pt idx="1">
                  <c:v>Housekeeping</c:v>
                </c:pt>
                <c:pt idx="2">
                  <c:v>Study/ Training</c:v>
                </c:pt>
                <c:pt idx="3">
                  <c:v>Other</c:v>
                </c:pt>
              </c:strCache>
            </c:strRef>
          </c:cat>
          <c:val>
            <c:numRef>
              <c:f>'Labor force-updated (3)'!$D$52:$D$55</c:f>
              <c:numCache>
                <c:formatCode>General</c:formatCode>
                <c:ptCount val="4"/>
                <c:pt idx="0">
                  <c:v>7.3</c:v>
                </c:pt>
                <c:pt idx="1">
                  <c:v>63.8</c:v>
                </c:pt>
                <c:pt idx="2">
                  <c:v>23.9</c:v>
                </c:pt>
                <c:pt idx="3">
                  <c:v>5</c:v>
                </c:pt>
              </c:numCache>
            </c:numRef>
          </c:val>
          <c:extLst>
            <c:ext xmlns:c16="http://schemas.microsoft.com/office/drawing/2014/chart" uri="{C3380CC4-5D6E-409C-BE32-E72D297353CC}">
              <c16:uniqueId val="{00000001-5D8D-0440-9E8D-A8240B456BE9}"/>
            </c:ext>
          </c:extLst>
        </c:ser>
        <c:dLbls>
          <c:dLblPos val="inEnd"/>
          <c:showLegendKey val="0"/>
          <c:showVal val="1"/>
          <c:showCatName val="0"/>
          <c:showSerName val="0"/>
          <c:showPercent val="0"/>
          <c:showBubbleSize val="0"/>
        </c:dLbls>
        <c:gapWidth val="219"/>
        <c:overlap val="100"/>
        <c:axId val="675095983"/>
        <c:axId val="677164687"/>
      </c:barChart>
      <c:catAx>
        <c:axId val="6750959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677164687"/>
        <c:crosses val="autoZero"/>
        <c:auto val="1"/>
        <c:lblAlgn val="ctr"/>
        <c:lblOffset val="100"/>
        <c:noMultiLvlLbl val="0"/>
      </c:catAx>
      <c:valAx>
        <c:axId val="677164687"/>
        <c:scaling>
          <c:orientation val="minMax"/>
        </c:scaling>
        <c:delete val="0"/>
        <c:axPos val="l"/>
        <c:title>
          <c:tx>
            <c:rich>
              <a:bodyPr rot="-5400000" spcFirstLastPara="1" vertOverflow="ellipsis" vert="horz" wrap="square" anchor="ctr" anchorCtr="1"/>
              <a:lstStyle/>
              <a:p>
                <a:pPr>
                  <a:defRPr sz="11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a:t>% distribution of individuals</a:t>
                </a:r>
              </a:p>
            </c:rich>
          </c:tx>
          <c:overlay val="0"/>
          <c:spPr>
            <a:noFill/>
            <a:ln>
              <a:noFill/>
            </a:ln>
            <a:effectLst/>
          </c:spPr>
          <c:txPr>
            <a:bodyPr rot="-5400000" spcFirstLastPara="1" vertOverflow="ellipsis" vert="horz" wrap="square" anchor="ctr" anchorCtr="1"/>
            <a:lstStyle/>
            <a:p>
              <a:pPr>
                <a:defRPr sz="11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67509598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sz="1100">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en-GB" b="1">
                <a:solidFill>
                  <a:schemeClr val="tx1"/>
                </a:solidFill>
              </a:rPr>
              <a:t>Labor Force participation over time</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manualLayout>
          <c:layoutTarget val="inner"/>
          <c:xMode val="edge"/>
          <c:yMode val="edge"/>
          <c:x val="8.2682190559320412E-2"/>
          <c:y val="0.10436507845278464"/>
          <c:w val="0.81760608212066177"/>
          <c:h val="0.73052566239439043"/>
        </c:manualLayout>
      </c:layout>
      <c:barChart>
        <c:barDir val="col"/>
        <c:grouping val="stacked"/>
        <c:varyColors val="0"/>
        <c:ser>
          <c:idx val="2"/>
          <c:order val="2"/>
          <c:tx>
            <c:strRef>
              <c:f>'Labor force-updated (3)'!$D$2</c:f>
              <c:strCache>
                <c:ptCount val="1"/>
                <c:pt idx="0">
                  <c:v>Labor Force total</c:v>
                </c:pt>
              </c:strCache>
            </c:strRef>
          </c:tx>
          <c:spPr>
            <a:solidFill>
              <a:schemeClr val="bg1">
                <a:lumMod val="75000"/>
              </a:schemeClr>
            </a:solidFill>
            <a:ln>
              <a:solidFill>
                <a:schemeClr val="bg1">
                  <a:lumMod val="75000"/>
                </a:schemeClr>
              </a:solidFill>
            </a:ln>
            <a:effectLst/>
          </c:spPr>
          <c:invertIfNegative val="0"/>
          <c:val>
            <c:numRef>
              <c:f>'Labor force-updated (3)'!$D$3:$D$35</c:f>
              <c:numCache>
                <c:formatCode>0</c:formatCode>
                <c:ptCount val="33"/>
                <c:pt idx="0">
                  <c:v>411960</c:v>
                </c:pt>
                <c:pt idx="1">
                  <c:v>430325</c:v>
                </c:pt>
                <c:pt idx="2">
                  <c:v>447810</c:v>
                </c:pt>
                <c:pt idx="3">
                  <c:v>468507</c:v>
                </c:pt>
                <c:pt idx="4">
                  <c:v>490425</c:v>
                </c:pt>
                <c:pt idx="5">
                  <c:v>512868</c:v>
                </c:pt>
                <c:pt idx="6">
                  <c:v>540301</c:v>
                </c:pt>
                <c:pt idx="7">
                  <c:v>561727</c:v>
                </c:pt>
                <c:pt idx="8">
                  <c:v>572243</c:v>
                </c:pt>
                <c:pt idx="9">
                  <c:v>587146</c:v>
                </c:pt>
                <c:pt idx="10">
                  <c:v>615362</c:v>
                </c:pt>
                <c:pt idx="11">
                  <c:v>578324</c:v>
                </c:pt>
                <c:pt idx="12">
                  <c:v>585908</c:v>
                </c:pt>
                <c:pt idx="13">
                  <c:v>654278</c:v>
                </c:pt>
                <c:pt idx="14">
                  <c:v>668101</c:v>
                </c:pt>
                <c:pt idx="15">
                  <c:v>700083</c:v>
                </c:pt>
                <c:pt idx="16">
                  <c:v>726008</c:v>
                </c:pt>
                <c:pt idx="17">
                  <c:v>778686</c:v>
                </c:pt>
                <c:pt idx="18">
                  <c:v>798641</c:v>
                </c:pt>
                <c:pt idx="19">
                  <c:v>831893</c:v>
                </c:pt>
                <c:pt idx="20">
                  <c:v>871677</c:v>
                </c:pt>
                <c:pt idx="21">
                  <c:v>931429</c:v>
                </c:pt>
                <c:pt idx="22">
                  <c:v>968542</c:v>
                </c:pt>
                <c:pt idx="23">
                  <c:v>1001101</c:v>
                </c:pt>
                <c:pt idx="24">
                  <c:v>1038552</c:v>
                </c:pt>
                <c:pt idx="25">
                  <c:v>1114682</c:v>
                </c:pt>
                <c:pt idx="26">
                  <c:v>1140063</c:v>
                </c:pt>
                <c:pt idx="27">
                  <c:v>1173389</c:v>
                </c:pt>
                <c:pt idx="28">
                  <c:v>1191792</c:v>
                </c:pt>
                <c:pt idx="29">
                  <c:v>1249457</c:v>
                </c:pt>
                <c:pt idx="30">
                  <c:v>1190164</c:v>
                </c:pt>
                <c:pt idx="31">
                  <c:v>1299412</c:v>
                </c:pt>
                <c:pt idx="32">
                  <c:v>1374105</c:v>
                </c:pt>
              </c:numCache>
            </c:numRef>
          </c:val>
          <c:extLst>
            <c:ext xmlns:c16="http://schemas.microsoft.com/office/drawing/2014/chart" uri="{C3380CC4-5D6E-409C-BE32-E72D297353CC}">
              <c16:uniqueId val="{00000000-8B42-3F4B-A637-34408672C081}"/>
            </c:ext>
          </c:extLst>
        </c:ser>
        <c:dLbls>
          <c:showLegendKey val="0"/>
          <c:showVal val="0"/>
          <c:showCatName val="0"/>
          <c:showSerName val="0"/>
          <c:showPercent val="0"/>
          <c:showBubbleSize val="0"/>
        </c:dLbls>
        <c:gapWidth val="150"/>
        <c:overlap val="100"/>
        <c:axId val="666075119"/>
        <c:axId val="666069903"/>
      </c:barChart>
      <c:lineChart>
        <c:grouping val="standard"/>
        <c:varyColors val="0"/>
        <c:ser>
          <c:idx val="0"/>
          <c:order val="0"/>
          <c:tx>
            <c:strRef>
              <c:f>'Labor force-updated (3)'!$B$2</c:f>
              <c:strCache>
                <c:ptCount val="1"/>
                <c:pt idx="0">
                  <c:v>Labor Force, female (% of total labor force)</c:v>
                </c:pt>
              </c:strCache>
            </c:strRef>
          </c:tx>
          <c:spPr>
            <a:ln w="38100" cap="rnd">
              <a:solidFill>
                <a:srgbClr val="C00000"/>
              </a:solidFill>
              <a:prstDash val="sysDash"/>
              <a:round/>
            </a:ln>
            <a:effectLst/>
          </c:spPr>
          <c:marker>
            <c:symbol val="none"/>
          </c:marker>
          <c:cat>
            <c:numRef>
              <c:f>'Labor force-updated (3)'!$A$3:$A$35</c:f>
              <c:numCache>
                <c:formatCode>General</c:formatCode>
                <c:ptCount val="33"/>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numCache>
            </c:numRef>
          </c:cat>
          <c:val>
            <c:numRef>
              <c:f>'Labor force-updated (3)'!$B$3:$B$35</c:f>
              <c:numCache>
                <c:formatCode>0.0</c:formatCode>
                <c:ptCount val="33"/>
                <c:pt idx="0">
                  <c:v>15.175987959996116</c:v>
                </c:pt>
                <c:pt idx="1">
                  <c:v>15.177365944344389</c:v>
                </c:pt>
                <c:pt idx="2">
                  <c:v>15.246198164400079</c:v>
                </c:pt>
                <c:pt idx="3">
                  <c:v>15.230081941144958</c:v>
                </c:pt>
                <c:pt idx="4">
                  <c:v>15.220064230004587</c:v>
                </c:pt>
                <c:pt idx="5">
                  <c:v>15.24778305528908</c:v>
                </c:pt>
                <c:pt idx="6">
                  <c:v>15.149703591146416</c:v>
                </c:pt>
                <c:pt idx="7">
                  <c:v>15.32737432952306</c:v>
                </c:pt>
                <c:pt idx="8">
                  <c:v>15.570483168863577</c:v>
                </c:pt>
                <c:pt idx="9">
                  <c:v>15.729988793247335</c:v>
                </c:pt>
                <c:pt idx="10">
                  <c:v>15.556046684715664</c:v>
                </c:pt>
                <c:pt idx="11">
                  <c:v>13.848638479468256</c:v>
                </c:pt>
                <c:pt idx="12">
                  <c:v>14.180895294141743</c:v>
                </c:pt>
                <c:pt idx="13">
                  <c:v>16.340607509346182</c:v>
                </c:pt>
                <c:pt idx="14">
                  <c:v>17.073765792896584</c:v>
                </c:pt>
                <c:pt idx="15">
                  <c:v>16.798293916578462</c:v>
                </c:pt>
                <c:pt idx="16">
                  <c:v>17.763302883714779</c:v>
                </c:pt>
                <c:pt idx="17">
                  <c:v>19.138009415862108</c:v>
                </c:pt>
                <c:pt idx="18">
                  <c:v>19.003407037705301</c:v>
                </c:pt>
                <c:pt idx="19">
                  <c:v>18.754815823669631</c:v>
                </c:pt>
                <c:pt idx="20">
                  <c:v>17.839291388897493</c:v>
                </c:pt>
                <c:pt idx="21">
                  <c:v>19.192981966419339</c:v>
                </c:pt>
                <c:pt idx="22">
                  <c:v>19.704875988857477</c:v>
                </c:pt>
                <c:pt idx="23">
                  <c:v>19.226331808678644</c:v>
                </c:pt>
                <c:pt idx="24">
                  <c:v>19.969534505734906</c:v>
                </c:pt>
                <c:pt idx="25">
                  <c:v>20.778482114181443</c:v>
                </c:pt>
                <c:pt idx="26">
                  <c:v>20.208356906592005</c:v>
                </c:pt>
                <c:pt idx="27">
                  <c:v>20.358721617468717</c:v>
                </c:pt>
                <c:pt idx="28">
                  <c:v>20.615677903526791</c:v>
                </c:pt>
                <c:pt idx="29">
                  <c:v>21.045862322592935</c:v>
                </c:pt>
                <c:pt idx="30">
                  <c:v>20.341734416433365</c:v>
                </c:pt>
                <c:pt idx="31">
                  <c:v>20.496270620865438</c:v>
                </c:pt>
                <c:pt idx="32">
                  <c:v>21.310744084331258</c:v>
                </c:pt>
              </c:numCache>
            </c:numRef>
          </c:val>
          <c:smooth val="0"/>
          <c:extLst>
            <c:ext xmlns:c16="http://schemas.microsoft.com/office/drawing/2014/chart" uri="{C3380CC4-5D6E-409C-BE32-E72D297353CC}">
              <c16:uniqueId val="{00000001-8B42-3F4B-A637-34408672C081}"/>
            </c:ext>
          </c:extLst>
        </c:ser>
        <c:ser>
          <c:idx val="1"/>
          <c:order val="1"/>
          <c:tx>
            <c:strRef>
              <c:f>'Labor force-updated (3)'!$C$2</c:f>
              <c:strCache>
                <c:ptCount val="1"/>
                <c:pt idx="0">
                  <c:v>Labor Force, male (% of total labor force)</c:v>
                </c:pt>
              </c:strCache>
            </c:strRef>
          </c:tx>
          <c:spPr>
            <a:ln w="28575" cap="rnd">
              <a:solidFill>
                <a:schemeClr val="accent2"/>
              </a:solidFill>
              <a:round/>
            </a:ln>
            <a:effectLst/>
          </c:spPr>
          <c:marker>
            <c:symbol val="none"/>
          </c:marker>
          <c:cat>
            <c:numRef>
              <c:f>'Labor force-updated (3)'!$A$3:$A$35</c:f>
              <c:numCache>
                <c:formatCode>General</c:formatCode>
                <c:ptCount val="33"/>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numCache>
            </c:numRef>
          </c:cat>
          <c:val>
            <c:numRef>
              <c:f>'Labor force-updated (3)'!$C$3:$C$35</c:f>
              <c:numCache>
                <c:formatCode>0.0</c:formatCode>
                <c:ptCount val="33"/>
                <c:pt idx="0">
                  <c:v>84.824012040003879</c:v>
                </c:pt>
                <c:pt idx="1">
                  <c:v>84.822634055655612</c:v>
                </c:pt>
                <c:pt idx="2">
                  <c:v>84.753801835599916</c:v>
                </c:pt>
                <c:pt idx="3">
                  <c:v>84.76991805885504</c:v>
                </c:pt>
                <c:pt idx="4">
                  <c:v>84.779935769995419</c:v>
                </c:pt>
                <c:pt idx="5">
                  <c:v>84.752216944710923</c:v>
                </c:pt>
                <c:pt idx="6">
                  <c:v>84.85029640885358</c:v>
                </c:pt>
                <c:pt idx="7">
                  <c:v>84.672625670476947</c:v>
                </c:pt>
                <c:pt idx="8">
                  <c:v>84.429516831136425</c:v>
                </c:pt>
                <c:pt idx="9">
                  <c:v>84.27001120675267</c:v>
                </c:pt>
                <c:pt idx="10">
                  <c:v>84.443953315284332</c:v>
                </c:pt>
                <c:pt idx="11">
                  <c:v>86.151361520531736</c:v>
                </c:pt>
                <c:pt idx="12">
                  <c:v>85.819104705858251</c:v>
                </c:pt>
                <c:pt idx="13">
                  <c:v>83.659392490653815</c:v>
                </c:pt>
                <c:pt idx="14">
                  <c:v>82.92623420710342</c:v>
                </c:pt>
                <c:pt idx="15">
                  <c:v>83.201706083421541</c:v>
                </c:pt>
                <c:pt idx="16">
                  <c:v>82.236697116285228</c:v>
                </c:pt>
                <c:pt idx="17">
                  <c:v>80.861990584137885</c:v>
                </c:pt>
                <c:pt idx="18">
                  <c:v>80.996592962294699</c:v>
                </c:pt>
                <c:pt idx="19">
                  <c:v>81.245184176330369</c:v>
                </c:pt>
                <c:pt idx="20">
                  <c:v>82.160708611102507</c:v>
                </c:pt>
                <c:pt idx="21">
                  <c:v>80.807018033580661</c:v>
                </c:pt>
                <c:pt idx="22">
                  <c:v>80.295124011142519</c:v>
                </c:pt>
                <c:pt idx="23">
                  <c:v>80.773668191321349</c:v>
                </c:pt>
                <c:pt idx="24">
                  <c:v>80.030465494265087</c:v>
                </c:pt>
                <c:pt idx="25">
                  <c:v>79.221517885818557</c:v>
                </c:pt>
                <c:pt idx="26">
                  <c:v>79.791643093407998</c:v>
                </c:pt>
                <c:pt idx="27">
                  <c:v>79.641278382531283</c:v>
                </c:pt>
                <c:pt idx="28">
                  <c:v>79.384322096473213</c:v>
                </c:pt>
                <c:pt idx="29">
                  <c:v>78.954137677407061</c:v>
                </c:pt>
                <c:pt idx="30">
                  <c:v>79.658265583566632</c:v>
                </c:pt>
                <c:pt idx="31">
                  <c:v>79.503729379134569</c:v>
                </c:pt>
                <c:pt idx="32">
                  <c:v>78.689255915668738</c:v>
                </c:pt>
              </c:numCache>
            </c:numRef>
          </c:val>
          <c:smooth val="0"/>
          <c:extLst>
            <c:ext xmlns:c16="http://schemas.microsoft.com/office/drawing/2014/chart" uri="{C3380CC4-5D6E-409C-BE32-E72D297353CC}">
              <c16:uniqueId val="{00000002-8B42-3F4B-A637-34408672C081}"/>
            </c:ext>
          </c:extLst>
        </c:ser>
        <c:dLbls>
          <c:showLegendKey val="0"/>
          <c:showVal val="0"/>
          <c:showCatName val="0"/>
          <c:showSerName val="0"/>
          <c:showPercent val="0"/>
          <c:showBubbleSize val="0"/>
        </c:dLbls>
        <c:marker val="1"/>
        <c:smooth val="0"/>
        <c:axId val="1505290832"/>
        <c:axId val="1505292464"/>
      </c:lineChart>
      <c:catAx>
        <c:axId val="1505290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505292464"/>
        <c:crosses val="autoZero"/>
        <c:auto val="1"/>
        <c:lblAlgn val="ctr"/>
        <c:lblOffset val="100"/>
        <c:noMultiLvlLbl val="0"/>
      </c:catAx>
      <c:valAx>
        <c:axId val="1505292464"/>
        <c:scaling>
          <c:orientation val="minMax"/>
        </c:scaling>
        <c:delete val="0"/>
        <c:axPos val="l"/>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sz="1200"/>
                  <a:t>as % of total labor force</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505290832"/>
        <c:crosses val="autoZero"/>
        <c:crossBetween val="between"/>
      </c:valAx>
      <c:valAx>
        <c:axId val="666069903"/>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a:t>Total Labor force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666075119"/>
        <c:crosses val="max"/>
        <c:crossBetween val="between"/>
        <c:dispUnits>
          <c:builtInUnit val="thousands"/>
          <c:dispUnitsLbl>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dispUnitsLbl>
        </c:dispUnits>
      </c:valAx>
      <c:catAx>
        <c:axId val="666075119"/>
        <c:scaling>
          <c:orientation val="minMax"/>
        </c:scaling>
        <c:delete val="1"/>
        <c:axPos val="b"/>
        <c:numFmt formatCode="General" sourceLinked="1"/>
        <c:majorTickMark val="out"/>
        <c:minorTickMark val="none"/>
        <c:tickLblPos val="nextTo"/>
        <c:crossAx val="666069903"/>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a:t>Labour Force Participation Rate (aged 15 Years and above) by Sex and Governorate, 2020</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stacked"/>
        <c:varyColors val="0"/>
        <c:ser>
          <c:idx val="0"/>
          <c:order val="0"/>
          <c:tx>
            <c:strRef>
              <c:f>'Labor force-updated (3)'!$C$75</c:f>
              <c:strCache>
                <c:ptCount val="1"/>
                <c:pt idx="0">
                  <c:v>Male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bg2"/>
                    </a:solidFill>
                    <a:latin typeface="Times New Roman" panose="02020603050405020304" pitchFamily="18" charset="0"/>
                    <a:ea typeface="+mn-ea"/>
                    <a:cs typeface="Times New Roman" panose="02020603050405020304" pitchFamily="18"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'Labor force-updated (3)'!$E$76:$E$88</c:f>
              <c:strCache>
                <c:ptCount val="13"/>
                <c:pt idx="0">
                  <c:v>Jenin</c:v>
                </c:pt>
                <c:pt idx="1">
                  <c:v>Nablus</c:v>
                </c:pt>
                <c:pt idx="2">
                  <c:v>Qalqiliya</c:v>
                </c:pt>
                <c:pt idx="3">
                  <c:v>Tubas &amp; Northern Valleys</c:v>
                </c:pt>
                <c:pt idx="4">
                  <c:v>Jericho &amp; AL Aghwar</c:v>
                </c:pt>
                <c:pt idx="5">
                  <c:v>Hebron</c:v>
                </c:pt>
                <c:pt idx="6">
                  <c:v>Salfit</c:v>
                </c:pt>
                <c:pt idx="7">
                  <c:v>Bethlehem</c:v>
                </c:pt>
                <c:pt idx="8">
                  <c:v>Tulkarm</c:v>
                </c:pt>
                <c:pt idx="9">
                  <c:v>Ramallah &amp; Al-Bireh</c:v>
                </c:pt>
                <c:pt idx="10">
                  <c:v>Rafah</c:v>
                </c:pt>
                <c:pt idx="11">
                  <c:v>Dier Al-Balah</c:v>
                </c:pt>
                <c:pt idx="12">
                  <c:v>Khan Yunis</c:v>
                </c:pt>
              </c:strCache>
            </c:strRef>
          </c:cat>
          <c:val>
            <c:numRef>
              <c:f>'Labor force-updated (3)'!$C$76:$C$88</c:f>
              <c:numCache>
                <c:formatCode>0.0</c:formatCode>
                <c:ptCount val="13"/>
                <c:pt idx="0">
                  <c:v>76.900000000000006</c:v>
                </c:pt>
                <c:pt idx="1">
                  <c:v>77.400000000000006</c:v>
                </c:pt>
                <c:pt idx="2">
                  <c:v>76.599999999999994</c:v>
                </c:pt>
                <c:pt idx="3">
                  <c:v>75.599999999999994</c:v>
                </c:pt>
                <c:pt idx="4">
                  <c:v>73.599999999999994</c:v>
                </c:pt>
                <c:pt idx="5">
                  <c:v>73.2</c:v>
                </c:pt>
                <c:pt idx="6">
                  <c:v>71.5</c:v>
                </c:pt>
                <c:pt idx="7">
                  <c:v>70.099999999999994</c:v>
                </c:pt>
                <c:pt idx="8">
                  <c:v>68.7</c:v>
                </c:pt>
                <c:pt idx="9">
                  <c:v>65.900000000000006</c:v>
                </c:pt>
                <c:pt idx="10">
                  <c:v>65.2</c:v>
                </c:pt>
                <c:pt idx="11">
                  <c:v>53.2</c:v>
                </c:pt>
                <c:pt idx="12">
                  <c:v>48.3</c:v>
                </c:pt>
              </c:numCache>
            </c:numRef>
          </c:val>
          <c:extLst>
            <c:ext xmlns:c16="http://schemas.microsoft.com/office/drawing/2014/chart" uri="{C3380CC4-5D6E-409C-BE32-E72D297353CC}">
              <c16:uniqueId val="{00000000-70FD-BC4F-AC96-CB67D2EF7108}"/>
            </c:ext>
          </c:extLst>
        </c:ser>
        <c:ser>
          <c:idx val="1"/>
          <c:order val="1"/>
          <c:tx>
            <c:strRef>
              <c:f>'Labor force-updated (3)'!$D$75</c:f>
              <c:strCache>
                <c:ptCount val="1"/>
                <c:pt idx="0">
                  <c:v>Female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'Labor force-updated (3)'!$E$76:$E$88</c:f>
              <c:strCache>
                <c:ptCount val="13"/>
                <c:pt idx="0">
                  <c:v>Jenin</c:v>
                </c:pt>
                <c:pt idx="1">
                  <c:v>Nablus</c:v>
                </c:pt>
                <c:pt idx="2">
                  <c:v>Qalqiliya</c:v>
                </c:pt>
                <c:pt idx="3">
                  <c:v>Tubas &amp; Northern Valleys</c:v>
                </c:pt>
                <c:pt idx="4">
                  <c:v>Jericho &amp; AL Aghwar</c:v>
                </c:pt>
                <c:pt idx="5">
                  <c:v>Hebron</c:v>
                </c:pt>
                <c:pt idx="6">
                  <c:v>Salfit</c:v>
                </c:pt>
                <c:pt idx="7">
                  <c:v>Bethlehem</c:v>
                </c:pt>
                <c:pt idx="8">
                  <c:v>Tulkarm</c:v>
                </c:pt>
                <c:pt idx="9">
                  <c:v>Ramallah &amp; Al-Bireh</c:v>
                </c:pt>
                <c:pt idx="10">
                  <c:v>Rafah</c:v>
                </c:pt>
                <c:pt idx="11">
                  <c:v>Dier Al-Balah</c:v>
                </c:pt>
                <c:pt idx="12">
                  <c:v>Khan Yunis</c:v>
                </c:pt>
              </c:strCache>
            </c:strRef>
          </c:cat>
          <c:val>
            <c:numRef>
              <c:f>'Labor force-updated (3)'!$D$76:$D$88</c:f>
              <c:numCache>
                <c:formatCode>0.0</c:formatCode>
                <c:ptCount val="13"/>
                <c:pt idx="0">
                  <c:v>16.100000000000001</c:v>
                </c:pt>
                <c:pt idx="1">
                  <c:v>19.899999999999999</c:v>
                </c:pt>
                <c:pt idx="2">
                  <c:v>18.3</c:v>
                </c:pt>
                <c:pt idx="3">
                  <c:v>21.4</c:v>
                </c:pt>
                <c:pt idx="4">
                  <c:v>22.1</c:v>
                </c:pt>
                <c:pt idx="5">
                  <c:v>17.100000000000001</c:v>
                </c:pt>
                <c:pt idx="6">
                  <c:v>13.8</c:v>
                </c:pt>
                <c:pt idx="7">
                  <c:v>19</c:v>
                </c:pt>
                <c:pt idx="8">
                  <c:v>20.3</c:v>
                </c:pt>
                <c:pt idx="9">
                  <c:v>16.899999999999999</c:v>
                </c:pt>
                <c:pt idx="10">
                  <c:v>19.399999999999999</c:v>
                </c:pt>
                <c:pt idx="11">
                  <c:v>19.7</c:v>
                </c:pt>
                <c:pt idx="12">
                  <c:v>13.2</c:v>
                </c:pt>
              </c:numCache>
            </c:numRef>
          </c:val>
          <c:extLst>
            <c:ext xmlns:c16="http://schemas.microsoft.com/office/drawing/2014/chart" uri="{C3380CC4-5D6E-409C-BE32-E72D297353CC}">
              <c16:uniqueId val="{00000001-70FD-BC4F-AC96-CB67D2EF7108}"/>
            </c:ext>
          </c:extLst>
        </c:ser>
        <c:dLbls>
          <c:dLblPos val="ctr"/>
          <c:showLegendKey val="0"/>
          <c:showVal val="1"/>
          <c:showCatName val="0"/>
          <c:showSerName val="0"/>
          <c:showPercent val="0"/>
          <c:showBubbleSize val="0"/>
        </c:dLbls>
        <c:gapWidth val="81"/>
        <c:overlap val="100"/>
        <c:axId val="2024396576"/>
        <c:axId val="2024105968"/>
      </c:barChart>
      <c:catAx>
        <c:axId val="2024396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2024105968"/>
        <c:crosses val="autoZero"/>
        <c:auto val="1"/>
        <c:lblAlgn val="ctr"/>
        <c:lblOffset val="100"/>
        <c:noMultiLvlLbl val="0"/>
      </c:catAx>
      <c:valAx>
        <c:axId val="2024105968"/>
        <c:scaling>
          <c:orientation val="minMax"/>
          <c:max val="100"/>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2024396576"/>
        <c:crosses val="autoZero"/>
        <c:crossBetween val="between"/>
        <c:majorUnit val="2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080" b="1"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en-GB" b="1"/>
              <a:t>Percentage distribution of Employed individuals in Agriculture (2000-2022) by gender</a:t>
            </a:r>
          </a:p>
        </c:rich>
      </c:tx>
      <c:overlay val="0"/>
      <c:spPr>
        <a:noFill/>
        <a:ln>
          <a:noFill/>
        </a:ln>
        <a:effectLst/>
      </c:spPr>
      <c:txPr>
        <a:bodyPr rot="0" spcFirstLastPara="1" vertOverflow="ellipsis" vert="horz" wrap="square" anchor="ctr" anchorCtr="1"/>
        <a:lstStyle/>
        <a:p>
          <a:pPr>
            <a:defRPr sz="1080" b="1"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clustered"/>
        <c:varyColors val="0"/>
        <c:ser>
          <c:idx val="2"/>
          <c:order val="0"/>
          <c:tx>
            <c:strRef>
              <c:f>'Labor force-updated (3)'!$E$97</c:f>
              <c:strCache>
                <c:ptCount val="1"/>
                <c:pt idx="0">
                  <c:v>Agriculture, forestry, and fishing, value added (% of GDP)</c:v>
                </c:pt>
              </c:strCache>
            </c:strRef>
          </c:tx>
          <c:spPr>
            <a:solidFill>
              <a:schemeClr val="accent4">
                <a:tint val="65000"/>
              </a:schemeClr>
            </a:solidFill>
            <a:ln>
              <a:noFill/>
            </a:ln>
            <a:effectLst/>
          </c:spPr>
          <c:invertIfNegative val="0"/>
          <c:val>
            <c:numRef>
              <c:f>'Labor force-updated (3)'!$E$98:$E$120</c:f>
              <c:numCache>
                <c:formatCode>0.0</c:formatCode>
                <c:ptCount val="23"/>
                <c:pt idx="0">
                  <c:v>9.681008902077151</c:v>
                </c:pt>
                <c:pt idx="1">
                  <c:v>8.4721632489946792</c:v>
                </c:pt>
                <c:pt idx="2">
                  <c:v>8.031947803588503</c:v>
                </c:pt>
                <c:pt idx="3">
                  <c:v>6.980846774193548</c:v>
                </c:pt>
                <c:pt idx="4">
                  <c:v>11.140318481023655</c:v>
                </c:pt>
                <c:pt idx="5">
                  <c:v>8.9899916109019262</c:v>
                </c:pt>
                <c:pt idx="6">
                  <c:v>11.386795804274255</c:v>
                </c:pt>
                <c:pt idx="7">
                  <c:v>8.9258386780611101</c:v>
                </c:pt>
                <c:pt idx="8">
                  <c:v>10.128036769533814</c:v>
                </c:pt>
                <c:pt idx="9">
                  <c:v>10.021395797519077</c:v>
                </c:pt>
                <c:pt idx="10">
                  <c:v>9.0027371791561226</c:v>
                </c:pt>
                <c:pt idx="11">
                  <c:v>8.3424964911810182</c:v>
                </c:pt>
                <c:pt idx="12">
                  <c:v>8.1058943022836747</c:v>
                </c:pt>
                <c:pt idx="13">
                  <c:v>7.5986829935999411</c:v>
                </c:pt>
                <c:pt idx="14">
                  <c:v>7.8350500725533792</c:v>
                </c:pt>
                <c:pt idx="15">
                  <c:v>7.4088918152930061</c:v>
                </c:pt>
                <c:pt idx="16">
                  <c:v>7.6038272294130627</c:v>
                </c:pt>
                <c:pt idx="17">
                  <c:v>7.0405505952380958</c:v>
                </c:pt>
                <c:pt idx="18">
                  <c:v>7.3596451347332978</c:v>
                </c:pt>
                <c:pt idx="19">
                  <c:v>7.0540169842705804</c:v>
                </c:pt>
                <c:pt idx="20">
                  <c:v>7.1016051043993906</c:v>
                </c:pt>
                <c:pt idx="21">
                  <c:v>6.3167485780551109</c:v>
                </c:pt>
              </c:numCache>
            </c:numRef>
          </c:val>
          <c:extLst>
            <c:ext xmlns:c16="http://schemas.microsoft.com/office/drawing/2014/chart" uri="{C3380CC4-5D6E-409C-BE32-E72D297353CC}">
              <c16:uniqueId val="{00000000-6304-F04F-B01C-D06AA7BEF718}"/>
            </c:ext>
          </c:extLst>
        </c:ser>
        <c:dLbls>
          <c:showLegendKey val="0"/>
          <c:showVal val="0"/>
          <c:showCatName val="0"/>
          <c:showSerName val="0"/>
          <c:showPercent val="0"/>
          <c:showBubbleSize val="0"/>
        </c:dLbls>
        <c:gapWidth val="150"/>
        <c:axId val="1232461487"/>
        <c:axId val="1232131471"/>
      </c:barChart>
      <c:lineChart>
        <c:grouping val="standard"/>
        <c:varyColors val="0"/>
        <c:ser>
          <c:idx val="0"/>
          <c:order val="1"/>
          <c:tx>
            <c:strRef>
              <c:f>'Labor force-updated (3)'!$C$97</c:f>
              <c:strCache>
                <c:ptCount val="1"/>
                <c:pt idx="0">
                  <c:v>Female</c:v>
                </c:pt>
              </c:strCache>
            </c:strRef>
          </c:tx>
          <c:spPr>
            <a:ln w="28575" cap="rnd">
              <a:solidFill>
                <a:schemeClr val="tx2">
                  <a:lumMod val="90000"/>
                  <a:lumOff val="10000"/>
                </a:schemeClr>
              </a:solidFill>
              <a:round/>
            </a:ln>
            <a:effectLst/>
          </c:spPr>
          <c:marker>
            <c:symbol val="circle"/>
            <c:size val="5"/>
            <c:spPr>
              <a:solidFill>
                <a:schemeClr val="accent4">
                  <a:shade val="65000"/>
                </a:schemeClr>
              </a:solidFill>
              <a:ln w="9525">
                <a:solidFill>
                  <a:schemeClr val="accent4">
                    <a:shade val="65000"/>
                  </a:schemeClr>
                </a:solidFill>
              </a:ln>
              <a:effectLst/>
            </c:spPr>
          </c:marker>
          <c:cat>
            <c:numRef>
              <c:f>'Labor force-updated (3)'!$B$98:$B$120</c:f>
              <c:numCache>
                <c:formatCode>General</c:formatCode>
                <c:ptCount val="23"/>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numCache>
            </c:numRef>
          </c:cat>
          <c:val>
            <c:numRef>
              <c:f>'Labor force-updated (3)'!$C$98:$C$120</c:f>
              <c:numCache>
                <c:formatCode>General</c:formatCode>
                <c:ptCount val="23"/>
                <c:pt idx="0">
                  <c:v>34.700000000000003</c:v>
                </c:pt>
                <c:pt idx="1">
                  <c:v>26.7</c:v>
                </c:pt>
                <c:pt idx="2">
                  <c:v>30.3</c:v>
                </c:pt>
                <c:pt idx="3">
                  <c:v>34.299999999999997</c:v>
                </c:pt>
                <c:pt idx="4">
                  <c:v>34.1</c:v>
                </c:pt>
                <c:pt idx="5">
                  <c:v>32.9</c:v>
                </c:pt>
                <c:pt idx="6">
                  <c:v>35.1</c:v>
                </c:pt>
                <c:pt idx="7">
                  <c:v>36.799999999999997</c:v>
                </c:pt>
                <c:pt idx="8">
                  <c:v>28.8</c:v>
                </c:pt>
                <c:pt idx="9">
                  <c:v>20.5</c:v>
                </c:pt>
                <c:pt idx="10">
                  <c:v>21.4</c:v>
                </c:pt>
                <c:pt idx="11">
                  <c:v>22.2</c:v>
                </c:pt>
                <c:pt idx="12">
                  <c:v>23.7</c:v>
                </c:pt>
                <c:pt idx="13">
                  <c:v>20.9</c:v>
                </c:pt>
                <c:pt idx="14">
                  <c:v>20.9</c:v>
                </c:pt>
                <c:pt idx="15">
                  <c:v>13.1</c:v>
                </c:pt>
                <c:pt idx="16">
                  <c:v>9</c:v>
                </c:pt>
                <c:pt idx="17">
                  <c:v>7.7</c:v>
                </c:pt>
                <c:pt idx="18">
                  <c:v>6.8</c:v>
                </c:pt>
                <c:pt idx="19">
                  <c:v>6.7</c:v>
                </c:pt>
                <c:pt idx="20">
                  <c:v>7.7</c:v>
                </c:pt>
                <c:pt idx="21">
                  <c:v>7.7</c:v>
                </c:pt>
                <c:pt idx="22">
                  <c:v>6.2</c:v>
                </c:pt>
              </c:numCache>
            </c:numRef>
          </c:val>
          <c:smooth val="0"/>
          <c:extLst>
            <c:ext xmlns:c16="http://schemas.microsoft.com/office/drawing/2014/chart" uri="{C3380CC4-5D6E-409C-BE32-E72D297353CC}">
              <c16:uniqueId val="{00000001-6304-F04F-B01C-D06AA7BEF718}"/>
            </c:ext>
          </c:extLst>
        </c:ser>
        <c:ser>
          <c:idx val="1"/>
          <c:order val="2"/>
          <c:tx>
            <c:strRef>
              <c:f>'Labor force-updated (3)'!$D$97</c:f>
              <c:strCache>
                <c:ptCount val="1"/>
                <c:pt idx="0">
                  <c:v>Male</c:v>
                </c:pt>
              </c:strCache>
            </c:strRef>
          </c:tx>
          <c:spPr>
            <a:ln w="28575" cap="rnd">
              <a:solidFill>
                <a:srgbClr val="C00000"/>
              </a:solidFill>
              <a:round/>
            </a:ln>
            <a:effectLst/>
          </c:spPr>
          <c:marker>
            <c:symbol val="circle"/>
            <c:size val="5"/>
            <c:spPr>
              <a:solidFill>
                <a:srgbClr val="C00000"/>
              </a:solidFill>
              <a:ln w="9525">
                <a:solidFill>
                  <a:srgbClr val="C00000"/>
                </a:solidFill>
              </a:ln>
              <a:effectLst/>
            </c:spPr>
          </c:marker>
          <c:cat>
            <c:numRef>
              <c:f>'Labor force-updated (3)'!$B$98:$B$120</c:f>
              <c:numCache>
                <c:formatCode>General</c:formatCode>
                <c:ptCount val="23"/>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numCache>
            </c:numRef>
          </c:cat>
          <c:val>
            <c:numRef>
              <c:f>'Labor force-updated (3)'!$D$98:$D$120</c:f>
              <c:numCache>
                <c:formatCode>General</c:formatCode>
                <c:ptCount val="23"/>
                <c:pt idx="0">
                  <c:v>10.3</c:v>
                </c:pt>
                <c:pt idx="1">
                  <c:v>9.6</c:v>
                </c:pt>
                <c:pt idx="2">
                  <c:v>12.4</c:v>
                </c:pt>
                <c:pt idx="3">
                  <c:v>12.5</c:v>
                </c:pt>
                <c:pt idx="4">
                  <c:v>12.4</c:v>
                </c:pt>
                <c:pt idx="5">
                  <c:v>11.4</c:v>
                </c:pt>
                <c:pt idx="6">
                  <c:v>12.6</c:v>
                </c:pt>
                <c:pt idx="7">
                  <c:v>11.1</c:v>
                </c:pt>
                <c:pt idx="8">
                  <c:v>10.7</c:v>
                </c:pt>
                <c:pt idx="9">
                  <c:v>9.9</c:v>
                </c:pt>
                <c:pt idx="10">
                  <c:v>9.9</c:v>
                </c:pt>
                <c:pt idx="11">
                  <c:v>9.6999999999999993</c:v>
                </c:pt>
                <c:pt idx="12">
                  <c:v>8.9</c:v>
                </c:pt>
                <c:pt idx="13">
                  <c:v>8.5</c:v>
                </c:pt>
                <c:pt idx="14">
                  <c:v>8.1999999999999993</c:v>
                </c:pt>
                <c:pt idx="15">
                  <c:v>7.8</c:v>
                </c:pt>
                <c:pt idx="16">
                  <c:v>7.1</c:v>
                </c:pt>
                <c:pt idx="17">
                  <c:v>6.5</c:v>
                </c:pt>
                <c:pt idx="18">
                  <c:v>6.2</c:v>
                </c:pt>
                <c:pt idx="19">
                  <c:v>5.9</c:v>
                </c:pt>
                <c:pt idx="20">
                  <c:v>6.5</c:v>
                </c:pt>
                <c:pt idx="21">
                  <c:v>6.5</c:v>
                </c:pt>
                <c:pt idx="22">
                  <c:v>6.2</c:v>
                </c:pt>
              </c:numCache>
            </c:numRef>
          </c:val>
          <c:smooth val="0"/>
          <c:extLst>
            <c:ext xmlns:c16="http://schemas.microsoft.com/office/drawing/2014/chart" uri="{C3380CC4-5D6E-409C-BE32-E72D297353CC}">
              <c16:uniqueId val="{00000002-6304-F04F-B01C-D06AA7BEF718}"/>
            </c:ext>
          </c:extLst>
        </c:ser>
        <c:dLbls>
          <c:showLegendKey val="0"/>
          <c:showVal val="0"/>
          <c:showCatName val="0"/>
          <c:showSerName val="0"/>
          <c:showPercent val="0"/>
          <c:showBubbleSize val="0"/>
        </c:dLbls>
        <c:marker val="1"/>
        <c:smooth val="0"/>
        <c:axId val="1211064176"/>
        <c:axId val="1108530624"/>
      </c:lineChart>
      <c:catAx>
        <c:axId val="1211064176"/>
        <c:scaling>
          <c:orientation val="minMax"/>
        </c:scaling>
        <c:delete val="0"/>
        <c:axPos val="b"/>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1108530624"/>
        <c:crosses val="autoZero"/>
        <c:auto val="1"/>
        <c:lblAlgn val="ctr"/>
        <c:lblOffset val="100"/>
        <c:noMultiLvlLbl val="1"/>
      </c:catAx>
      <c:valAx>
        <c:axId val="1108530624"/>
        <c:scaling>
          <c:orientation val="minMax"/>
        </c:scaling>
        <c:delete val="0"/>
        <c:axPos val="l"/>
        <c:title>
          <c:tx>
            <c:rich>
              <a:bodyPr rot="-5400000" spcFirstLastPara="1" vertOverflow="ellipsis" vert="horz" wrap="square" anchor="ctr" anchorCtr="1"/>
              <a:lstStyle/>
              <a:p>
                <a:pPr>
                  <a:defRPr sz="105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GB" sz="1050"/>
                  <a:t>% distribution of employed individuals by sex,  in agriculture, hunting and fishing</a:t>
                </a:r>
              </a:p>
            </c:rich>
          </c:tx>
          <c:overlay val="0"/>
          <c:spPr>
            <a:noFill/>
            <a:ln>
              <a:noFill/>
            </a:ln>
            <a:effectLst/>
          </c:spPr>
          <c:txPr>
            <a:bodyPr rot="-5400000" spcFirstLastPara="1" vertOverflow="ellipsis" vert="horz" wrap="square" anchor="ctr" anchorCtr="1"/>
            <a:lstStyle/>
            <a:p>
              <a:pPr>
                <a:defRPr sz="105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1211064176"/>
        <c:crosses val="autoZero"/>
        <c:crossBetween val="between"/>
      </c:valAx>
      <c:valAx>
        <c:axId val="1232131471"/>
        <c:scaling>
          <c:orientation val="minMax"/>
        </c:scaling>
        <c:delete val="0"/>
        <c:axPos val="r"/>
        <c:title>
          <c:tx>
            <c:rich>
              <a:bodyPr rot="-5400000" spcFirstLastPara="1" vertOverflow="ellipsis" vert="horz" wrap="square" anchor="ctr" anchorCtr="1"/>
              <a:lstStyle/>
              <a:p>
                <a:pPr>
                  <a:defRPr sz="9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GB"/>
                  <a:t>Agriculture value added as % of GDP</a:t>
                </a:r>
              </a:p>
            </c:rich>
          </c:tx>
          <c:overlay val="0"/>
          <c:spPr>
            <a:noFill/>
            <a:ln>
              <a:noFill/>
            </a:ln>
            <a:effectLst/>
          </c:spPr>
          <c:txPr>
            <a:bodyPr rot="-5400000" spcFirstLastPara="1" vertOverflow="ellipsis" vert="horz" wrap="square" anchor="ctr" anchorCtr="1"/>
            <a:lstStyle/>
            <a:p>
              <a:pPr>
                <a:defRPr sz="9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0.0"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1232461487"/>
        <c:crosses val="max"/>
        <c:crossBetween val="between"/>
      </c:valAx>
      <c:catAx>
        <c:axId val="1232461487"/>
        <c:scaling>
          <c:orientation val="minMax"/>
        </c:scaling>
        <c:delete val="1"/>
        <c:axPos val="b"/>
        <c:majorTickMark val="out"/>
        <c:minorTickMark val="none"/>
        <c:tickLblPos val="nextTo"/>
        <c:crossAx val="1232131471"/>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sz="900">
          <a:solidFill>
            <a:schemeClr val="tx1"/>
          </a:solidFill>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6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a:t>Women participation rate in decision making positions</a:t>
            </a:r>
          </a:p>
        </c:rich>
      </c:tx>
      <c:overlay val="0"/>
      <c:spPr>
        <a:noFill/>
        <a:ln>
          <a:noFill/>
        </a:ln>
        <a:effectLst/>
      </c:spPr>
      <c:txPr>
        <a:bodyPr rot="0" spcFirstLastPara="1" vertOverflow="ellipsis" vert="horz" wrap="square" anchor="ctr" anchorCtr="1"/>
        <a:lstStyle/>
        <a:p>
          <a:pPr>
            <a:defRPr sz="126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bar"/>
        <c:grouping val="stacked"/>
        <c:varyColors val="0"/>
        <c:ser>
          <c:idx val="0"/>
          <c:order val="0"/>
          <c:tx>
            <c:strRef>
              <c:f>Sheet3!$C$2</c:f>
              <c:strCache>
                <c:ptCount val="1"/>
                <c:pt idx="0">
                  <c:v>Female</c:v>
                </c:pt>
              </c:strCache>
            </c:strRef>
          </c:tx>
          <c:spPr>
            <a:solidFill>
              <a:schemeClr val="accent5">
                <a:lumMod val="40000"/>
                <a:lumOff val="60000"/>
              </a:schemeClr>
            </a:solidFill>
            <a:ln>
              <a:noFill/>
            </a:ln>
            <a:effectLst/>
          </c:spPr>
          <c:invertIfNegative val="0"/>
          <c:cat>
            <c:strRef>
              <c:f>Sheet3!$B$3:$B$13</c:f>
              <c:strCache>
                <c:ptCount val="11"/>
                <c:pt idx="0">
                  <c:v>Members of National Council</c:v>
                </c:pt>
                <c:pt idx="1">
                  <c:v>Governors</c:v>
                </c:pt>
                <c:pt idx="2">
                  <c:v>Diplomats &amp; Administrators in Missions Abroad</c:v>
                </c:pt>
                <c:pt idx="3">
                  <c:v>Judges</c:v>
                </c:pt>
                <c:pt idx="4">
                  <c:v>Lawyers </c:v>
                </c:pt>
                <c:pt idx="5">
                  <c:v>Engineers </c:v>
                </c:pt>
                <c:pt idx="6">
                  <c:v>Editors in Chief Journalists Syndicate</c:v>
                </c:pt>
                <c:pt idx="7">
                  <c:v>Journalists Registered </c:v>
                </c:pt>
                <c:pt idx="8">
                  <c:v>Banking Sector</c:v>
                </c:pt>
                <c:pt idx="9">
                  <c:v>Directors or Heads of Companies listed on capital market</c:v>
                </c:pt>
                <c:pt idx="10">
                  <c:v>Board of Directors of Chambers of Commerce</c:v>
                </c:pt>
              </c:strCache>
            </c:strRef>
          </c:cat>
          <c:val>
            <c:numRef>
              <c:f>Sheet3!$C$3:$C$13</c:f>
              <c:numCache>
                <c:formatCode>General</c:formatCode>
                <c:ptCount val="11"/>
                <c:pt idx="0">
                  <c:v>18.899999999999999</c:v>
                </c:pt>
                <c:pt idx="1">
                  <c:v>6.7</c:v>
                </c:pt>
                <c:pt idx="2">
                  <c:v>30.6</c:v>
                </c:pt>
                <c:pt idx="3">
                  <c:v>19.2</c:v>
                </c:pt>
                <c:pt idx="4">
                  <c:v>29.5</c:v>
                </c:pt>
                <c:pt idx="5">
                  <c:v>28.2</c:v>
                </c:pt>
                <c:pt idx="6">
                  <c:v>17.600000000000001</c:v>
                </c:pt>
                <c:pt idx="7">
                  <c:v>20.5</c:v>
                </c:pt>
                <c:pt idx="8">
                  <c:v>37</c:v>
                </c:pt>
                <c:pt idx="9">
                  <c:v>7.9</c:v>
                </c:pt>
                <c:pt idx="10">
                  <c:v>1</c:v>
                </c:pt>
              </c:numCache>
            </c:numRef>
          </c:val>
          <c:extLst>
            <c:ext xmlns:c16="http://schemas.microsoft.com/office/drawing/2014/chart" uri="{C3380CC4-5D6E-409C-BE32-E72D297353CC}">
              <c16:uniqueId val="{00000000-DB4E-514D-94EB-EFB7D447BBE1}"/>
            </c:ext>
          </c:extLst>
        </c:ser>
        <c:ser>
          <c:idx val="1"/>
          <c:order val="1"/>
          <c:tx>
            <c:strRef>
              <c:f>Sheet3!$D$2</c:f>
              <c:strCache>
                <c:ptCount val="1"/>
                <c:pt idx="0">
                  <c:v>Male</c:v>
                </c:pt>
              </c:strCache>
            </c:strRef>
          </c:tx>
          <c:spPr>
            <a:solidFill>
              <a:schemeClr val="accent1"/>
            </a:solidFill>
            <a:ln>
              <a:noFill/>
            </a:ln>
            <a:effectLst/>
          </c:spPr>
          <c:invertIfNegative val="0"/>
          <c:cat>
            <c:strRef>
              <c:f>Sheet3!$B$3:$B$13</c:f>
              <c:strCache>
                <c:ptCount val="11"/>
                <c:pt idx="0">
                  <c:v>Members of National Council</c:v>
                </c:pt>
                <c:pt idx="1">
                  <c:v>Governors</c:v>
                </c:pt>
                <c:pt idx="2">
                  <c:v>Diplomats &amp; Administrators in Missions Abroad</c:v>
                </c:pt>
                <c:pt idx="3">
                  <c:v>Judges</c:v>
                </c:pt>
                <c:pt idx="4">
                  <c:v>Lawyers </c:v>
                </c:pt>
                <c:pt idx="5">
                  <c:v>Engineers </c:v>
                </c:pt>
                <c:pt idx="6">
                  <c:v>Editors in Chief Journalists Syndicate</c:v>
                </c:pt>
                <c:pt idx="7">
                  <c:v>Journalists Registered </c:v>
                </c:pt>
                <c:pt idx="8">
                  <c:v>Banking Sector</c:v>
                </c:pt>
                <c:pt idx="9">
                  <c:v>Directors or Heads of Companies listed on capital market</c:v>
                </c:pt>
                <c:pt idx="10">
                  <c:v>Board of Directors of Chambers of Commerce</c:v>
                </c:pt>
              </c:strCache>
            </c:strRef>
          </c:cat>
          <c:val>
            <c:numRef>
              <c:f>Sheet3!$D$3:$D$13</c:f>
              <c:numCache>
                <c:formatCode>General</c:formatCode>
                <c:ptCount val="11"/>
                <c:pt idx="0">
                  <c:v>81.099999999999994</c:v>
                </c:pt>
                <c:pt idx="1">
                  <c:v>93.3</c:v>
                </c:pt>
                <c:pt idx="2">
                  <c:v>69.400000000000006</c:v>
                </c:pt>
                <c:pt idx="3">
                  <c:v>80.8</c:v>
                </c:pt>
                <c:pt idx="4">
                  <c:v>70.5</c:v>
                </c:pt>
                <c:pt idx="5">
                  <c:v>71.8</c:v>
                </c:pt>
                <c:pt idx="6">
                  <c:v>82.4</c:v>
                </c:pt>
                <c:pt idx="7">
                  <c:v>79.5</c:v>
                </c:pt>
                <c:pt idx="8">
                  <c:v>63</c:v>
                </c:pt>
                <c:pt idx="9">
                  <c:v>92.1</c:v>
                </c:pt>
                <c:pt idx="10">
                  <c:v>99</c:v>
                </c:pt>
              </c:numCache>
            </c:numRef>
          </c:val>
          <c:extLst>
            <c:ext xmlns:c16="http://schemas.microsoft.com/office/drawing/2014/chart" uri="{C3380CC4-5D6E-409C-BE32-E72D297353CC}">
              <c16:uniqueId val="{00000001-DB4E-514D-94EB-EFB7D447BBE1}"/>
            </c:ext>
          </c:extLst>
        </c:ser>
        <c:dLbls>
          <c:showLegendKey val="0"/>
          <c:showVal val="0"/>
          <c:showCatName val="0"/>
          <c:showSerName val="0"/>
          <c:showPercent val="0"/>
          <c:showBubbleSize val="0"/>
        </c:dLbls>
        <c:gapWidth val="150"/>
        <c:overlap val="100"/>
        <c:axId val="1319876368"/>
        <c:axId val="1319420016"/>
      </c:barChart>
      <c:catAx>
        <c:axId val="131987636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319420016"/>
        <c:crosses val="autoZero"/>
        <c:auto val="1"/>
        <c:lblAlgn val="ctr"/>
        <c:lblOffset val="100"/>
        <c:noMultiLvlLbl val="0"/>
      </c:catAx>
      <c:valAx>
        <c:axId val="1319420016"/>
        <c:scaling>
          <c:orientation val="minMax"/>
          <c:max val="100"/>
        </c:scaling>
        <c:delete val="0"/>
        <c:axPos val="b"/>
        <c:title>
          <c:tx>
            <c:rich>
              <a:bodyPr rot="0" spcFirstLastPara="1" vertOverflow="ellipsis" vert="horz" wrap="square" anchor="ctr" anchorCtr="1"/>
              <a:lstStyle/>
              <a:p>
                <a:pPr>
                  <a:defRPr sz="105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a:t>Share as % of total employees in that sector</a:t>
                </a:r>
              </a:p>
            </c:rich>
          </c:tx>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3198763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sz="1050">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b="1"/>
              <a:t>Gender Gap (all population) by income category</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clustered"/>
        <c:varyColors val="0"/>
        <c:ser>
          <c:idx val="0"/>
          <c:order val="0"/>
          <c:tx>
            <c:strRef>
              <c:f>'Gender gap (2)'!$A$3</c:f>
              <c:strCache>
                <c:ptCount val="1"/>
                <c:pt idx="0">
                  <c:v>Gender Gap</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'Gender gap (2)'!$B$2:$D$2</c:f>
              <c:strCache>
                <c:ptCount val="3"/>
                <c:pt idx="0">
                  <c:v>Pre-Fiscal income</c:v>
                </c:pt>
                <c:pt idx="1">
                  <c:v>Disposable Income</c:v>
                </c:pt>
                <c:pt idx="2">
                  <c:v>Consumable income</c:v>
                </c:pt>
              </c:strCache>
            </c:strRef>
          </c:cat>
          <c:val>
            <c:numRef>
              <c:f>'Gender gap (2)'!$B$3:$D$3</c:f>
              <c:numCache>
                <c:formatCode>0.000%</c:formatCode>
                <c:ptCount val="3"/>
                <c:pt idx="0" formatCode="0.00%">
                  <c:v>-0.10825716000000001</c:v>
                </c:pt>
                <c:pt idx="1">
                  <c:v>-0.10915355</c:v>
                </c:pt>
                <c:pt idx="2">
                  <c:v>-0.10920563</c:v>
                </c:pt>
              </c:numCache>
            </c:numRef>
          </c:val>
          <c:extLst>
            <c:ext xmlns:c16="http://schemas.microsoft.com/office/drawing/2014/chart" uri="{C3380CC4-5D6E-409C-BE32-E72D297353CC}">
              <c16:uniqueId val="{00000000-4F7C-C546-957C-74AB79E38B5D}"/>
            </c:ext>
          </c:extLst>
        </c:ser>
        <c:dLbls>
          <c:dLblPos val="outEnd"/>
          <c:showLegendKey val="0"/>
          <c:showVal val="1"/>
          <c:showCatName val="0"/>
          <c:showSerName val="0"/>
          <c:showPercent val="0"/>
          <c:showBubbleSize val="0"/>
        </c:dLbls>
        <c:gapWidth val="219"/>
        <c:overlap val="-27"/>
        <c:axId val="620574064"/>
        <c:axId val="308519824"/>
      </c:barChart>
      <c:catAx>
        <c:axId val="620574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308519824"/>
        <c:crosses val="autoZero"/>
        <c:auto val="1"/>
        <c:lblAlgn val="ctr"/>
        <c:lblOffset val="100"/>
        <c:noMultiLvlLbl val="0"/>
      </c:catAx>
      <c:valAx>
        <c:axId val="308519824"/>
        <c:scaling>
          <c:orientation val="minMax"/>
          <c:max val="0"/>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a:t>Gender Gap (%)</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6205740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b="1" dirty="0"/>
              <a:t>Gender gap by income category by quintile</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clustered"/>
        <c:varyColors val="0"/>
        <c:ser>
          <c:idx val="0"/>
          <c:order val="0"/>
          <c:tx>
            <c:strRef>
              <c:f>'Gender gap (2)'!$A$27</c:f>
              <c:strCache>
                <c:ptCount val="1"/>
                <c:pt idx="0">
                  <c:v>Poorest</c:v>
                </c:pt>
              </c:strCache>
            </c:strRef>
          </c:tx>
          <c:spPr>
            <a:solidFill>
              <a:schemeClr val="accent1"/>
            </a:solidFill>
            <a:ln>
              <a:noFill/>
            </a:ln>
            <a:effectLst/>
          </c:spPr>
          <c:invertIfNegative val="0"/>
          <c:cat>
            <c:strRef>
              <c:f>'Gender gap (2)'!$B$26:$D$26</c:f>
              <c:strCache>
                <c:ptCount val="3"/>
                <c:pt idx="0">
                  <c:v>Pre-Fiscal income</c:v>
                </c:pt>
                <c:pt idx="1">
                  <c:v>Disposable Income</c:v>
                </c:pt>
                <c:pt idx="2">
                  <c:v>Consumable income</c:v>
                </c:pt>
              </c:strCache>
            </c:strRef>
          </c:cat>
          <c:val>
            <c:numRef>
              <c:f>'Gender gap (2)'!$B$27:$D$27</c:f>
              <c:numCache>
                <c:formatCode>General</c:formatCode>
                <c:ptCount val="3"/>
                <c:pt idx="0">
                  <c:v>6.6747499000000001</c:v>
                </c:pt>
                <c:pt idx="1">
                  <c:v>-2.1779671999999999</c:v>
                </c:pt>
                <c:pt idx="2">
                  <c:v>-2.4842553999999999</c:v>
                </c:pt>
              </c:numCache>
            </c:numRef>
          </c:val>
          <c:extLst>
            <c:ext xmlns:c16="http://schemas.microsoft.com/office/drawing/2014/chart" uri="{C3380CC4-5D6E-409C-BE32-E72D297353CC}">
              <c16:uniqueId val="{00000000-338E-9D4D-BC8F-AD3B1AB36A63}"/>
            </c:ext>
          </c:extLst>
        </c:ser>
        <c:ser>
          <c:idx val="1"/>
          <c:order val="1"/>
          <c:tx>
            <c:strRef>
              <c:f>'Gender gap (2)'!$A$28</c:f>
              <c:strCache>
                <c:ptCount val="1"/>
                <c:pt idx="0">
                  <c:v>Q2</c:v>
                </c:pt>
              </c:strCache>
            </c:strRef>
          </c:tx>
          <c:spPr>
            <a:solidFill>
              <a:schemeClr val="accent2"/>
            </a:solidFill>
            <a:ln>
              <a:noFill/>
            </a:ln>
            <a:effectLst/>
          </c:spPr>
          <c:invertIfNegative val="0"/>
          <c:cat>
            <c:strRef>
              <c:f>'Gender gap (2)'!$B$26:$D$26</c:f>
              <c:strCache>
                <c:ptCount val="3"/>
                <c:pt idx="0">
                  <c:v>Pre-Fiscal income</c:v>
                </c:pt>
                <c:pt idx="1">
                  <c:v>Disposable Income</c:v>
                </c:pt>
                <c:pt idx="2">
                  <c:v>Consumable income</c:v>
                </c:pt>
              </c:strCache>
            </c:strRef>
          </c:cat>
          <c:val>
            <c:numRef>
              <c:f>'Gender gap (2)'!$B$28:$D$28</c:f>
              <c:numCache>
                <c:formatCode>General</c:formatCode>
                <c:ptCount val="3"/>
                <c:pt idx="0">
                  <c:v>1.5252766</c:v>
                </c:pt>
                <c:pt idx="1">
                  <c:v>-2.6321265999999999</c:v>
                </c:pt>
                <c:pt idx="2">
                  <c:v>1.2096103</c:v>
                </c:pt>
              </c:numCache>
            </c:numRef>
          </c:val>
          <c:extLst>
            <c:ext xmlns:c16="http://schemas.microsoft.com/office/drawing/2014/chart" uri="{C3380CC4-5D6E-409C-BE32-E72D297353CC}">
              <c16:uniqueId val="{00000001-338E-9D4D-BC8F-AD3B1AB36A63}"/>
            </c:ext>
          </c:extLst>
        </c:ser>
        <c:ser>
          <c:idx val="2"/>
          <c:order val="2"/>
          <c:tx>
            <c:strRef>
              <c:f>'Gender gap (2)'!$A$29</c:f>
              <c:strCache>
                <c:ptCount val="1"/>
                <c:pt idx="0">
                  <c:v>Q3</c:v>
                </c:pt>
              </c:strCache>
            </c:strRef>
          </c:tx>
          <c:spPr>
            <a:solidFill>
              <a:schemeClr val="accent3"/>
            </a:solidFill>
            <a:ln>
              <a:noFill/>
            </a:ln>
            <a:effectLst/>
          </c:spPr>
          <c:invertIfNegative val="0"/>
          <c:cat>
            <c:strRef>
              <c:f>'Gender gap (2)'!$B$26:$D$26</c:f>
              <c:strCache>
                <c:ptCount val="3"/>
                <c:pt idx="0">
                  <c:v>Pre-Fiscal income</c:v>
                </c:pt>
                <c:pt idx="1">
                  <c:v>Disposable Income</c:v>
                </c:pt>
                <c:pt idx="2">
                  <c:v>Consumable income</c:v>
                </c:pt>
              </c:strCache>
            </c:strRef>
          </c:cat>
          <c:val>
            <c:numRef>
              <c:f>'Gender gap (2)'!$B$29:$D$29</c:f>
              <c:numCache>
                <c:formatCode>General</c:formatCode>
                <c:ptCount val="3"/>
                <c:pt idx="0">
                  <c:v>0.11126835</c:v>
                </c:pt>
                <c:pt idx="1">
                  <c:v>-2.1569242000000002</c:v>
                </c:pt>
                <c:pt idx="2">
                  <c:v>-1.7000299999999999</c:v>
                </c:pt>
              </c:numCache>
            </c:numRef>
          </c:val>
          <c:extLst>
            <c:ext xmlns:c16="http://schemas.microsoft.com/office/drawing/2014/chart" uri="{C3380CC4-5D6E-409C-BE32-E72D297353CC}">
              <c16:uniqueId val="{00000002-338E-9D4D-BC8F-AD3B1AB36A63}"/>
            </c:ext>
          </c:extLst>
        </c:ser>
        <c:ser>
          <c:idx val="3"/>
          <c:order val="3"/>
          <c:tx>
            <c:strRef>
              <c:f>'Gender gap (2)'!$A$30</c:f>
              <c:strCache>
                <c:ptCount val="1"/>
                <c:pt idx="0">
                  <c:v>Q4</c:v>
                </c:pt>
              </c:strCache>
            </c:strRef>
          </c:tx>
          <c:spPr>
            <a:solidFill>
              <a:schemeClr val="accent4"/>
            </a:solidFill>
            <a:ln>
              <a:noFill/>
            </a:ln>
            <a:effectLst/>
          </c:spPr>
          <c:invertIfNegative val="0"/>
          <c:cat>
            <c:strRef>
              <c:f>'Gender gap (2)'!$B$26:$D$26</c:f>
              <c:strCache>
                <c:ptCount val="3"/>
                <c:pt idx="0">
                  <c:v>Pre-Fiscal income</c:v>
                </c:pt>
                <c:pt idx="1">
                  <c:v>Disposable Income</c:v>
                </c:pt>
                <c:pt idx="2">
                  <c:v>Consumable income</c:v>
                </c:pt>
              </c:strCache>
            </c:strRef>
          </c:cat>
          <c:val>
            <c:numRef>
              <c:f>'Gender gap (2)'!$B$30:$D$30</c:f>
              <c:numCache>
                <c:formatCode>General</c:formatCode>
                <c:ptCount val="3"/>
                <c:pt idx="0">
                  <c:v>-3.9081967</c:v>
                </c:pt>
                <c:pt idx="1">
                  <c:v>-1.69355E-3</c:v>
                </c:pt>
                <c:pt idx="2">
                  <c:v>-1.0253585000000001</c:v>
                </c:pt>
              </c:numCache>
            </c:numRef>
          </c:val>
          <c:extLst>
            <c:ext xmlns:c16="http://schemas.microsoft.com/office/drawing/2014/chart" uri="{C3380CC4-5D6E-409C-BE32-E72D297353CC}">
              <c16:uniqueId val="{00000003-338E-9D4D-BC8F-AD3B1AB36A63}"/>
            </c:ext>
          </c:extLst>
        </c:ser>
        <c:ser>
          <c:idx val="4"/>
          <c:order val="4"/>
          <c:tx>
            <c:strRef>
              <c:f>'Gender gap (2)'!$A$31</c:f>
              <c:strCache>
                <c:ptCount val="1"/>
                <c:pt idx="0">
                  <c:v>Richest</c:v>
                </c:pt>
              </c:strCache>
            </c:strRef>
          </c:tx>
          <c:spPr>
            <a:solidFill>
              <a:schemeClr val="accent5"/>
            </a:solidFill>
            <a:ln>
              <a:noFill/>
            </a:ln>
            <a:effectLst/>
          </c:spPr>
          <c:invertIfNegative val="0"/>
          <c:cat>
            <c:strRef>
              <c:f>'Gender gap (2)'!$B$26:$D$26</c:f>
              <c:strCache>
                <c:ptCount val="3"/>
                <c:pt idx="0">
                  <c:v>Pre-Fiscal income</c:v>
                </c:pt>
                <c:pt idx="1">
                  <c:v>Disposable Income</c:v>
                </c:pt>
                <c:pt idx="2">
                  <c:v>Consumable income</c:v>
                </c:pt>
              </c:strCache>
            </c:strRef>
          </c:cat>
          <c:val>
            <c:numRef>
              <c:f>'Gender gap (2)'!$B$31:$D$31</c:f>
              <c:numCache>
                <c:formatCode>General</c:formatCode>
                <c:ptCount val="3"/>
                <c:pt idx="0">
                  <c:v>-3.0172135</c:v>
                </c:pt>
                <c:pt idx="1">
                  <c:v>-4.3361238999999996</c:v>
                </c:pt>
                <c:pt idx="2">
                  <c:v>-3.1940273000000001</c:v>
                </c:pt>
              </c:numCache>
            </c:numRef>
          </c:val>
          <c:extLst>
            <c:ext xmlns:c16="http://schemas.microsoft.com/office/drawing/2014/chart" uri="{C3380CC4-5D6E-409C-BE32-E72D297353CC}">
              <c16:uniqueId val="{00000004-338E-9D4D-BC8F-AD3B1AB36A63}"/>
            </c:ext>
          </c:extLst>
        </c:ser>
        <c:dLbls>
          <c:showLegendKey val="0"/>
          <c:showVal val="0"/>
          <c:showCatName val="0"/>
          <c:showSerName val="0"/>
          <c:showPercent val="0"/>
          <c:showBubbleSize val="0"/>
        </c:dLbls>
        <c:gapWidth val="219"/>
        <c:overlap val="-27"/>
        <c:axId val="259445312"/>
        <c:axId val="305832400"/>
      </c:barChart>
      <c:catAx>
        <c:axId val="2594453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305832400"/>
        <c:crosses val="autoZero"/>
        <c:auto val="1"/>
        <c:lblAlgn val="ctr"/>
        <c:lblOffset val="100"/>
        <c:noMultiLvlLbl val="0"/>
      </c:catAx>
      <c:valAx>
        <c:axId val="305832400"/>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a:t>Gender</a:t>
                </a:r>
                <a:r>
                  <a:rPr lang="en-GB" baseline="0"/>
                  <a:t> gap (%)</a:t>
                </a:r>
                <a:endParaRPr lang="en-GB"/>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259445312"/>
        <c:crosses val="autoZero"/>
        <c:crossBetween val="between"/>
        <c:majorUnit val="1"/>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GB"/>
              <a:t>Poverty headcount by typology by income concept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clustered"/>
        <c:varyColors val="0"/>
        <c:ser>
          <c:idx val="0"/>
          <c:order val="0"/>
          <c:tx>
            <c:strRef>
              <c:f>cat_hh!$B$4</c:f>
              <c:strCache>
                <c:ptCount val="1"/>
                <c:pt idx="0">
                  <c:v>Market income</c:v>
                </c:pt>
              </c:strCache>
            </c:strRef>
          </c:tx>
          <c:spPr>
            <a:solidFill>
              <a:schemeClr val="accent1"/>
            </a:solidFill>
            <a:ln>
              <a:noFill/>
            </a:ln>
            <a:effectLst/>
          </c:spPr>
          <c:invertIfNegative val="0"/>
          <c:cat>
            <c:strRef>
              <c:f>cat_hh!$A$5:$A$17</c:f>
              <c:strCache>
                <c:ptCount val="13"/>
                <c:pt idx="0">
                  <c:v>Dependents + Elderly</c:v>
                </c:pt>
                <c:pt idx="1">
                  <c:v>Majority male adults</c:v>
                </c:pt>
                <c:pt idx="2">
                  <c:v>No (labor) earners in the household</c:v>
                </c:pt>
                <c:pt idx="3">
                  <c:v>Majority female adults</c:v>
                </c:pt>
                <c:pt idx="4">
                  <c:v>Larger share of male earnings. (&gt;60% of household earnings)</c:v>
                </c:pt>
                <c:pt idx="5">
                  <c:v>(Labor) Earners are a male majority</c:v>
                </c:pt>
                <c:pt idx="6">
                  <c:v>Dependents, no elderly</c:v>
                </c:pt>
                <c:pt idx="7">
                  <c:v>No Majority of one gender</c:v>
                </c:pt>
                <c:pt idx="8">
                  <c:v>Elderly but no dependents</c:v>
                </c:pt>
                <c:pt idx="9">
                  <c:v>Larger share of female earnings. (&gt;60% of household labor earnings)</c:v>
                </c:pt>
                <c:pt idx="10">
                  <c:v>No dependents and no elderly</c:v>
                </c:pt>
                <c:pt idx="11">
                  <c:v>(Labor) earners are a female majority</c:v>
                </c:pt>
                <c:pt idx="12">
                  <c:v>Equal number of male and female labor earners</c:v>
                </c:pt>
              </c:strCache>
            </c:strRef>
          </c:cat>
          <c:val>
            <c:numRef>
              <c:f>cat_hh!$B$5:$B$17</c:f>
              <c:numCache>
                <c:formatCode>#,##0.00</c:formatCode>
                <c:ptCount val="13"/>
                <c:pt idx="0">
                  <c:v>54.594999999999999</c:v>
                </c:pt>
                <c:pt idx="1">
                  <c:v>37.409999999999997</c:v>
                </c:pt>
                <c:pt idx="2">
                  <c:v>43.646999999999998</c:v>
                </c:pt>
                <c:pt idx="3">
                  <c:v>34.061</c:v>
                </c:pt>
                <c:pt idx="4">
                  <c:v>29.847999999999999</c:v>
                </c:pt>
                <c:pt idx="5">
                  <c:v>29.295999999999999</c:v>
                </c:pt>
                <c:pt idx="6">
                  <c:v>28.72</c:v>
                </c:pt>
                <c:pt idx="7">
                  <c:v>24.925999999999998</c:v>
                </c:pt>
                <c:pt idx="8">
                  <c:v>25.920999999999999</c:v>
                </c:pt>
                <c:pt idx="9">
                  <c:v>25.306000000000001</c:v>
                </c:pt>
                <c:pt idx="10">
                  <c:v>26.742000000000001</c:v>
                </c:pt>
                <c:pt idx="11">
                  <c:v>19.353000000000002</c:v>
                </c:pt>
                <c:pt idx="12">
                  <c:v>16.143999999999998</c:v>
                </c:pt>
              </c:numCache>
            </c:numRef>
          </c:val>
          <c:extLst>
            <c:ext xmlns:c16="http://schemas.microsoft.com/office/drawing/2014/chart" uri="{C3380CC4-5D6E-409C-BE32-E72D297353CC}">
              <c16:uniqueId val="{00000000-6A1F-0F4D-8604-5B8F49578C15}"/>
            </c:ext>
          </c:extLst>
        </c:ser>
        <c:ser>
          <c:idx val="1"/>
          <c:order val="1"/>
          <c:tx>
            <c:strRef>
              <c:f>cat_hh!$C$4</c:f>
              <c:strCache>
                <c:ptCount val="1"/>
                <c:pt idx="0">
                  <c:v>Disposable income</c:v>
                </c:pt>
              </c:strCache>
            </c:strRef>
          </c:tx>
          <c:spPr>
            <a:solidFill>
              <a:schemeClr val="accent2"/>
            </a:solidFill>
            <a:ln>
              <a:noFill/>
            </a:ln>
            <a:effectLst/>
          </c:spPr>
          <c:invertIfNegative val="0"/>
          <c:cat>
            <c:strRef>
              <c:f>cat_hh!$A$5:$A$17</c:f>
              <c:strCache>
                <c:ptCount val="13"/>
                <c:pt idx="0">
                  <c:v>Dependents + Elderly</c:v>
                </c:pt>
                <c:pt idx="1">
                  <c:v>Majority male adults</c:v>
                </c:pt>
                <c:pt idx="2">
                  <c:v>No (labor) earners in the household</c:v>
                </c:pt>
                <c:pt idx="3">
                  <c:v>Majority female adults</c:v>
                </c:pt>
                <c:pt idx="4">
                  <c:v>Larger share of male earnings. (&gt;60% of household earnings)</c:v>
                </c:pt>
                <c:pt idx="5">
                  <c:v>(Labor) Earners are a male majority</c:v>
                </c:pt>
                <c:pt idx="6">
                  <c:v>Dependents, no elderly</c:v>
                </c:pt>
                <c:pt idx="7">
                  <c:v>No Majority of one gender</c:v>
                </c:pt>
                <c:pt idx="8">
                  <c:v>Elderly but no dependents</c:v>
                </c:pt>
                <c:pt idx="9">
                  <c:v>Larger share of female earnings. (&gt;60% of household labor earnings)</c:v>
                </c:pt>
                <c:pt idx="10">
                  <c:v>No dependents and no elderly</c:v>
                </c:pt>
                <c:pt idx="11">
                  <c:v>(Labor) earners are a female majority</c:v>
                </c:pt>
                <c:pt idx="12">
                  <c:v>Equal number of male and female labor earners</c:v>
                </c:pt>
              </c:strCache>
            </c:strRef>
          </c:cat>
          <c:val>
            <c:numRef>
              <c:f>cat_hh!$C$5:$C$17</c:f>
              <c:numCache>
                <c:formatCode>#,##0.00</c:formatCode>
                <c:ptCount val="13"/>
                <c:pt idx="0">
                  <c:v>52.843000000000004</c:v>
                </c:pt>
                <c:pt idx="1">
                  <c:v>35.774999999999999</c:v>
                </c:pt>
                <c:pt idx="2">
                  <c:v>38.401000000000003</c:v>
                </c:pt>
                <c:pt idx="3">
                  <c:v>31.981000000000002</c:v>
                </c:pt>
                <c:pt idx="4">
                  <c:v>29.577999999999999</c:v>
                </c:pt>
                <c:pt idx="5">
                  <c:v>28.788</c:v>
                </c:pt>
                <c:pt idx="6">
                  <c:v>27.963999999999999</c:v>
                </c:pt>
                <c:pt idx="7">
                  <c:v>24.312999999999999</c:v>
                </c:pt>
                <c:pt idx="8">
                  <c:v>21.620999999999999</c:v>
                </c:pt>
                <c:pt idx="9">
                  <c:v>23.681999999999999</c:v>
                </c:pt>
                <c:pt idx="10">
                  <c:v>23.922999999999998</c:v>
                </c:pt>
                <c:pt idx="11">
                  <c:v>18.170000000000002</c:v>
                </c:pt>
                <c:pt idx="12">
                  <c:v>14.595000000000001</c:v>
                </c:pt>
              </c:numCache>
            </c:numRef>
          </c:val>
          <c:extLst>
            <c:ext xmlns:c16="http://schemas.microsoft.com/office/drawing/2014/chart" uri="{C3380CC4-5D6E-409C-BE32-E72D297353CC}">
              <c16:uniqueId val="{00000001-6A1F-0F4D-8604-5B8F49578C15}"/>
            </c:ext>
          </c:extLst>
        </c:ser>
        <c:ser>
          <c:idx val="2"/>
          <c:order val="2"/>
          <c:tx>
            <c:strRef>
              <c:f>cat_hh!$D$4</c:f>
              <c:strCache>
                <c:ptCount val="1"/>
                <c:pt idx="0">
                  <c:v>Consumable income</c:v>
                </c:pt>
              </c:strCache>
            </c:strRef>
          </c:tx>
          <c:spPr>
            <a:solidFill>
              <a:schemeClr val="accent3"/>
            </a:solidFill>
            <a:ln>
              <a:noFill/>
            </a:ln>
            <a:effectLst/>
          </c:spPr>
          <c:invertIfNegative val="0"/>
          <c:cat>
            <c:strRef>
              <c:f>cat_hh!$A$5:$A$17</c:f>
              <c:strCache>
                <c:ptCount val="13"/>
                <c:pt idx="0">
                  <c:v>Dependents + Elderly</c:v>
                </c:pt>
                <c:pt idx="1">
                  <c:v>Majority male adults</c:v>
                </c:pt>
                <c:pt idx="2">
                  <c:v>No (labor) earners in the household</c:v>
                </c:pt>
                <c:pt idx="3">
                  <c:v>Majority female adults</c:v>
                </c:pt>
                <c:pt idx="4">
                  <c:v>Larger share of male earnings. (&gt;60% of household earnings)</c:v>
                </c:pt>
                <c:pt idx="5">
                  <c:v>(Labor) Earners are a male majority</c:v>
                </c:pt>
                <c:pt idx="6">
                  <c:v>Dependents, no elderly</c:v>
                </c:pt>
                <c:pt idx="7">
                  <c:v>No Majority of one gender</c:v>
                </c:pt>
                <c:pt idx="8">
                  <c:v>Elderly but no dependents</c:v>
                </c:pt>
                <c:pt idx="9">
                  <c:v>Larger share of female earnings. (&gt;60% of household labor earnings)</c:v>
                </c:pt>
                <c:pt idx="10">
                  <c:v>No dependents and no elderly</c:v>
                </c:pt>
                <c:pt idx="11">
                  <c:v>(Labor) earners are a female majority</c:v>
                </c:pt>
                <c:pt idx="12">
                  <c:v>Equal number of male and female labor earners</c:v>
                </c:pt>
              </c:strCache>
            </c:strRef>
          </c:cat>
          <c:val>
            <c:numRef>
              <c:f>cat_hh!$D$5:$D$17</c:f>
              <c:numCache>
                <c:formatCode>#,##0.00</c:formatCode>
                <c:ptCount val="13"/>
                <c:pt idx="0">
                  <c:v>65.323999999999998</c:v>
                </c:pt>
                <c:pt idx="1">
                  <c:v>47.953000000000003</c:v>
                </c:pt>
                <c:pt idx="2">
                  <c:v>43.877000000000002</c:v>
                </c:pt>
                <c:pt idx="3">
                  <c:v>40.935000000000002</c:v>
                </c:pt>
                <c:pt idx="4">
                  <c:v>40.460999999999999</c:v>
                </c:pt>
                <c:pt idx="5">
                  <c:v>39.741</c:v>
                </c:pt>
                <c:pt idx="6">
                  <c:v>38.216000000000001</c:v>
                </c:pt>
                <c:pt idx="7">
                  <c:v>33.826999999999998</c:v>
                </c:pt>
                <c:pt idx="8">
                  <c:v>31.401</c:v>
                </c:pt>
                <c:pt idx="9">
                  <c:v>31.271999999999998</c:v>
                </c:pt>
                <c:pt idx="10">
                  <c:v>30.597000000000001</c:v>
                </c:pt>
                <c:pt idx="11">
                  <c:v>25.867000000000001</c:v>
                </c:pt>
                <c:pt idx="12">
                  <c:v>23.369</c:v>
                </c:pt>
              </c:numCache>
            </c:numRef>
          </c:val>
          <c:extLst>
            <c:ext xmlns:c16="http://schemas.microsoft.com/office/drawing/2014/chart" uri="{C3380CC4-5D6E-409C-BE32-E72D297353CC}">
              <c16:uniqueId val="{00000002-6A1F-0F4D-8604-5B8F49578C15}"/>
            </c:ext>
          </c:extLst>
        </c:ser>
        <c:dLbls>
          <c:showLegendKey val="0"/>
          <c:showVal val="0"/>
          <c:showCatName val="0"/>
          <c:showSerName val="0"/>
          <c:showPercent val="0"/>
          <c:showBubbleSize val="0"/>
        </c:dLbls>
        <c:gapWidth val="219"/>
        <c:overlap val="-27"/>
        <c:axId val="406482384"/>
        <c:axId val="786048624"/>
      </c:barChart>
      <c:catAx>
        <c:axId val="4064823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786048624"/>
        <c:crosses val="autoZero"/>
        <c:auto val="1"/>
        <c:lblAlgn val="ctr"/>
        <c:lblOffset val="100"/>
        <c:noMultiLvlLbl val="0"/>
      </c:catAx>
      <c:valAx>
        <c:axId val="786048624"/>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dirty="0"/>
                  <a:t>Poverty headcount</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4064823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Population!$E$9:$E$18</cx:f>
        <cx:lvl ptCount="10">
          <cx:pt idx="0">Female head with no children and no adults</cx:pt>
          <cx:pt idx="1">Male head with no children and no adults</cx:pt>
          <cx:pt idx="2">Female head with children and adults</cx:pt>
          <cx:pt idx="3">Male head with children and adults</cx:pt>
          <cx:pt idx="4">Couple without children but other adults</cx:pt>
          <cx:pt idx="5">Couple with children and other adults</cx:pt>
          <cx:pt idx="6">Single parent HHs/One adult+children</cx:pt>
          <cx:pt idx="7">Married couple with 1+ children no seniors</cx:pt>
          <cx:pt idx="8">Married couple with 1+ children all 6-14, no seniors</cx:pt>
          <cx:pt idx="9">Married couple with 1+ children and seniors</cx:pt>
        </cx:lvl>
      </cx:strDim>
      <cx:numDim type="size">
        <cx:f>Population!$G$9:$G$18</cx:f>
        <cx:lvl ptCount="10" formatCode="0.0%">
          <cx:pt idx="0">0.076091656974380098</cx:pt>
          <cx:pt idx="1">0.038455034459790025</cx:pt>
          <cx:pt idx="2">0.00069707011105359562</cx:pt>
          <cx:pt idx="3">0.011814047511782421</cx:pt>
          <cx:pt idx="4">0.081901865437069413</cx:pt>
          <cx:pt idx="5">0.0028967135726004974</cx:pt>
          <cx:pt idx="6">0.0035240766725487334</cx:pt>
          <cx:pt idx="7">0.51098208142553414</cx:pt>
          <cx:pt idx="8">0.24405973632677613</cx:pt>
          <cx:pt idx="9">0.029577717508464885</cx:pt>
        </cx:lvl>
      </cx:numDim>
    </cx:data>
  </cx:chartData>
  <cx:chart>
    <cx:title pos="t" align="ctr" overlay="0">
      <cx:tx>
        <cx:txData>
          <cx:v>Share of population</cx:v>
        </cx:txData>
      </cx:tx>
      <cx:txPr>
        <a:bodyPr spcFirstLastPara="1" vertOverflow="ellipsis" horzOverflow="overflow" wrap="square" lIns="0" tIns="0" rIns="0" bIns="0" anchor="ctr" anchorCtr="1"/>
        <a:lstStyle/>
        <a:p>
          <a:pPr algn="ctr" rtl="0">
            <a:defRPr sz="1400" b="1">
              <a:latin typeface="Times New Roman" panose="02020603050405020304" pitchFamily="18" charset="0"/>
              <a:ea typeface="Times New Roman" panose="02020603050405020304" pitchFamily="18" charset="0"/>
              <a:cs typeface="Times New Roman" panose="02020603050405020304" pitchFamily="18" charset="0"/>
            </a:defRPr>
          </a:pPr>
          <a:r>
            <a:rPr lang="en-GB" sz="1400" b="1" i="0" u="none" strike="noStrike" baseline="0" dirty="0">
              <a:solidFill>
                <a:sysClr val="windowText" lastClr="000000">
                  <a:lumMod val="65000"/>
                  <a:lumOff val="35000"/>
                </a:sysClr>
              </a:solidFill>
              <a:latin typeface="Times New Roman" panose="02020603050405020304" pitchFamily="18" charset="0"/>
              <a:cs typeface="Times New Roman" panose="02020603050405020304" pitchFamily="18" charset="0"/>
            </a:rPr>
            <a:t>Share of population</a:t>
          </a:r>
        </a:p>
      </cx:txPr>
    </cx:title>
    <cx:plotArea>
      <cx:plotAreaRegion>
        <cx:series layoutId="treemap" uniqueId="{36587F72-4989-5E49-808C-282596C09B93}">
          <cx:dataLabels pos="inEnd">
            <cx:txPr>
              <a:bodyPr vertOverflow="overflow" horzOverflow="overflow" wrap="square" lIns="0" tIns="0" rIns="0" bIns="0"/>
              <a:lstStyle/>
              <a:p>
                <a:pPr algn="ctr" rtl="0">
                  <a:defRPr sz="1400" b="0" i="0">
                    <a:solidFill>
                      <a:srgbClr val="FFFFFF"/>
                    </a:solidFill>
                    <a:latin typeface="Times New Roman" panose="02020603050405020304" pitchFamily="18" charset="0"/>
                    <a:ea typeface="Times New Roman" panose="02020603050405020304" pitchFamily="18" charset="0"/>
                    <a:cs typeface="Times New Roman" panose="02020603050405020304" pitchFamily="18" charset="0"/>
                  </a:defRPr>
                </a:pPr>
                <a:endParaRPr lang="en-US" sz="1400">
                  <a:latin typeface="Times New Roman" panose="02020603050405020304" pitchFamily="18" charset="0"/>
                  <a:cs typeface="Times New Roman" panose="02020603050405020304" pitchFamily="18" charset="0"/>
                </a:endParaRPr>
              </a:p>
            </cx:txPr>
            <cx:visibility seriesName="0" categoryName="1" value="1"/>
            <cx:dataLabel idx="0">
              <cx:txPr>
                <a:bodyPr vertOverflow="overflow" horzOverflow="overflow" wrap="square" lIns="0" tIns="0" rIns="0" bIns="0"/>
                <a:lstStyle/>
                <a:p>
                  <a:pPr algn="ctr" rtl="0">
                    <a:defRPr sz="1100"/>
                  </a:pPr>
                  <a:r>
                    <a:rPr lang="en-US" sz="1100">
                      <a:latin typeface="Times New Roman" panose="02020603050405020304" pitchFamily="18" charset="0"/>
                      <a:cs typeface="Times New Roman" panose="02020603050405020304" pitchFamily="18" charset="0"/>
                    </a:rPr>
                    <a:t>Female head with no children and no adults, 7.6%</a:t>
                  </a:r>
                </a:p>
              </cx:txPr>
              <cx:visibility seriesName="0" categoryName="1" value="1"/>
            </cx:dataLabel>
            <cx:dataLabel idx="1">
              <cx:txPr>
                <a:bodyPr vertOverflow="overflow" horzOverflow="overflow" wrap="square" lIns="0" tIns="0" rIns="0" bIns="0"/>
                <a:lstStyle/>
                <a:p>
                  <a:pPr algn="ctr" rtl="0">
                    <a:defRPr sz="900"/>
                  </a:pPr>
                  <a:r>
                    <a:rPr lang="en-US" sz="900">
                      <a:latin typeface="Times New Roman" panose="02020603050405020304" pitchFamily="18" charset="0"/>
                      <a:cs typeface="Times New Roman" panose="02020603050405020304" pitchFamily="18" charset="0"/>
                    </a:rPr>
                    <a:t>Male head with no children and no adults, 3.8%</a:t>
                  </a:r>
                </a:p>
              </cx:txPr>
              <cx:visibility seriesName="0" categoryName="1" value="1"/>
            </cx:dataLabel>
            <cx:dataLabel idx="3">
              <cx:txPr>
                <a:bodyPr vertOverflow="overflow" horzOverflow="overflow" wrap="square" lIns="0" tIns="0" rIns="0" bIns="0"/>
                <a:lstStyle/>
                <a:p>
                  <a:pPr algn="ctr" rtl="0">
                    <a:defRPr sz="600"/>
                  </a:pPr>
                  <a:r>
                    <a:rPr lang="en-US" sz="600">
                      <a:latin typeface="Times New Roman" panose="02020603050405020304" pitchFamily="18" charset="0"/>
                      <a:cs typeface="Times New Roman" panose="02020603050405020304" pitchFamily="18" charset="0"/>
                    </a:rPr>
                    <a:t>Male head with children and adults, 1.2%</a:t>
                  </a:r>
                </a:p>
              </cx:txPr>
              <cx:visibility seriesName="0" categoryName="1" value="1"/>
            </cx:dataLabel>
            <cx:dataLabel idx="4">
              <cx:txPr>
                <a:bodyPr vertOverflow="overflow" horzOverflow="overflow" wrap="square" lIns="0" tIns="0" rIns="0" bIns="0"/>
                <a:lstStyle/>
                <a:p>
                  <a:pPr algn="ctr" rtl="0">
                    <a:defRPr sz="1050"/>
                  </a:pPr>
                  <a:r>
                    <a:rPr lang="en-US" sz="1050">
                      <a:latin typeface="Times New Roman" panose="02020603050405020304" pitchFamily="18" charset="0"/>
                      <a:cs typeface="Times New Roman" panose="02020603050405020304" pitchFamily="18" charset="0"/>
                    </a:rPr>
                    <a:t>Couple without children but other adults, 8.2%</a:t>
                  </a:r>
                </a:p>
              </cx:txPr>
              <cx:visibility seriesName="0" categoryName="1" value="1"/>
            </cx:dataLabel>
            <cx:dataLabel idx="5">
              <cx:txPr>
                <a:bodyPr vertOverflow="overflow" horzOverflow="overflow" wrap="square" lIns="0" tIns="0" rIns="0" bIns="0"/>
                <a:lstStyle/>
                <a:p>
                  <a:pPr algn="ctr" rtl="0">
                    <a:defRPr sz="700"/>
                  </a:pPr>
                  <a:r>
                    <a:rPr lang="en-US" sz="700">
                      <a:latin typeface="Times New Roman" panose="02020603050405020304" pitchFamily="18" charset="0"/>
                      <a:cs typeface="Times New Roman" panose="02020603050405020304" pitchFamily="18" charset="0"/>
                    </a:rPr>
                    <a:t>Couple with children and other adults, 0.3%</a:t>
                  </a:r>
                </a:p>
              </cx:txPr>
              <cx:visibility seriesName="0" categoryName="1" value="1"/>
            </cx:dataLabel>
            <cx:dataLabel idx="6">
              <cx:txPr>
                <a:bodyPr vertOverflow="overflow" horzOverflow="overflow" wrap="square" lIns="0" tIns="0" rIns="0" bIns="0"/>
                <a:lstStyle/>
                <a:p>
                  <a:pPr algn="ctr" rtl="0">
                    <a:defRPr sz="800"/>
                  </a:pPr>
                  <a:r>
                    <a:rPr lang="en-US" sz="800">
                      <a:latin typeface="Times New Roman" panose="02020603050405020304" pitchFamily="18" charset="0"/>
                      <a:cs typeface="Times New Roman" panose="02020603050405020304" pitchFamily="18" charset="0"/>
                    </a:rPr>
                    <a:t>Single parent HHs/One adult+children, 0.4%</a:t>
                  </a:r>
                </a:p>
              </cx:txPr>
              <cx:visibility seriesName="0" categoryName="1" value="1"/>
            </cx:dataLabel>
            <cx:dataLabel idx="9">
              <cx:txPr>
                <a:bodyPr vertOverflow="overflow" horzOverflow="overflow" wrap="square" lIns="0" tIns="0" rIns="0" bIns="0"/>
                <a:lstStyle/>
                <a:p>
                  <a:pPr algn="ctr" rtl="0">
                    <a:defRPr sz="800"/>
                  </a:pPr>
                  <a:r>
                    <a:rPr lang="en-US" sz="800">
                      <a:latin typeface="Times New Roman" panose="02020603050405020304" pitchFamily="18" charset="0"/>
                      <a:cs typeface="Times New Roman" panose="02020603050405020304" pitchFamily="18" charset="0"/>
                    </a:rPr>
                    <a:t>Married couple with 1+ children and seniors, 3.0%</a:t>
                  </a:r>
                </a:p>
              </cx:txPr>
              <cx:visibility seriesName="0" categoryName="1" value="1"/>
            </cx:dataLabel>
          </cx:dataLabels>
          <cx:dataId val="0"/>
          <cx:layoutPr>
            <cx:parentLabelLayout val="overlapping"/>
          </cx:layoutPr>
        </cx:series>
      </cx:plotAreaRegion>
    </cx:plotArea>
  </cx:chart>
</cx:chartSpace>
</file>

<file path=ppt/charts/chartEx2.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Poor!$E$9:$E$18</cx:f>
        <cx:lvl ptCount="10">
          <cx:pt idx="0">Female head with no children and no adults</cx:pt>
          <cx:pt idx="1">Male head with no children and no adults</cx:pt>
          <cx:pt idx="2">Female head with children and adults</cx:pt>
          <cx:pt idx="3">Male head with children and adults</cx:pt>
          <cx:pt idx="4">Couple without children but other adults</cx:pt>
          <cx:pt idx="5">Couple with children and other adults</cx:pt>
          <cx:pt idx="6">Single parent HHs/One adult+children</cx:pt>
          <cx:pt idx="7">Married couple with 1+ children no seniors</cx:pt>
          <cx:pt idx="8">Married couple with 1+ children all 6-14, no seniors</cx:pt>
          <cx:pt idx="9">Married couple with 1+ children and seniors</cx:pt>
        </cx:lvl>
      </cx:strDim>
      <cx:numDim type="size">
        <cx:f>Poor!$G$9:$G$18</cx:f>
        <cx:lvl ptCount="10" formatCode="0.0%">
          <cx:pt idx="0">0.059385972245443903</cx:pt>
          <cx:pt idx="1">0.044630914562782141</cx:pt>
          <cx:pt idx="2">0</cx:pt>
          <cx:pt idx="3">0.012503134927269687</cx:pt>
          <cx:pt idx="4">0.031312698545393744</cx:pt>
          <cx:pt idx="5">0</cx:pt>
          <cx:pt idx="6">0.003505893663267012</cx:pt>
          <cx:pt idx="7">0.51194929777629161</cx:pt>
          <cx:pt idx="8">0.27236770606921917</cx:pt>
          <cx:pt idx="9">0.064344382210332715</cx:pt>
        </cx:lvl>
      </cx:numDim>
    </cx:data>
  </cx:chartData>
  <cx:chart>
    <cx:title pos="t" align="ctr" overlay="0">
      <cx:tx>
        <cx:txData>
          <cx:v>Share of Poor</cx:v>
        </cx:txData>
      </cx:tx>
      <cx:txPr>
        <a:bodyPr spcFirstLastPara="1" vertOverflow="ellipsis" horzOverflow="overflow" wrap="square" lIns="0" tIns="0" rIns="0" bIns="0" anchor="ctr" anchorCtr="1"/>
        <a:lstStyle/>
        <a:p>
          <a:pPr algn="ctr" rtl="0">
            <a:defRPr sz="1600" b="1">
              <a:latin typeface="Times New Roman" panose="02020603050405020304" pitchFamily="18" charset="0"/>
              <a:ea typeface="Times New Roman" panose="02020603050405020304" pitchFamily="18" charset="0"/>
              <a:cs typeface="Times New Roman" panose="02020603050405020304" pitchFamily="18" charset="0"/>
            </a:defRPr>
          </a:pPr>
          <a:r>
            <a:rPr lang="en-GB" sz="1600" b="1" i="0" u="none" strike="noStrike" baseline="0">
              <a:solidFill>
                <a:sysClr val="windowText" lastClr="000000">
                  <a:lumMod val="65000"/>
                  <a:lumOff val="35000"/>
                </a:sysClr>
              </a:solidFill>
              <a:latin typeface="Times New Roman" panose="02020603050405020304" pitchFamily="18" charset="0"/>
              <a:cs typeface="Times New Roman" panose="02020603050405020304" pitchFamily="18" charset="0"/>
            </a:rPr>
            <a:t>Share of Poor</a:t>
          </a:r>
        </a:p>
      </cx:txPr>
    </cx:title>
    <cx:plotArea>
      <cx:plotAreaRegion>
        <cx:series layoutId="treemap" uniqueId="{36587F72-4989-5E49-808C-282596C09B93}">
          <cx:dataLabels pos="inEnd">
            <cx:txPr>
              <a:bodyPr vertOverflow="overflow" horzOverflow="overflow" wrap="square" lIns="0" tIns="0" rIns="0" bIns="0"/>
              <a:lstStyle/>
              <a:p>
                <a:pPr algn="ctr" rtl="0">
                  <a:defRPr sz="1050" b="0" i="0">
                    <a:solidFill>
                      <a:srgbClr val="FFFFFF"/>
                    </a:solidFill>
                    <a:latin typeface="Times New Roman" panose="02020603050405020304" pitchFamily="18" charset="0"/>
                    <a:ea typeface="Times New Roman" panose="02020603050405020304" pitchFamily="18" charset="0"/>
                    <a:cs typeface="Times New Roman" panose="02020603050405020304" pitchFamily="18" charset="0"/>
                  </a:defRPr>
                </a:pPr>
                <a:endParaRPr lang="en-US" sz="1050">
                  <a:latin typeface="Times New Roman" panose="02020603050405020304" pitchFamily="18" charset="0"/>
                  <a:cs typeface="Times New Roman" panose="02020603050405020304" pitchFamily="18" charset="0"/>
                </a:endParaRPr>
              </a:p>
            </cx:txPr>
            <cx:visibility seriesName="0" categoryName="1" value="1"/>
            <cx:dataLabel idx="3">
              <cx:txPr>
                <a:bodyPr vertOverflow="overflow" horzOverflow="overflow" wrap="square" lIns="0" tIns="0" rIns="0" bIns="0"/>
                <a:lstStyle/>
                <a:p>
                  <a:pPr algn="ctr" rtl="0">
                    <a:defRPr sz="700"/>
                  </a:pPr>
                  <a:r>
                    <a:rPr lang="en-US" sz="700">
                      <a:latin typeface="Times New Roman" panose="02020603050405020304" pitchFamily="18" charset="0"/>
                      <a:cs typeface="Times New Roman" panose="02020603050405020304" pitchFamily="18" charset="0"/>
                    </a:rPr>
                    <a:t>Male head with children and adults, 1.3%</a:t>
                  </a:r>
                </a:p>
              </cx:txPr>
              <cx:visibility seriesName="0" categoryName="1" value="1"/>
            </cx:dataLabel>
            <cx:dataLabel idx="4">
              <cx:txPr>
                <a:bodyPr vertOverflow="overflow" horzOverflow="overflow" wrap="square" lIns="0" tIns="0" rIns="0" bIns="0"/>
                <a:lstStyle/>
                <a:p>
                  <a:pPr algn="ctr" rtl="0">
                    <a:defRPr sz="800"/>
                  </a:pPr>
                  <a:r>
                    <a:rPr lang="en-US" sz="800">
                      <a:latin typeface="Times New Roman" panose="02020603050405020304" pitchFamily="18" charset="0"/>
                      <a:cs typeface="Times New Roman" panose="02020603050405020304" pitchFamily="18" charset="0"/>
                    </a:rPr>
                    <a:t>Couple without children but other adults, 3.1%</a:t>
                  </a:r>
                </a:p>
              </cx:txPr>
              <cx:visibility seriesName="0" categoryName="1" value="1"/>
            </cx:dataLabel>
            <cx:dataLabel idx="6">
              <cx:txPr>
                <a:bodyPr vertOverflow="overflow" horzOverflow="overflow" wrap="square" lIns="0" tIns="0" rIns="0" bIns="0"/>
                <a:lstStyle/>
                <a:p>
                  <a:pPr algn="ctr" rtl="0">
                    <a:defRPr sz="600"/>
                  </a:pPr>
                  <a:r>
                    <a:rPr lang="en-US" sz="600">
                      <a:latin typeface="Times New Roman" panose="02020603050405020304" pitchFamily="18" charset="0"/>
                      <a:cs typeface="Times New Roman" panose="02020603050405020304" pitchFamily="18" charset="0"/>
                    </a:rPr>
                    <a:t>Single parent HHs/One adult+children, 0.4%</a:t>
                  </a:r>
                </a:p>
              </cx:txPr>
              <cx:visibility seriesName="0" categoryName="1" value="1"/>
            </cx:dataLabel>
            <cx:dataLabel idx="8">
              <cx:txPr>
                <a:bodyPr vertOverflow="overflow" horzOverflow="overflow" wrap="square" lIns="0" tIns="0" rIns="0" bIns="0"/>
                <a:lstStyle/>
                <a:p>
                  <a:pPr algn="ctr" rtl="0">
                    <a:defRPr>
                      <a:solidFill>
                        <a:schemeClr val="tx1"/>
                      </a:solidFill>
                    </a:defRPr>
                  </a:pPr>
                  <a:r>
                    <a:rPr lang="en-US" sz="800">
                      <a:solidFill>
                        <a:schemeClr val="tx1"/>
                      </a:solidFill>
                      <a:latin typeface="Times New Roman" panose="02020603050405020304" pitchFamily="18" charset="0"/>
                      <a:cs typeface="Times New Roman" panose="02020603050405020304" pitchFamily="18" charset="0"/>
                    </a:rPr>
                    <a:t>Married couple with 1+ children all 6-14, no seniors, 27.2%</a:t>
                  </a:r>
                </a:p>
              </cx:txPr>
              <cx:visibility seriesName="0" categoryName="1" value="1"/>
            </cx:dataLabel>
          </cx:dataLabels>
          <cx:dataId val="0"/>
          <cx:layoutPr>
            <cx:parentLabelLayout val="overlapping"/>
          </cx:layoutPr>
        </cx:series>
      </cx:plotAreaRegion>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withinLinear" id="17">
  <a:schemeClr val="accent4"/>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withinLinear" id="17">
  <a:schemeClr val="accent4"/>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410">
  <cs:axisTitle>
    <cs:lnRef idx="0"/>
    <cs:fillRef idx="0"/>
    <cs:effectRef idx="0"/>
    <cs:fontRef idx="minor">
      <a:schemeClr val="tx1">
        <a:lumMod val="65000"/>
        <a:lumOff val="35000"/>
      </a:schemeClr>
    </cs:fontRef>
    <cs:spPr>
      <a:solidFill>
        <a:schemeClr val="bg1">
          <a:lumMod val="65000"/>
        </a:schemeClr>
      </a:solidFill>
      <a:ln w="19050">
        <a:solidFill>
          <a:schemeClr val="bg1"/>
        </a:solidFill>
      </a:ln>
    </cs:spPr>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lt1"/>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410">
  <cs:axisTitle>
    <cs:lnRef idx="0"/>
    <cs:fillRef idx="0"/>
    <cs:effectRef idx="0"/>
    <cs:fontRef idx="minor">
      <a:schemeClr val="tx1">
        <a:lumMod val="65000"/>
        <a:lumOff val="35000"/>
      </a:schemeClr>
    </cs:fontRef>
    <cs:spPr>
      <a:solidFill>
        <a:schemeClr val="bg1">
          <a:lumMod val="65000"/>
        </a:schemeClr>
      </a:solidFill>
      <a:ln w="19050">
        <a:solidFill>
          <a:schemeClr val="bg1"/>
        </a:solidFill>
      </a:ln>
    </cs:spPr>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lt1"/>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2"/>
            <a:ext cx="3025402" cy="457513"/>
          </a:xfrm>
          <a:prstGeom prst="rect">
            <a:avLst/>
          </a:prstGeom>
        </p:spPr>
        <p:txBody>
          <a:bodyPr vert="horz" lIns="89730" tIns="44865" rIns="89730" bIns="44865" rtlCol="0"/>
          <a:lstStyle>
            <a:lvl1pPr algn="l">
              <a:defRPr sz="1200"/>
            </a:lvl1pPr>
          </a:lstStyle>
          <a:p>
            <a:endParaRPr lang="en-US"/>
          </a:p>
        </p:txBody>
      </p:sp>
      <p:sp>
        <p:nvSpPr>
          <p:cNvPr id="3" name="Date Placeholder 2"/>
          <p:cNvSpPr>
            <a:spLocks noGrp="1"/>
          </p:cNvSpPr>
          <p:nvPr>
            <p:ph type="dt" sz="quarter" idx="1"/>
          </p:nvPr>
        </p:nvSpPr>
        <p:spPr>
          <a:xfrm>
            <a:off x="3953258" y="2"/>
            <a:ext cx="3025402" cy="457513"/>
          </a:xfrm>
          <a:prstGeom prst="rect">
            <a:avLst/>
          </a:prstGeom>
        </p:spPr>
        <p:txBody>
          <a:bodyPr vert="horz" lIns="89730" tIns="44865" rIns="89730" bIns="44865" rtlCol="0"/>
          <a:lstStyle>
            <a:lvl1pPr algn="r">
              <a:defRPr sz="1200"/>
            </a:lvl1pPr>
          </a:lstStyle>
          <a:p>
            <a:fld id="{FF836B92-1409-44E0-A195-2C9993A570F3}" type="datetime1">
              <a:rPr lang="en-US" smtClean="0"/>
              <a:t>8/20/2024</a:t>
            </a:fld>
            <a:endParaRPr lang="en-US"/>
          </a:p>
        </p:txBody>
      </p:sp>
      <p:sp>
        <p:nvSpPr>
          <p:cNvPr id="4" name="Footer Placeholder 3"/>
          <p:cNvSpPr>
            <a:spLocks noGrp="1"/>
          </p:cNvSpPr>
          <p:nvPr>
            <p:ph type="ftr" sz="quarter" idx="2"/>
          </p:nvPr>
        </p:nvSpPr>
        <p:spPr>
          <a:xfrm>
            <a:off x="3" y="8684928"/>
            <a:ext cx="3025402" cy="457513"/>
          </a:xfrm>
          <a:prstGeom prst="rect">
            <a:avLst/>
          </a:prstGeom>
        </p:spPr>
        <p:txBody>
          <a:bodyPr vert="horz" lIns="89730" tIns="44865" rIns="89730" bIns="44865" rtlCol="0" anchor="b"/>
          <a:lstStyle>
            <a:lvl1pPr algn="l">
              <a:defRPr sz="1200"/>
            </a:lvl1pPr>
          </a:lstStyle>
          <a:p>
            <a:r>
              <a:rPr lang="en-US"/>
              <a:t>West Africa Poverty Team, The World Bank</a:t>
            </a:r>
          </a:p>
        </p:txBody>
      </p:sp>
      <p:sp>
        <p:nvSpPr>
          <p:cNvPr id="5" name="Slide Number Placeholder 4"/>
          <p:cNvSpPr>
            <a:spLocks noGrp="1"/>
          </p:cNvSpPr>
          <p:nvPr>
            <p:ph type="sldNum" sz="quarter" idx="3"/>
          </p:nvPr>
        </p:nvSpPr>
        <p:spPr>
          <a:xfrm>
            <a:off x="3953258" y="8684928"/>
            <a:ext cx="3025402" cy="457513"/>
          </a:xfrm>
          <a:prstGeom prst="rect">
            <a:avLst/>
          </a:prstGeom>
        </p:spPr>
        <p:txBody>
          <a:bodyPr vert="horz" lIns="89730" tIns="44865" rIns="89730" bIns="44865" rtlCol="0" anchor="b"/>
          <a:lstStyle>
            <a:lvl1pPr algn="r">
              <a:defRPr sz="1200"/>
            </a:lvl1pPr>
          </a:lstStyle>
          <a:p>
            <a:fld id="{85D04D41-9C29-4269-93F5-EDBE430CF258}" type="slidenum">
              <a:rPr lang="en-US" smtClean="0"/>
              <a:t>‹#›</a:t>
            </a:fld>
            <a:endParaRPr lang="en-US"/>
          </a:p>
        </p:txBody>
      </p:sp>
    </p:spTree>
    <p:extLst>
      <p:ext uri="{BB962C8B-B14F-4D97-AF65-F5344CB8AC3E}">
        <p14:creationId xmlns:p14="http://schemas.microsoft.com/office/powerpoint/2010/main" val="126628667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24770" cy="457200"/>
          </a:xfrm>
          <a:prstGeom prst="rect">
            <a:avLst/>
          </a:prstGeom>
        </p:spPr>
        <p:txBody>
          <a:bodyPr vert="horz" lIns="91435" tIns="45718" rIns="91435" bIns="45718" rtlCol="0"/>
          <a:lstStyle>
            <a:lvl1pPr algn="l">
              <a:defRPr sz="1200"/>
            </a:lvl1pPr>
          </a:lstStyle>
          <a:p>
            <a:endParaRPr lang="de-DE"/>
          </a:p>
        </p:txBody>
      </p:sp>
      <p:sp>
        <p:nvSpPr>
          <p:cNvPr id="3" name="Datumsplatzhalter 2"/>
          <p:cNvSpPr>
            <a:spLocks noGrp="1"/>
          </p:cNvSpPr>
          <p:nvPr>
            <p:ph type="dt" idx="1"/>
          </p:nvPr>
        </p:nvSpPr>
        <p:spPr>
          <a:xfrm>
            <a:off x="3953854" y="0"/>
            <a:ext cx="3024770" cy="457200"/>
          </a:xfrm>
          <a:prstGeom prst="rect">
            <a:avLst/>
          </a:prstGeom>
        </p:spPr>
        <p:txBody>
          <a:bodyPr vert="horz" lIns="91435" tIns="45718" rIns="91435" bIns="45718" rtlCol="0"/>
          <a:lstStyle>
            <a:lvl1pPr algn="r">
              <a:defRPr sz="1200"/>
            </a:lvl1pPr>
          </a:lstStyle>
          <a:p>
            <a:fld id="{E2FE49B2-9061-47E4-A8BB-FB231C40E6A3}" type="datetime1">
              <a:rPr lang="en-US" smtClean="0"/>
              <a:t>8/20/2024</a:t>
            </a:fld>
            <a:endParaRPr lang="de-DE"/>
          </a:p>
        </p:txBody>
      </p:sp>
      <p:sp>
        <p:nvSpPr>
          <p:cNvPr id="4" name="Folienbildplatzhalter 3"/>
          <p:cNvSpPr>
            <a:spLocks noGrp="1" noRot="1" noChangeAspect="1"/>
          </p:cNvSpPr>
          <p:nvPr>
            <p:ph type="sldImg" idx="2"/>
          </p:nvPr>
        </p:nvSpPr>
        <p:spPr>
          <a:xfrm>
            <a:off x="1203325" y="685800"/>
            <a:ext cx="4573588" cy="3429000"/>
          </a:xfrm>
          <a:prstGeom prst="rect">
            <a:avLst/>
          </a:prstGeom>
          <a:noFill/>
          <a:ln w="12700">
            <a:solidFill>
              <a:prstClr val="black"/>
            </a:solidFill>
          </a:ln>
        </p:spPr>
        <p:txBody>
          <a:bodyPr vert="horz" lIns="91435" tIns="45718" rIns="91435" bIns="45718" rtlCol="0" anchor="ctr"/>
          <a:lstStyle/>
          <a:p>
            <a:endParaRPr lang="de-DE"/>
          </a:p>
        </p:txBody>
      </p:sp>
      <p:sp>
        <p:nvSpPr>
          <p:cNvPr id="5" name="Notizenplatzhalter 4"/>
          <p:cNvSpPr>
            <a:spLocks noGrp="1"/>
          </p:cNvSpPr>
          <p:nvPr>
            <p:ph type="body" sz="quarter" idx="3"/>
          </p:nvPr>
        </p:nvSpPr>
        <p:spPr>
          <a:xfrm>
            <a:off x="698025" y="4343400"/>
            <a:ext cx="5584190" cy="4114800"/>
          </a:xfrm>
          <a:prstGeom prst="rect">
            <a:avLst/>
          </a:prstGeom>
        </p:spPr>
        <p:txBody>
          <a:bodyPr vert="horz" lIns="91435" tIns="45718" rIns="91435" bIns="45718"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4"/>
            <a:ext cx="3024770" cy="457200"/>
          </a:xfrm>
          <a:prstGeom prst="rect">
            <a:avLst/>
          </a:prstGeom>
        </p:spPr>
        <p:txBody>
          <a:bodyPr vert="horz" lIns="91435" tIns="45718" rIns="91435" bIns="45718" rtlCol="0" anchor="b"/>
          <a:lstStyle>
            <a:lvl1pPr algn="l">
              <a:defRPr sz="1200"/>
            </a:lvl1pPr>
          </a:lstStyle>
          <a:p>
            <a:r>
              <a:rPr lang="en-US"/>
              <a:t>West Africa Poverty Team, The World Bank</a:t>
            </a:r>
            <a:endParaRPr lang="de-DE"/>
          </a:p>
        </p:txBody>
      </p:sp>
      <p:sp>
        <p:nvSpPr>
          <p:cNvPr id="7" name="Foliennummernplatzhalter 6"/>
          <p:cNvSpPr>
            <a:spLocks noGrp="1"/>
          </p:cNvSpPr>
          <p:nvPr>
            <p:ph type="sldNum" sz="quarter" idx="5"/>
          </p:nvPr>
        </p:nvSpPr>
        <p:spPr>
          <a:xfrm>
            <a:off x="3953854" y="8685214"/>
            <a:ext cx="3024770" cy="457200"/>
          </a:xfrm>
          <a:prstGeom prst="rect">
            <a:avLst/>
          </a:prstGeom>
        </p:spPr>
        <p:txBody>
          <a:bodyPr vert="horz" lIns="91435" tIns="45718" rIns="91435" bIns="45718" rtlCol="0" anchor="b"/>
          <a:lstStyle>
            <a:lvl1pPr algn="r">
              <a:defRPr sz="1200"/>
            </a:lvl1pPr>
          </a:lstStyle>
          <a:p>
            <a:fld id="{942B22FE-F869-4CFE-92A0-938D0E41CCBF}" type="slidenum">
              <a:rPr lang="de-DE" smtClean="0"/>
              <a:pPr/>
              <a:t>‹#›</a:t>
            </a:fld>
            <a:endParaRPr lang="de-DE"/>
          </a:p>
        </p:txBody>
      </p:sp>
    </p:spTree>
    <p:extLst>
      <p:ext uri="{BB962C8B-B14F-4D97-AF65-F5344CB8AC3E}">
        <p14:creationId xmlns:p14="http://schemas.microsoft.com/office/powerpoint/2010/main" val="1150898642"/>
      </p:ext>
    </p:extLst>
  </p:cSld>
  <p:clrMap bg1="lt1" tx1="dk1" bg2="lt2" tx2="dk2" accent1="accent1" accent2="accent2" accent3="accent3" accent4="accent4" accent5="accent5" accent6="accent6" hlink="hlink" folHlink="folHlink"/>
  <p:hf hd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000" dirty="0"/>
          </a:p>
        </p:txBody>
      </p:sp>
      <p:sp>
        <p:nvSpPr>
          <p:cNvPr id="5" name="Date Placeholder 4"/>
          <p:cNvSpPr>
            <a:spLocks noGrp="1"/>
          </p:cNvSpPr>
          <p:nvPr>
            <p:ph type="dt" idx="11"/>
          </p:nvPr>
        </p:nvSpPr>
        <p:spPr/>
        <p:txBody>
          <a:bodyPr/>
          <a:lstStyle/>
          <a:p>
            <a:fld id="{5059CBD6-7015-47E0-A74B-704A766AABA8}" type="datetime1">
              <a:rPr lang="en-US" smtClean="0"/>
              <a:t>8/20/2024</a:t>
            </a:fld>
            <a:endParaRPr lang="de-DE"/>
          </a:p>
        </p:txBody>
      </p:sp>
      <p:sp>
        <p:nvSpPr>
          <p:cNvPr id="6" name="Footer Placeholder 5"/>
          <p:cNvSpPr>
            <a:spLocks noGrp="1"/>
          </p:cNvSpPr>
          <p:nvPr>
            <p:ph type="ftr" sz="quarter" idx="12"/>
          </p:nvPr>
        </p:nvSpPr>
        <p:spPr/>
        <p:txBody>
          <a:bodyPr/>
          <a:lstStyle/>
          <a:p>
            <a:r>
              <a:rPr lang="en-US"/>
              <a:t>West Africa Poverty Team, The World Bank</a:t>
            </a:r>
            <a:endParaRPr lang="de-DE"/>
          </a:p>
        </p:txBody>
      </p:sp>
      <p:sp>
        <p:nvSpPr>
          <p:cNvPr id="7" name="Slide Number Placeholder 6"/>
          <p:cNvSpPr>
            <a:spLocks noGrp="1"/>
          </p:cNvSpPr>
          <p:nvPr>
            <p:ph type="sldNum" sz="quarter" idx="13"/>
          </p:nvPr>
        </p:nvSpPr>
        <p:spPr/>
        <p:txBody>
          <a:bodyPr/>
          <a:lstStyle/>
          <a:p>
            <a:fld id="{942B22FE-F869-4CFE-92A0-938D0E41CCBF}" type="slidenum">
              <a:rPr lang="de-DE" smtClean="0"/>
              <a:pPr/>
              <a:t>1</a:t>
            </a:fld>
            <a:endParaRPr lang="de-DE"/>
          </a:p>
        </p:txBody>
      </p:sp>
    </p:spTree>
    <p:extLst>
      <p:ext uri="{BB962C8B-B14F-4D97-AF65-F5344CB8AC3E}">
        <p14:creationId xmlns:p14="http://schemas.microsoft.com/office/powerpoint/2010/main" val="2418629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fld id="{E2FE49B2-9061-47E4-A8BB-FB231C40E6A3}" type="datetime1">
              <a:rPr lang="en-US" smtClean="0"/>
              <a:t>8/20/2024</a:t>
            </a:fld>
            <a:endParaRPr lang="de-DE"/>
          </a:p>
        </p:txBody>
      </p:sp>
      <p:sp>
        <p:nvSpPr>
          <p:cNvPr id="5" name="Footer Placeholder 4"/>
          <p:cNvSpPr>
            <a:spLocks noGrp="1"/>
          </p:cNvSpPr>
          <p:nvPr>
            <p:ph type="ftr" sz="quarter" idx="4"/>
          </p:nvPr>
        </p:nvSpPr>
        <p:spPr/>
        <p:txBody>
          <a:bodyPr/>
          <a:lstStyle/>
          <a:p>
            <a:r>
              <a:rPr lang="en-US" dirty="0"/>
              <a:t>West Africa Poverty Team, The World Bank</a:t>
            </a:r>
            <a:endParaRPr lang="de-DE"/>
          </a:p>
        </p:txBody>
      </p:sp>
      <p:sp>
        <p:nvSpPr>
          <p:cNvPr id="6" name="Slide Number Placeholder 5"/>
          <p:cNvSpPr>
            <a:spLocks noGrp="1"/>
          </p:cNvSpPr>
          <p:nvPr>
            <p:ph type="sldNum" sz="quarter" idx="5"/>
          </p:nvPr>
        </p:nvSpPr>
        <p:spPr/>
        <p:txBody>
          <a:bodyPr/>
          <a:lstStyle/>
          <a:p>
            <a:fld id="{942B22FE-F869-4CFE-92A0-938D0E41CCBF}" type="slidenum">
              <a:rPr lang="de-DE" smtClean="0"/>
              <a:pPr/>
              <a:t>10</a:t>
            </a:fld>
            <a:endParaRPr lang="de-DE"/>
          </a:p>
        </p:txBody>
      </p:sp>
    </p:spTree>
    <p:extLst>
      <p:ext uri="{BB962C8B-B14F-4D97-AF65-F5344CB8AC3E}">
        <p14:creationId xmlns:p14="http://schemas.microsoft.com/office/powerpoint/2010/main" val="18121794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11</a:t>
            </a:fld>
            <a:endParaRPr lang="de-DE"/>
          </a:p>
        </p:txBody>
      </p:sp>
    </p:spTree>
    <p:extLst>
      <p:ext uri="{BB962C8B-B14F-4D97-AF65-F5344CB8AC3E}">
        <p14:creationId xmlns:p14="http://schemas.microsoft.com/office/powerpoint/2010/main" val="27929271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Low female labor force participation: </a:t>
            </a:r>
            <a:r>
              <a:rPr lang="en-US" sz="1200" dirty="0">
                <a:solidFill>
                  <a:schemeClr val="accent1"/>
                </a:solidFill>
                <a:latin typeface="Times New Roman" panose="02020603050405020304" pitchFamily="18" charset="0"/>
                <a:cs typeface="Times New Roman" panose="02020603050405020304" pitchFamily="18" charset="0"/>
              </a:rPr>
              <a:t>Only 21.3 percent of working age women work (as of 2022) which is almost half of World’s average of 39.5 percent. </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Insufficient legal protection: </a:t>
            </a:r>
            <a:r>
              <a:rPr lang="en-PK" sz="1800" dirty="0">
                <a:effectLst/>
                <a:latin typeface="Garamond" panose="02020404030301010803" pitchFamily="18" charset="0"/>
                <a:ea typeface="Calibri" panose="020F0502020204030204" pitchFamily="34" charset="0"/>
                <a:cs typeface="Times New Roman" panose="02020603050405020304" pitchFamily="18" charset="0"/>
              </a:rPr>
              <a:t>Women, Business and the Law (WBL)</a:t>
            </a:r>
            <a:r>
              <a:rPr lang="en-US" sz="1800" dirty="0">
                <a:effectLst/>
                <a:latin typeface="Garamond" panose="02020404030301010803" pitchFamily="18" charset="0"/>
                <a:ea typeface="Calibri" panose="020F0502020204030204" pitchFamily="34" charset="0"/>
                <a:cs typeface="Times New Roman" panose="02020603050405020304" pitchFamily="18" charset="0"/>
              </a:rPr>
              <a:t>,</a:t>
            </a:r>
            <a:r>
              <a:rPr lang="en-US" sz="1800" b="1" dirty="0">
                <a:effectLst/>
                <a:latin typeface="Garamond" panose="02020404030301010803" pitchFamily="18" charset="0"/>
                <a:ea typeface="Calibri" panose="020F0502020204030204" pitchFamily="34" charset="0"/>
                <a:cs typeface="Times New Roman" panose="02020603050405020304" pitchFamily="18" charset="0"/>
              </a:rPr>
              <a:t> </a:t>
            </a:r>
            <a:r>
              <a:rPr lang="en-PK" sz="1800" dirty="0">
                <a:effectLst/>
                <a:latin typeface="Garamond" panose="02020404030301010803" pitchFamily="18" charset="0"/>
                <a:ea typeface="Calibri" panose="020F0502020204030204" pitchFamily="34" charset="0"/>
                <a:cs typeface="Times New Roman" panose="02020603050405020304" pitchFamily="18" charset="0"/>
              </a:rPr>
              <a:t>an index covering 190 economies, structured around the life cycle of a working woman. West Bank and Gaza scores 26.3 out of 100</a:t>
            </a:r>
            <a:r>
              <a:rPr lang="en-US" sz="1800" dirty="0">
                <a:effectLst/>
                <a:latin typeface="Garamond" panose="02020404030301010803" pitchFamily="18" charset="0"/>
                <a:ea typeface="Calibri" panose="020F0502020204030204" pitchFamily="34" charset="0"/>
                <a:cs typeface="Times New Roman" panose="02020603050405020304" pitchFamily="18" charset="0"/>
              </a:rPr>
              <a:t> in 2023</a:t>
            </a:r>
            <a:r>
              <a:rPr lang="en-PK" sz="1800" dirty="0">
                <a:effectLst/>
                <a:latin typeface="Garamond" panose="02020404030301010803" pitchFamily="18" charset="0"/>
                <a:ea typeface="Calibri" panose="020F0502020204030204" pitchFamily="34" charset="0"/>
                <a:cs typeface="Times New Roman" panose="02020603050405020304" pitchFamily="18" charset="0"/>
              </a:rPr>
              <a:t>,</a:t>
            </a:r>
            <a:r>
              <a:rPr lang="en-PK" sz="1800" b="1" dirty="0">
                <a:effectLst/>
                <a:latin typeface="Garamond" panose="02020404030301010803" pitchFamily="18" charset="0"/>
                <a:ea typeface="Calibri" panose="020F0502020204030204" pitchFamily="34" charset="0"/>
                <a:cs typeface="Times New Roman" panose="02020603050405020304" pitchFamily="18" charset="0"/>
              </a:rPr>
              <a:t> </a:t>
            </a:r>
            <a:r>
              <a:rPr lang="en-PK" sz="1800" dirty="0">
                <a:effectLst/>
                <a:latin typeface="Garamond" panose="02020404030301010803" pitchFamily="18" charset="0"/>
                <a:ea typeface="Calibri" panose="020F0502020204030204" pitchFamily="34" charset="0"/>
                <a:cs typeface="Times New Roman" panose="02020603050405020304" pitchFamily="18" charset="0"/>
              </a:rPr>
              <a:t>while the regional average across Middle East and North Africa is 54</a:t>
            </a:r>
            <a:r>
              <a:rPr lang="en-PK" dirty="0">
                <a:effectLst/>
              </a:rPr>
              <a:t> </a:t>
            </a:r>
            <a:r>
              <a:rPr lang="en-US" sz="1800" dirty="0">
                <a:effectLst/>
                <a:latin typeface="Garamond" panose="02020404030301010803" pitchFamily="18" charset="0"/>
                <a:ea typeface="Calibri" panose="020F0502020204030204" pitchFamily="34" charset="0"/>
                <a:cs typeface="Arial" panose="020B0604020202020204" pitchFamily="34" charset="0"/>
              </a:rPr>
              <a:t>Women, Business and Law 2023. West Bank and Gaza (link https://</a:t>
            </a:r>
            <a:r>
              <a:rPr lang="en-US" sz="1800" dirty="0" err="1">
                <a:effectLst/>
                <a:latin typeface="Garamond" panose="02020404030301010803" pitchFamily="18" charset="0"/>
                <a:ea typeface="Calibri" panose="020F0502020204030204" pitchFamily="34" charset="0"/>
                <a:cs typeface="Arial" panose="020B0604020202020204" pitchFamily="34" charset="0"/>
              </a:rPr>
              <a:t>wbl.worldbank.org</a:t>
            </a:r>
            <a:r>
              <a:rPr lang="en-US" sz="1800" dirty="0">
                <a:effectLst/>
                <a:latin typeface="Garamond" panose="02020404030301010803" pitchFamily="18" charset="0"/>
                <a:ea typeface="Calibri" panose="020F0502020204030204" pitchFamily="34" charset="0"/>
                <a:cs typeface="Arial" panose="020B0604020202020204" pitchFamily="34" charset="0"/>
              </a:rPr>
              <a:t>/content/dam/documents/</a:t>
            </a:r>
            <a:r>
              <a:rPr lang="en-US" sz="1800" dirty="0" err="1">
                <a:effectLst/>
                <a:latin typeface="Garamond" panose="02020404030301010803" pitchFamily="18" charset="0"/>
                <a:ea typeface="Calibri" panose="020F0502020204030204" pitchFamily="34" charset="0"/>
                <a:cs typeface="Arial" panose="020B0604020202020204" pitchFamily="34" charset="0"/>
              </a:rPr>
              <a:t>wbl</a:t>
            </a:r>
            <a:r>
              <a:rPr lang="en-US" sz="1800" dirty="0">
                <a:effectLst/>
                <a:latin typeface="Garamond" panose="02020404030301010803" pitchFamily="18" charset="0"/>
                <a:ea typeface="Calibri" panose="020F0502020204030204" pitchFamily="34" charset="0"/>
                <a:cs typeface="Arial" panose="020B0604020202020204" pitchFamily="34" charset="0"/>
              </a:rPr>
              <a:t>/2023/snapshots/West-bank-and-</a:t>
            </a:r>
            <a:r>
              <a:rPr lang="en-US" sz="1800" dirty="0" err="1">
                <a:effectLst/>
                <a:latin typeface="Garamond" panose="02020404030301010803" pitchFamily="18" charset="0"/>
                <a:ea typeface="Calibri" panose="020F0502020204030204" pitchFamily="34" charset="0"/>
                <a:cs typeface="Arial" panose="020B0604020202020204" pitchFamily="34" charset="0"/>
              </a:rPr>
              <a:t>gaza.pdf</a:t>
            </a:r>
            <a:r>
              <a:rPr lang="en-US" sz="1800" dirty="0">
                <a:effectLst/>
                <a:latin typeface="Garamond" panose="02020404030301010803" pitchFamily="18" charset="0"/>
                <a:ea typeface="Calibri" panose="020F0502020204030204" pitchFamily="34" charset="0"/>
                <a:cs typeface="Arial" panose="020B0604020202020204" pitchFamily="34" charset="0"/>
              </a:rPr>
              <a:t>)</a:t>
            </a:r>
            <a:endParaRPr lang="en-PK" sz="18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Unequal </a:t>
            </a:r>
            <a:r>
              <a:rPr lang="en-US" sz="1200" b="1" kern="1200" dirty="0">
                <a:solidFill>
                  <a:schemeClr val="tx1"/>
                </a:solidFill>
                <a:latin typeface="+mn-lt"/>
                <a:ea typeface="+mn-ea"/>
                <a:cs typeface="+mn-cs"/>
              </a:rPr>
              <a:t>economic</a:t>
            </a:r>
            <a:r>
              <a:rPr lang="en-US" b="1" dirty="0"/>
              <a:t> opportunities: stagnant female labor force participation and </a:t>
            </a:r>
            <a:r>
              <a:rPr lang="en-US" sz="1200" b="1" kern="1200" dirty="0">
                <a:solidFill>
                  <a:schemeClr val="tx1"/>
                </a:solidFill>
                <a:latin typeface="+mn-lt"/>
                <a:ea typeface="+mn-ea"/>
                <a:cs typeface="+mn-cs"/>
              </a:rPr>
              <a:t>burden of households tasks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Highly discriminatory towards women: </a:t>
            </a:r>
            <a:r>
              <a:rPr lang="en-US" sz="1800" dirty="0">
                <a:effectLst/>
                <a:latin typeface="Garamond" panose="02020404030301010803" pitchFamily="18" charset="0"/>
                <a:ea typeface="Calibri" panose="020F0502020204030204" pitchFamily="34" charset="0"/>
                <a:cs typeface="Times New Roman" panose="02020603050405020304" pitchFamily="18" charset="0"/>
              </a:rPr>
              <a:t>In Gender Social Norms Index, West Bank and Gaza is ranked as highly discriminatory towards women The GSNI assesses the impact of social beliefs on gender equality across four dimensions, including political, educational, economic, and physical integrity. It draws upon data from 91 countries, encompassing the World Values Survey waves 5 (2005-2009), 6 (2010-2014), and 7 (2017-2022), with</a:t>
            </a:r>
            <a:r>
              <a:rPr lang="en-US" sz="1800" dirty="0">
                <a:solidFill>
                  <a:srgbClr val="000000"/>
                </a:solidFill>
                <a:effectLst/>
                <a:latin typeface="Garamond" panose="02020404030301010803" pitchFamily="18" charset="0"/>
                <a:ea typeface="Calibri" panose="020F0502020204030204" pitchFamily="34" charset="0"/>
                <a:cs typeface="Arial" panose="020B0604020202020204" pitchFamily="34" charset="0"/>
              </a:rPr>
              <a:t> </a:t>
            </a:r>
            <a:r>
              <a:rPr lang="en-US" sz="1800" dirty="0">
                <a:effectLst/>
                <a:latin typeface="Garamond" panose="02020404030301010803" pitchFamily="18" charset="0"/>
                <a:ea typeface="Calibri" panose="020F0502020204030204" pitchFamily="34" charset="0"/>
                <a:cs typeface="Times New Roman" panose="02020603050405020304" pitchFamily="18" charset="0"/>
              </a:rPr>
              <a:t>the latest update reflecting information as of 12 January 2023. The</a:t>
            </a:r>
            <a:r>
              <a:rPr lang="en-PK" sz="1800" dirty="0">
                <a:solidFill>
                  <a:srgbClr val="000000"/>
                </a:solidFill>
                <a:effectLst/>
                <a:latin typeface="Garamond" panose="02020404030301010803" pitchFamily="18" charset="0"/>
                <a:ea typeface="Calibri" panose="020F0502020204030204" pitchFamily="34" charset="0"/>
                <a:cs typeface="Arial" panose="020B0604020202020204" pitchFamily="34" charset="0"/>
              </a:rPr>
              <a:t> core GSNI </a:t>
            </a:r>
            <a:r>
              <a:rPr lang="en-US" sz="1800" dirty="0">
                <a:effectLst/>
                <a:latin typeface="Garamond" panose="02020404030301010803" pitchFamily="18" charset="0"/>
                <a:ea typeface="Calibri" panose="020F0502020204030204" pitchFamily="34" charset="0"/>
                <a:cs typeface="Times New Roman" panose="02020603050405020304" pitchFamily="18" charset="0"/>
              </a:rPr>
              <a:t>measures the percentage of people with at least one bias. The GSNI ranges from 0 to 1. Higher GSNI values indicate higher biases against gender equality and women's empowerment</a:t>
            </a:r>
            <a:endParaRPr lang="en-PK" sz="18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12</a:t>
            </a:fld>
            <a:endParaRPr lang="de-DE"/>
          </a:p>
        </p:txBody>
      </p:sp>
    </p:spTree>
    <p:extLst>
      <p:ext uri="{BB962C8B-B14F-4D97-AF65-F5344CB8AC3E}">
        <p14:creationId xmlns:p14="http://schemas.microsoft.com/office/powerpoint/2010/main" val="3778294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13</a:t>
            </a:fld>
            <a:endParaRPr lang="de-DE"/>
          </a:p>
        </p:txBody>
      </p:sp>
    </p:spTree>
    <p:extLst>
      <p:ext uri="{BB962C8B-B14F-4D97-AF65-F5344CB8AC3E}">
        <p14:creationId xmlns:p14="http://schemas.microsoft.com/office/powerpoint/2010/main" val="12203818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14</a:t>
            </a:fld>
            <a:endParaRPr lang="de-DE"/>
          </a:p>
        </p:txBody>
      </p:sp>
    </p:spTree>
    <p:extLst>
      <p:ext uri="{BB962C8B-B14F-4D97-AF65-F5344CB8AC3E}">
        <p14:creationId xmlns:p14="http://schemas.microsoft.com/office/powerpoint/2010/main" val="27741508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15</a:t>
            </a:fld>
            <a:endParaRPr lang="de-DE"/>
          </a:p>
        </p:txBody>
      </p:sp>
    </p:spTree>
    <p:extLst>
      <p:ext uri="{BB962C8B-B14F-4D97-AF65-F5344CB8AC3E}">
        <p14:creationId xmlns:p14="http://schemas.microsoft.com/office/powerpoint/2010/main" val="29946321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16</a:t>
            </a:fld>
            <a:endParaRPr lang="de-DE"/>
          </a:p>
        </p:txBody>
      </p:sp>
    </p:spTree>
    <p:extLst>
      <p:ext uri="{BB962C8B-B14F-4D97-AF65-F5344CB8AC3E}">
        <p14:creationId xmlns:p14="http://schemas.microsoft.com/office/powerpoint/2010/main" val="33343498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17</a:t>
            </a:fld>
            <a:endParaRPr lang="de-DE"/>
          </a:p>
        </p:txBody>
      </p:sp>
    </p:spTree>
    <p:extLst>
      <p:ext uri="{BB962C8B-B14F-4D97-AF65-F5344CB8AC3E}">
        <p14:creationId xmlns:p14="http://schemas.microsoft.com/office/powerpoint/2010/main" val="31317676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fld id="{E2FE49B2-9061-47E4-A8BB-FB231C40E6A3}" type="datetime1">
              <a:rPr lang="en-US" smtClean="0"/>
              <a:t>8/20/2024</a:t>
            </a:fld>
            <a:endParaRPr lang="de-DE"/>
          </a:p>
        </p:txBody>
      </p:sp>
      <p:sp>
        <p:nvSpPr>
          <p:cNvPr id="5" name="Footer Placeholder 4"/>
          <p:cNvSpPr>
            <a:spLocks noGrp="1"/>
          </p:cNvSpPr>
          <p:nvPr>
            <p:ph type="ftr" sz="quarter" idx="4"/>
          </p:nvPr>
        </p:nvSpPr>
        <p:spPr/>
        <p:txBody>
          <a:bodyPr/>
          <a:lstStyle/>
          <a:p>
            <a:r>
              <a:rPr lang="en-US" dirty="0"/>
              <a:t>West Africa Poverty Team, The World Bank</a:t>
            </a:r>
            <a:endParaRPr lang="de-DE"/>
          </a:p>
        </p:txBody>
      </p:sp>
      <p:sp>
        <p:nvSpPr>
          <p:cNvPr id="6" name="Slide Number Placeholder 5"/>
          <p:cNvSpPr>
            <a:spLocks noGrp="1"/>
          </p:cNvSpPr>
          <p:nvPr>
            <p:ph type="sldNum" sz="quarter" idx="5"/>
          </p:nvPr>
        </p:nvSpPr>
        <p:spPr/>
        <p:txBody>
          <a:bodyPr/>
          <a:lstStyle/>
          <a:p>
            <a:fld id="{942B22FE-F869-4CFE-92A0-938D0E41CCBF}" type="slidenum">
              <a:rPr lang="de-DE" smtClean="0"/>
              <a:pPr/>
              <a:t>18</a:t>
            </a:fld>
            <a:endParaRPr lang="de-DE"/>
          </a:p>
        </p:txBody>
      </p:sp>
    </p:spTree>
    <p:extLst>
      <p:ext uri="{BB962C8B-B14F-4D97-AF65-F5344CB8AC3E}">
        <p14:creationId xmlns:p14="http://schemas.microsoft.com/office/powerpoint/2010/main" val="3392249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19</a:t>
            </a:fld>
            <a:endParaRPr lang="de-DE"/>
          </a:p>
        </p:txBody>
      </p:sp>
    </p:spTree>
    <p:extLst>
      <p:ext uri="{BB962C8B-B14F-4D97-AF65-F5344CB8AC3E}">
        <p14:creationId xmlns:p14="http://schemas.microsoft.com/office/powerpoint/2010/main" val="25636113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fld id="{E2FE49B2-9061-47E4-A8BB-FB231C40E6A3}" type="datetime1">
              <a:rPr lang="en-US" smtClean="0"/>
              <a:t>8/20/2024</a:t>
            </a:fld>
            <a:endParaRPr lang="de-DE"/>
          </a:p>
        </p:txBody>
      </p:sp>
      <p:sp>
        <p:nvSpPr>
          <p:cNvPr id="5" name="Footer Placeholder 4"/>
          <p:cNvSpPr>
            <a:spLocks noGrp="1"/>
          </p:cNvSpPr>
          <p:nvPr>
            <p:ph type="ftr" sz="quarter" idx="4"/>
          </p:nvPr>
        </p:nvSpPr>
        <p:spPr/>
        <p:txBody>
          <a:bodyPr/>
          <a:lstStyle/>
          <a:p>
            <a:r>
              <a:rPr lang="en-US" dirty="0"/>
              <a:t>West Africa Poverty Team, The World Bank</a:t>
            </a:r>
            <a:endParaRPr lang="de-DE"/>
          </a:p>
        </p:txBody>
      </p:sp>
      <p:sp>
        <p:nvSpPr>
          <p:cNvPr id="6" name="Slide Number Placeholder 5"/>
          <p:cNvSpPr>
            <a:spLocks noGrp="1"/>
          </p:cNvSpPr>
          <p:nvPr>
            <p:ph type="sldNum" sz="quarter" idx="5"/>
          </p:nvPr>
        </p:nvSpPr>
        <p:spPr/>
        <p:txBody>
          <a:bodyPr/>
          <a:lstStyle/>
          <a:p>
            <a:fld id="{942B22FE-F869-4CFE-92A0-938D0E41CCBF}" type="slidenum">
              <a:rPr lang="de-DE" smtClean="0"/>
              <a:pPr/>
              <a:t>2</a:t>
            </a:fld>
            <a:endParaRPr lang="de-DE"/>
          </a:p>
        </p:txBody>
      </p:sp>
    </p:spTree>
    <p:extLst>
      <p:ext uri="{BB962C8B-B14F-4D97-AF65-F5344CB8AC3E}">
        <p14:creationId xmlns:p14="http://schemas.microsoft.com/office/powerpoint/2010/main" val="40466459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22</a:t>
            </a:fld>
            <a:endParaRPr lang="de-DE"/>
          </a:p>
        </p:txBody>
      </p:sp>
    </p:spTree>
    <p:extLst>
      <p:ext uri="{BB962C8B-B14F-4D97-AF65-F5344CB8AC3E}">
        <p14:creationId xmlns:p14="http://schemas.microsoft.com/office/powerpoint/2010/main" val="1778538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rgbClr val="191919"/>
                </a:solidFill>
                <a:effectLst/>
                <a:latin typeface="HelveticaNeueLTPro"/>
              </a:rPr>
              <a:t>The level of progress toward gender parity (the parity score) for each indicator is calculated as the ratio of the value of each indicator for women to the value for men. A parity score of 1 indicates full parity. The gender gap is the distance from full parity. </a:t>
            </a:r>
            <a:endParaRPr lang="en-GB" dirty="0"/>
          </a:p>
          <a:p>
            <a:endParaRPr lang="en-US" dirty="0"/>
          </a:p>
          <a:p>
            <a:r>
              <a:rPr lang="en-US" dirty="0"/>
              <a:t>All fiscal interventions increasing gender gap</a:t>
            </a:r>
          </a:p>
          <a:p>
            <a:endParaRPr lang="en-US" dirty="0"/>
          </a:p>
          <a:p>
            <a:r>
              <a:rPr lang="en-US" sz="1800" kern="100" dirty="0">
                <a:effectLst/>
                <a:latin typeface="Garamond" panose="02020404030301010803" pitchFamily="18" charset="0"/>
                <a:ea typeface="Calibri" panose="020F0502020204030204" pitchFamily="34" charset="0"/>
                <a:cs typeface="Arial" panose="020B0604020202020204" pitchFamily="34" charset="0"/>
              </a:rPr>
              <a:t>(Average income of female majority </a:t>
            </a:r>
            <a:r>
              <a:rPr lang="en-US" sz="1800" kern="100" dirty="0" err="1">
                <a:effectLst/>
                <a:latin typeface="Garamond" panose="02020404030301010803" pitchFamily="18" charset="0"/>
                <a:ea typeface="Calibri" panose="020F0502020204030204" pitchFamily="34" charset="0"/>
                <a:cs typeface="Arial" panose="020B0604020202020204" pitchFamily="34" charset="0"/>
              </a:rPr>
              <a:t>hh</a:t>
            </a:r>
            <a:r>
              <a:rPr lang="en-US" sz="1800" kern="100" dirty="0">
                <a:effectLst/>
                <a:latin typeface="Garamond" panose="02020404030301010803" pitchFamily="18" charset="0"/>
                <a:ea typeface="Calibri" panose="020F0502020204030204" pitchFamily="34" charset="0"/>
                <a:cs typeface="Arial" panose="020B0604020202020204" pitchFamily="34" charset="0"/>
              </a:rPr>
              <a:t> – average income of male majority </a:t>
            </a:r>
            <a:r>
              <a:rPr lang="en-US" sz="1800" kern="100" dirty="0" err="1">
                <a:effectLst/>
                <a:latin typeface="Garamond" panose="02020404030301010803" pitchFamily="18" charset="0"/>
                <a:ea typeface="Calibri" panose="020F0502020204030204" pitchFamily="34" charset="0"/>
                <a:cs typeface="Arial" panose="020B0604020202020204" pitchFamily="34" charset="0"/>
              </a:rPr>
              <a:t>hh</a:t>
            </a:r>
            <a:r>
              <a:rPr lang="en-US" sz="1800" kern="100" dirty="0">
                <a:effectLst/>
                <a:latin typeface="Garamond" panose="02020404030301010803" pitchFamily="18" charset="0"/>
                <a:ea typeface="Calibri" panose="020F0502020204030204" pitchFamily="34" charset="0"/>
                <a:cs typeface="Arial" panose="020B0604020202020204" pitchFamily="34" charset="0"/>
              </a:rPr>
              <a:t>)/avg income of male majority </a:t>
            </a:r>
            <a:r>
              <a:rPr lang="en-US" sz="1800" kern="100" dirty="0" err="1">
                <a:effectLst/>
                <a:latin typeface="Garamond" panose="02020404030301010803" pitchFamily="18" charset="0"/>
                <a:ea typeface="Calibri" panose="020F0502020204030204" pitchFamily="34" charset="0"/>
                <a:cs typeface="Arial" panose="020B0604020202020204" pitchFamily="34" charset="0"/>
              </a:rPr>
              <a:t>hh</a:t>
            </a:r>
            <a:endParaRPr lang="en-PK" sz="18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Date Placeholder 3"/>
          <p:cNvSpPr>
            <a:spLocks noGrp="1"/>
          </p:cNvSpPr>
          <p:nvPr>
            <p:ph type="dt" idx="1"/>
          </p:nvPr>
        </p:nvSpPr>
        <p:spPr/>
        <p:txBody>
          <a:bodyPr/>
          <a:lstStyle/>
          <a:p>
            <a:fld id="{E2FE49B2-9061-47E4-A8BB-FB231C40E6A3}" type="datetime1">
              <a:rPr lang="en-US" smtClean="0"/>
              <a:t>8/20/2024</a:t>
            </a:fld>
            <a:endParaRPr lang="de-DE"/>
          </a:p>
        </p:txBody>
      </p:sp>
      <p:sp>
        <p:nvSpPr>
          <p:cNvPr id="5" name="Footer Placeholder 4"/>
          <p:cNvSpPr>
            <a:spLocks noGrp="1"/>
          </p:cNvSpPr>
          <p:nvPr>
            <p:ph type="ftr" sz="quarter" idx="4"/>
          </p:nvPr>
        </p:nvSpPr>
        <p:spPr/>
        <p:txBody>
          <a:bodyPr/>
          <a:lstStyle/>
          <a:p>
            <a:r>
              <a:rPr lang="en-US"/>
              <a:t>West Africa Poverty Team, The World Bank</a:t>
            </a:r>
            <a:endParaRPr lang="de-DE"/>
          </a:p>
        </p:txBody>
      </p:sp>
      <p:sp>
        <p:nvSpPr>
          <p:cNvPr id="6" name="Slide Number Placeholder 5"/>
          <p:cNvSpPr>
            <a:spLocks noGrp="1"/>
          </p:cNvSpPr>
          <p:nvPr>
            <p:ph type="sldNum" sz="quarter" idx="5"/>
          </p:nvPr>
        </p:nvSpPr>
        <p:spPr/>
        <p:txBody>
          <a:bodyPr/>
          <a:lstStyle/>
          <a:p>
            <a:fld id="{942B22FE-F869-4CFE-92A0-938D0E41CCBF}" type="slidenum">
              <a:rPr lang="de-DE" smtClean="0"/>
              <a:pPr/>
              <a:t>23</a:t>
            </a:fld>
            <a:endParaRPr lang="de-DE"/>
          </a:p>
        </p:txBody>
      </p:sp>
    </p:spTree>
    <p:extLst>
      <p:ext uri="{BB962C8B-B14F-4D97-AF65-F5344CB8AC3E}">
        <p14:creationId xmlns:p14="http://schemas.microsoft.com/office/powerpoint/2010/main" val="14487869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Gender gap = (average female majority </a:t>
            </a:r>
            <a:r>
              <a:rPr lang="en-US" dirty="0" err="1"/>
              <a:t>hh</a:t>
            </a:r>
            <a:r>
              <a:rPr lang="en-US" dirty="0"/>
              <a:t> income – avg income of male majority)</a:t>
            </a:r>
            <a:r>
              <a:rPr lang="en-US" sz="1200" kern="100" dirty="0">
                <a:effectLst/>
                <a:latin typeface="Garamond" panose="02020404030301010803" pitchFamily="18" charset="0"/>
                <a:ea typeface="Calibri" panose="020F0502020204030204" pitchFamily="34" charset="0"/>
                <a:cs typeface="Arial" panose="020B0604020202020204" pitchFamily="34" charset="0"/>
              </a:rPr>
              <a:t> )/avg income of male majority </a:t>
            </a:r>
            <a:r>
              <a:rPr lang="en-US" sz="1200" kern="100" dirty="0" err="1">
                <a:effectLst/>
                <a:latin typeface="Garamond" panose="02020404030301010803" pitchFamily="18" charset="0"/>
                <a:ea typeface="Calibri" panose="020F0502020204030204" pitchFamily="34" charset="0"/>
                <a:cs typeface="Arial" panose="020B0604020202020204" pitchFamily="34" charset="0"/>
              </a:rPr>
              <a:t>hh</a:t>
            </a:r>
            <a:r>
              <a:rPr lang="en-US" dirty="0"/>
              <a:t> </a:t>
            </a:r>
          </a:p>
        </p:txBody>
      </p:sp>
      <p:sp>
        <p:nvSpPr>
          <p:cNvPr id="4" name="Date Placeholder 3"/>
          <p:cNvSpPr>
            <a:spLocks noGrp="1"/>
          </p:cNvSpPr>
          <p:nvPr>
            <p:ph type="dt" idx="1"/>
          </p:nvPr>
        </p:nvSpPr>
        <p:spPr/>
        <p:txBody>
          <a:bodyPr/>
          <a:lstStyle/>
          <a:p>
            <a:fld id="{E2FE49B2-9061-47E4-A8BB-FB231C40E6A3}" type="datetime1">
              <a:rPr lang="en-US" smtClean="0"/>
              <a:t>8/20/2024</a:t>
            </a:fld>
            <a:endParaRPr lang="de-DE"/>
          </a:p>
        </p:txBody>
      </p:sp>
      <p:sp>
        <p:nvSpPr>
          <p:cNvPr id="5" name="Footer Placeholder 4"/>
          <p:cNvSpPr>
            <a:spLocks noGrp="1"/>
          </p:cNvSpPr>
          <p:nvPr>
            <p:ph type="ftr" sz="quarter" idx="4"/>
          </p:nvPr>
        </p:nvSpPr>
        <p:spPr/>
        <p:txBody>
          <a:bodyPr/>
          <a:lstStyle/>
          <a:p>
            <a:r>
              <a:rPr lang="en-US"/>
              <a:t>West Africa Poverty Team, The World Bank</a:t>
            </a:r>
            <a:endParaRPr lang="de-DE"/>
          </a:p>
        </p:txBody>
      </p:sp>
      <p:sp>
        <p:nvSpPr>
          <p:cNvPr id="6" name="Slide Number Placeholder 5"/>
          <p:cNvSpPr>
            <a:spLocks noGrp="1"/>
          </p:cNvSpPr>
          <p:nvPr>
            <p:ph type="sldNum" sz="quarter" idx="5"/>
          </p:nvPr>
        </p:nvSpPr>
        <p:spPr/>
        <p:txBody>
          <a:bodyPr/>
          <a:lstStyle/>
          <a:p>
            <a:fld id="{942B22FE-F869-4CFE-92A0-938D0E41CCBF}" type="slidenum">
              <a:rPr lang="de-DE" smtClean="0"/>
              <a:pPr/>
              <a:t>24</a:t>
            </a:fld>
            <a:endParaRPr lang="de-DE"/>
          </a:p>
        </p:txBody>
      </p:sp>
    </p:spTree>
    <p:extLst>
      <p:ext uri="{BB962C8B-B14F-4D97-AF65-F5344CB8AC3E}">
        <p14:creationId xmlns:p14="http://schemas.microsoft.com/office/powerpoint/2010/main" val="31433433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fld id="{E2FE49B2-9061-47E4-A8BB-FB231C40E6A3}" type="datetime1">
              <a:rPr lang="en-US" smtClean="0"/>
              <a:t>8/20/2024</a:t>
            </a:fld>
            <a:endParaRPr lang="de-DE"/>
          </a:p>
        </p:txBody>
      </p:sp>
      <p:sp>
        <p:nvSpPr>
          <p:cNvPr id="5" name="Footer Placeholder 4"/>
          <p:cNvSpPr>
            <a:spLocks noGrp="1"/>
          </p:cNvSpPr>
          <p:nvPr>
            <p:ph type="ftr" sz="quarter" idx="4"/>
          </p:nvPr>
        </p:nvSpPr>
        <p:spPr/>
        <p:txBody>
          <a:bodyPr/>
          <a:lstStyle/>
          <a:p>
            <a:r>
              <a:rPr lang="en-US"/>
              <a:t>West Africa Poverty Team, The World Bank</a:t>
            </a:r>
            <a:endParaRPr lang="de-DE"/>
          </a:p>
        </p:txBody>
      </p:sp>
      <p:sp>
        <p:nvSpPr>
          <p:cNvPr id="6" name="Slide Number Placeholder 5"/>
          <p:cNvSpPr>
            <a:spLocks noGrp="1"/>
          </p:cNvSpPr>
          <p:nvPr>
            <p:ph type="sldNum" sz="quarter" idx="5"/>
          </p:nvPr>
        </p:nvSpPr>
        <p:spPr/>
        <p:txBody>
          <a:bodyPr/>
          <a:lstStyle/>
          <a:p>
            <a:fld id="{942B22FE-F869-4CFE-92A0-938D0E41CCBF}" type="slidenum">
              <a:rPr lang="de-DE" smtClean="0"/>
              <a:pPr/>
              <a:t>25</a:t>
            </a:fld>
            <a:endParaRPr lang="de-DE"/>
          </a:p>
        </p:txBody>
      </p:sp>
    </p:spTree>
    <p:extLst>
      <p:ext uri="{BB962C8B-B14F-4D97-AF65-F5344CB8AC3E}">
        <p14:creationId xmlns:p14="http://schemas.microsoft.com/office/powerpoint/2010/main" val="11877049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fld id="{E2FE49B2-9061-47E4-A8BB-FB231C40E6A3}" type="datetime1">
              <a:rPr lang="en-US" smtClean="0"/>
              <a:t>8/20/2024</a:t>
            </a:fld>
            <a:endParaRPr lang="de-DE"/>
          </a:p>
        </p:txBody>
      </p:sp>
      <p:sp>
        <p:nvSpPr>
          <p:cNvPr id="5" name="Footer Placeholder 4"/>
          <p:cNvSpPr>
            <a:spLocks noGrp="1"/>
          </p:cNvSpPr>
          <p:nvPr>
            <p:ph type="ftr" sz="quarter" idx="4"/>
          </p:nvPr>
        </p:nvSpPr>
        <p:spPr/>
        <p:txBody>
          <a:bodyPr/>
          <a:lstStyle/>
          <a:p>
            <a:r>
              <a:rPr lang="en-US"/>
              <a:t>West Africa Poverty Team, The World Bank</a:t>
            </a:r>
            <a:endParaRPr lang="de-DE"/>
          </a:p>
        </p:txBody>
      </p:sp>
      <p:sp>
        <p:nvSpPr>
          <p:cNvPr id="6" name="Slide Number Placeholder 5"/>
          <p:cNvSpPr>
            <a:spLocks noGrp="1"/>
          </p:cNvSpPr>
          <p:nvPr>
            <p:ph type="sldNum" sz="quarter" idx="5"/>
          </p:nvPr>
        </p:nvSpPr>
        <p:spPr/>
        <p:txBody>
          <a:bodyPr/>
          <a:lstStyle/>
          <a:p>
            <a:fld id="{942B22FE-F869-4CFE-92A0-938D0E41CCBF}" type="slidenum">
              <a:rPr lang="de-DE" smtClean="0"/>
              <a:pPr/>
              <a:t>26</a:t>
            </a:fld>
            <a:endParaRPr lang="de-DE"/>
          </a:p>
        </p:txBody>
      </p:sp>
    </p:spTree>
    <p:extLst>
      <p:ext uri="{BB962C8B-B14F-4D97-AF65-F5344CB8AC3E}">
        <p14:creationId xmlns:p14="http://schemas.microsoft.com/office/powerpoint/2010/main" val="25230912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fld id="{E2FE49B2-9061-47E4-A8BB-FB231C40E6A3}" type="datetime1">
              <a:rPr lang="en-US" smtClean="0"/>
              <a:t>8/20/2024</a:t>
            </a:fld>
            <a:endParaRPr lang="de-DE"/>
          </a:p>
        </p:txBody>
      </p:sp>
      <p:sp>
        <p:nvSpPr>
          <p:cNvPr id="5" name="Footer Placeholder 4"/>
          <p:cNvSpPr>
            <a:spLocks noGrp="1"/>
          </p:cNvSpPr>
          <p:nvPr>
            <p:ph type="ftr" sz="quarter" idx="4"/>
          </p:nvPr>
        </p:nvSpPr>
        <p:spPr/>
        <p:txBody>
          <a:bodyPr/>
          <a:lstStyle/>
          <a:p>
            <a:r>
              <a:rPr lang="en-US"/>
              <a:t>West Africa Poverty Team, The World Bank</a:t>
            </a:r>
            <a:endParaRPr lang="de-DE"/>
          </a:p>
        </p:txBody>
      </p:sp>
      <p:sp>
        <p:nvSpPr>
          <p:cNvPr id="6" name="Slide Number Placeholder 5"/>
          <p:cNvSpPr>
            <a:spLocks noGrp="1"/>
          </p:cNvSpPr>
          <p:nvPr>
            <p:ph type="sldNum" sz="quarter" idx="5"/>
          </p:nvPr>
        </p:nvSpPr>
        <p:spPr/>
        <p:txBody>
          <a:bodyPr/>
          <a:lstStyle/>
          <a:p>
            <a:fld id="{942B22FE-F869-4CFE-92A0-938D0E41CCBF}" type="slidenum">
              <a:rPr lang="de-DE" smtClean="0"/>
              <a:pPr/>
              <a:t>27</a:t>
            </a:fld>
            <a:endParaRPr lang="de-DE"/>
          </a:p>
        </p:txBody>
      </p:sp>
    </p:spTree>
    <p:extLst>
      <p:ext uri="{BB962C8B-B14F-4D97-AF65-F5344CB8AC3E}">
        <p14:creationId xmlns:p14="http://schemas.microsoft.com/office/powerpoint/2010/main" val="26211140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37</a:t>
            </a:fld>
            <a:endParaRPr lang="de-DE"/>
          </a:p>
        </p:txBody>
      </p:sp>
    </p:spTree>
    <p:extLst>
      <p:ext uri="{BB962C8B-B14F-4D97-AF65-F5344CB8AC3E}">
        <p14:creationId xmlns:p14="http://schemas.microsoft.com/office/powerpoint/2010/main" val="22056256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39</a:t>
            </a:fld>
            <a:endParaRPr lang="de-DE"/>
          </a:p>
        </p:txBody>
      </p:sp>
    </p:spTree>
    <p:extLst>
      <p:ext uri="{BB962C8B-B14F-4D97-AF65-F5344CB8AC3E}">
        <p14:creationId xmlns:p14="http://schemas.microsoft.com/office/powerpoint/2010/main" val="21063496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40</a:t>
            </a:fld>
            <a:endParaRPr lang="de-DE"/>
          </a:p>
        </p:txBody>
      </p:sp>
    </p:spTree>
    <p:extLst>
      <p:ext uri="{BB962C8B-B14F-4D97-AF65-F5344CB8AC3E}">
        <p14:creationId xmlns:p14="http://schemas.microsoft.com/office/powerpoint/2010/main" val="1060276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41</a:t>
            </a:fld>
            <a:endParaRPr lang="de-DE"/>
          </a:p>
        </p:txBody>
      </p:sp>
    </p:spTree>
    <p:extLst>
      <p:ext uri="{BB962C8B-B14F-4D97-AF65-F5344CB8AC3E}">
        <p14:creationId xmlns:p14="http://schemas.microsoft.com/office/powerpoint/2010/main" val="2296700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fld id="{E2FE49B2-9061-47E4-A8BB-FB231C40E6A3}" type="datetime1">
              <a:rPr lang="en-US" smtClean="0"/>
              <a:t>8/20/2024</a:t>
            </a:fld>
            <a:endParaRPr lang="de-DE"/>
          </a:p>
        </p:txBody>
      </p:sp>
      <p:sp>
        <p:nvSpPr>
          <p:cNvPr id="5" name="Footer Placeholder 4"/>
          <p:cNvSpPr>
            <a:spLocks noGrp="1"/>
          </p:cNvSpPr>
          <p:nvPr>
            <p:ph type="ftr" sz="quarter" idx="4"/>
          </p:nvPr>
        </p:nvSpPr>
        <p:spPr/>
        <p:txBody>
          <a:bodyPr/>
          <a:lstStyle/>
          <a:p>
            <a:r>
              <a:rPr lang="en-US" dirty="0"/>
              <a:t>West Africa Poverty Team, The World Bank</a:t>
            </a:r>
            <a:endParaRPr lang="de-DE"/>
          </a:p>
        </p:txBody>
      </p:sp>
      <p:sp>
        <p:nvSpPr>
          <p:cNvPr id="6" name="Slide Number Placeholder 5"/>
          <p:cNvSpPr>
            <a:spLocks noGrp="1"/>
          </p:cNvSpPr>
          <p:nvPr>
            <p:ph type="sldNum" sz="quarter" idx="5"/>
          </p:nvPr>
        </p:nvSpPr>
        <p:spPr/>
        <p:txBody>
          <a:bodyPr/>
          <a:lstStyle/>
          <a:p>
            <a:fld id="{942B22FE-F869-4CFE-92A0-938D0E41CCBF}" type="slidenum">
              <a:rPr lang="de-DE" smtClean="0"/>
              <a:pPr/>
              <a:t>3</a:t>
            </a:fld>
            <a:endParaRPr lang="de-DE"/>
          </a:p>
        </p:txBody>
      </p:sp>
    </p:spTree>
    <p:extLst>
      <p:ext uri="{BB962C8B-B14F-4D97-AF65-F5344CB8AC3E}">
        <p14:creationId xmlns:p14="http://schemas.microsoft.com/office/powerpoint/2010/main" val="31151075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fld id="{E2FE49B2-9061-47E4-A8BB-FB231C40E6A3}" type="datetime1">
              <a:rPr lang="en-US" smtClean="0"/>
              <a:t>8/20/2024</a:t>
            </a:fld>
            <a:endParaRPr lang="de-DE"/>
          </a:p>
        </p:txBody>
      </p:sp>
      <p:sp>
        <p:nvSpPr>
          <p:cNvPr id="5" name="Footer Placeholder 4"/>
          <p:cNvSpPr>
            <a:spLocks noGrp="1"/>
          </p:cNvSpPr>
          <p:nvPr>
            <p:ph type="ftr" sz="quarter" idx="4"/>
          </p:nvPr>
        </p:nvSpPr>
        <p:spPr/>
        <p:txBody>
          <a:bodyPr/>
          <a:lstStyle/>
          <a:p>
            <a:r>
              <a:rPr lang="en-US" dirty="0"/>
              <a:t>West Africa Poverty Team, The World Bank</a:t>
            </a:r>
            <a:endParaRPr lang="de-DE"/>
          </a:p>
        </p:txBody>
      </p:sp>
      <p:sp>
        <p:nvSpPr>
          <p:cNvPr id="6" name="Slide Number Placeholder 5"/>
          <p:cNvSpPr>
            <a:spLocks noGrp="1"/>
          </p:cNvSpPr>
          <p:nvPr>
            <p:ph type="sldNum" sz="quarter" idx="5"/>
          </p:nvPr>
        </p:nvSpPr>
        <p:spPr/>
        <p:txBody>
          <a:bodyPr/>
          <a:lstStyle/>
          <a:p>
            <a:fld id="{942B22FE-F869-4CFE-92A0-938D0E41CCBF}" type="slidenum">
              <a:rPr lang="de-DE" smtClean="0"/>
              <a:pPr/>
              <a:t>42</a:t>
            </a:fld>
            <a:endParaRPr lang="de-DE"/>
          </a:p>
        </p:txBody>
      </p:sp>
    </p:spTree>
    <p:extLst>
      <p:ext uri="{BB962C8B-B14F-4D97-AF65-F5344CB8AC3E}">
        <p14:creationId xmlns:p14="http://schemas.microsoft.com/office/powerpoint/2010/main" val="5455443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43</a:t>
            </a:fld>
            <a:endParaRPr lang="de-DE"/>
          </a:p>
        </p:txBody>
      </p:sp>
    </p:spTree>
    <p:extLst>
      <p:ext uri="{BB962C8B-B14F-4D97-AF65-F5344CB8AC3E}">
        <p14:creationId xmlns:p14="http://schemas.microsoft.com/office/powerpoint/2010/main" val="35715221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44</a:t>
            </a:fld>
            <a:endParaRPr lang="de-DE"/>
          </a:p>
        </p:txBody>
      </p:sp>
    </p:spTree>
    <p:extLst>
      <p:ext uri="{BB962C8B-B14F-4D97-AF65-F5344CB8AC3E}">
        <p14:creationId xmlns:p14="http://schemas.microsoft.com/office/powerpoint/2010/main" val="31298785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45</a:t>
            </a:fld>
            <a:endParaRPr lang="de-DE"/>
          </a:p>
        </p:txBody>
      </p:sp>
    </p:spTree>
    <p:extLst>
      <p:ext uri="{BB962C8B-B14F-4D97-AF65-F5344CB8AC3E}">
        <p14:creationId xmlns:p14="http://schemas.microsoft.com/office/powerpoint/2010/main" val="15722188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46</a:t>
            </a:fld>
            <a:endParaRPr lang="de-DE"/>
          </a:p>
        </p:txBody>
      </p:sp>
    </p:spTree>
    <p:extLst>
      <p:ext uri="{BB962C8B-B14F-4D97-AF65-F5344CB8AC3E}">
        <p14:creationId xmlns:p14="http://schemas.microsoft.com/office/powerpoint/2010/main" val="39524637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47</a:t>
            </a:fld>
            <a:endParaRPr lang="de-DE"/>
          </a:p>
        </p:txBody>
      </p:sp>
    </p:spTree>
    <p:extLst>
      <p:ext uri="{BB962C8B-B14F-4D97-AF65-F5344CB8AC3E}">
        <p14:creationId xmlns:p14="http://schemas.microsoft.com/office/powerpoint/2010/main" val="16041925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Tdcr10"/>
              </a:rPr>
              <a:t>We provide counterfactual simulations to quantify how the wife’s financial power and its sources modifies her actual resources and her children’s at different points of the distribution. While the role of women’s net earnings is substantial in the upper part, control over benefits is more limited but non-negligible, especially at low levels of household expenditure. </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GB" sz="1800" dirty="0">
                <a:effectLst/>
                <a:latin typeface="TTdcr10"/>
              </a:rPr>
              <a:t>In a first scenario, labelled benefits, the </a:t>
            </a:r>
            <a:r>
              <a:rPr lang="en-GB" sz="1200" dirty="0">
                <a:effectLst/>
                <a:latin typeface="+mn-lt"/>
              </a:rPr>
              <a:t>benefits </a:t>
            </a:r>
            <a:r>
              <a:rPr lang="en-GB" sz="1800" dirty="0">
                <a:effectLst/>
                <a:latin typeface="TTdcr10"/>
              </a:rPr>
              <a:t>received by women are assumed to be given to men, so the female share becomes </a:t>
            </a:r>
            <a:endParaRPr lang="en-GB"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48</a:t>
            </a:fld>
            <a:endParaRPr lang="de-DE"/>
          </a:p>
        </p:txBody>
      </p:sp>
    </p:spTree>
    <p:extLst>
      <p:ext uri="{BB962C8B-B14F-4D97-AF65-F5344CB8AC3E}">
        <p14:creationId xmlns:p14="http://schemas.microsoft.com/office/powerpoint/2010/main" val="24127685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Tdcr10"/>
              </a:rPr>
              <a:t>With estimated resources for each person in the sample, we can decompose total inequality (across people) into between- and within-household com- ponents. This type of decomposition is rarely carried out, especially for low and middle income countries. For the UK, Lise and Seitz (2011) suggest such a decomposition over the long run to assess the role of marital sorting and gender wage gaps on intrahousehold inequality. We focus here on two indices. </a:t>
            </a:r>
            <a:endParaRPr lang="en-GB" sz="2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Tdcr10"/>
              </a:rPr>
              <a:t>As Lise and Seitz (2011), we first decompose the variance of log individual expenditure. </a:t>
            </a:r>
            <a:endParaRPr lang="en-GB" sz="28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TTdcr1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Tdcr10"/>
              </a:rPr>
              <a:t>Overall means total inequality across persons while between is the inequality between households (assuming equal sharing in households) and within is the residual category corresponding to intra-household inequality. </a:t>
            </a:r>
            <a:endParaRPr lang="en-GB" sz="2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Tdcr10"/>
              </a:rPr>
              <a:t>We then assess the role of the "purse-to-wallet” transfer discussed above, i.e. a situation where women’s earnings and benefits are now controlled by men. Purse-to-wallet transfers, conditional on total expenditure, help characterize how much of the allocation rule depends on who brings what to the household. </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49</a:t>
            </a:fld>
            <a:endParaRPr lang="de-DE"/>
          </a:p>
        </p:txBody>
      </p:sp>
    </p:spTree>
    <p:extLst>
      <p:ext uri="{BB962C8B-B14F-4D97-AF65-F5344CB8AC3E}">
        <p14:creationId xmlns:p14="http://schemas.microsoft.com/office/powerpoint/2010/main" val="29076361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Tdcr10"/>
              </a:rPr>
              <a:t>retain the line at </a:t>
            </a:r>
            <a:r>
              <a:rPr lang="en-GB" sz="1800" dirty="0">
                <a:effectLst/>
                <a:latin typeface="cmr12"/>
              </a:rPr>
              <a:t>$6.85 </a:t>
            </a:r>
            <a:r>
              <a:rPr lang="en-GB" sz="1800" dirty="0">
                <a:effectLst/>
                <a:latin typeface="TTdcr10"/>
              </a:rPr>
              <a:t>per person per day. The overall magnitude of poverty naturally depends on the choice of the poverty line, but our conclusions on the relative poverty of different individual types, or on the role of financial power, are not affected by this choice. Figure depicts individual poverty rates by level of (log) household expenditure, focusing on men versus women to explore the gender bias in different scenarios. In the legend, we report in parentheses the overall poverty rate by person type. Shaded areas represent the </a:t>
            </a:r>
            <a:r>
              <a:rPr lang="en-GB" sz="1800" dirty="0">
                <a:effectLst/>
                <a:latin typeface="cmr12"/>
              </a:rPr>
              <a:t>95% </a:t>
            </a:r>
            <a:r>
              <a:rPr lang="en-GB" sz="1800" dirty="0">
                <a:effectLst/>
                <a:latin typeface="TTdcr10"/>
              </a:rPr>
              <a:t>confidence bounds. The patterns are relatively similar in both countries. We first see that the lowest poverty rates are those of men (in blue), which is consistent with their larger command of total expenditure. Women’s poverty rates (pink) are much higher on average and significantly so at most points of the distribution (except in the tails, since everyone in the household is either poor at the lower end or nonpoor at the top).</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GB" sz="1800" dirty="0">
                <a:effectLst/>
                <a:latin typeface="TTdcr10"/>
              </a:rPr>
              <a:t>An equal-sharing scenario is also represented (in green), in which we attribute the same resources to men and women (namely the mean of </a:t>
            </a:r>
            <a:r>
              <a:rPr lang="en-GB" sz="1800" dirty="0" err="1">
                <a:effectLst/>
                <a:latin typeface="cmmi12"/>
              </a:rPr>
              <a:t>x</a:t>
            </a:r>
            <a:r>
              <a:rPr lang="en-GB" sz="1800" dirty="0" err="1">
                <a:effectLst/>
                <a:latin typeface="cmex10"/>
              </a:rPr>
              <a:t>e</a:t>
            </a:r>
            <a:r>
              <a:rPr lang="en-GB" sz="1800" dirty="0" err="1">
                <a:effectLst/>
                <a:latin typeface="cmmi8"/>
              </a:rPr>
              <a:t>f;s</a:t>
            </a:r>
            <a:r>
              <a:rPr lang="en-GB" sz="1800" dirty="0">
                <a:effectLst/>
                <a:latin typeface="cmmi8"/>
              </a:rPr>
              <a:t> </a:t>
            </a:r>
            <a:r>
              <a:rPr lang="en-GB" sz="1800" dirty="0">
                <a:effectLst/>
                <a:latin typeface="TTdcr10"/>
              </a:rPr>
              <a:t>and </a:t>
            </a:r>
            <a:r>
              <a:rPr lang="en-GB" sz="1800" dirty="0" err="1">
                <a:effectLst/>
                <a:latin typeface="cmmi12"/>
              </a:rPr>
              <a:t>x</a:t>
            </a:r>
            <a:r>
              <a:rPr lang="en-GB" sz="1800" dirty="0" err="1">
                <a:effectLst/>
                <a:latin typeface="cmex10"/>
              </a:rPr>
              <a:t>e</a:t>
            </a:r>
            <a:r>
              <a:rPr lang="en-GB" sz="1800" dirty="0" err="1">
                <a:effectLst/>
                <a:latin typeface="cmmi8"/>
              </a:rPr>
              <a:t>m;s</a:t>
            </a:r>
            <a:r>
              <a:rPr lang="en-GB" sz="1800" dirty="0">
                <a:effectLst/>
                <a:latin typeface="TTdcr10"/>
              </a:rPr>
              <a:t>). This scenario corresponds to standard practice, i.e. the per capita approach where unequal sharing is ignored. As expected, it points to an intermediate situation, which underestimates the poverty of women. We also represent counterfactual poverty rates corresponding to the complete purse-to-wallet transfer suggested above. In this situation (depicted in orange), the incidence of poverty increases significantly for women at almost all expenditure levels. While financial control seemed to have relatively modest effects on resource shares in the previous section, its implication in terms of poverty turns out to be important. </a:t>
            </a:r>
            <a:endParaRPr lang="en-GB" dirty="0"/>
          </a:p>
          <a:p>
            <a:r>
              <a:rPr lang="en-GB" sz="1800" dirty="0">
                <a:effectLst/>
                <a:latin typeface="TTdcr10"/>
              </a:rPr>
              <a:t>Finally, note that similar results are obtained for children in Figure 4 (we focus here on households with a least one man, one woman and one child). Children seem much poorer if we ignore difference in needs (in grey curve) compared to the baseline (red). They otherwise have similar poverty rates in South Africa, or higher poverty rates in Argentina, compared to men. According to the counterfactual simulation (orange), the fact that women control some of the money in the household affects child poverty, especially in the intermediary part of the distribution. </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50</a:t>
            </a:fld>
            <a:endParaRPr lang="de-DE"/>
          </a:p>
        </p:txBody>
      </p:sp>
    </p:spTree>
    <p:extLst>
      <p:ext uri="{BB962C8B-B14F-4D97-AF65-F5344CB8AC3E}">
        <p14:creationId xmlns:p14="http://schemas.microsoft.com/office/powerpoint/2010/main" val="1293348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Tdcr10"/>
              </a:rPr>
              <a:t>Finally, note that similar results are obtained for children in Figure 4 (we focus here on households with a least one man, one woman and one child). Children seem much poorer if we ignore difference in needs (in grey curve) compared to the baseline (red). They otherwise have higher poverty rates, compared to men. According to the counterfactual simulation (orange), the fact that women control very little money in the household affects child poverty, especially in the intermediary part of the distribution. </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51</a:t>
            </a:fld>
            <a:endParaRPr lang="de-DE"/>
          </a:p>
        </p:txBody>
      </p:sp>
    </p:spTree>
    <p:extLst>
      <p:ext uri="{BB962C8B-B14F-4D97-AF65-F5344CB8AC3E}">
        <p14:creationId xmlns:p14="http://schemas.microsoft.com/office/powerpoint/2010/main" val="40584071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4</a:t>
            </a:fld>
            <a:endParaRPr lang="de-DE"/>
          </a:p>
        </p:txBody>
      </p:sp>
    </p:spTree>
    <p:extLst>
      <p:ext uri="{BB962C8B-B14F-4D97-AF65-F5344CB8AC3E}">
        <p14:creationId xmlns:p14="http://schemas.microsoft.com/office/powerpoint/2010/main" val="1828571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Tdcr10"/>
              </a:rPr>
              <a:t>Women’s financial power modifies the amount of total resources accruing to women and children ñ and does so differently at different points of the distribution, depending on the nature of incomes women control. </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Times New Roman" panose="02020603050405020304" pitchFamily="18" charset="0"/>
                <a:cs typeface="Times New Roman" panose="02020603050405020304" pitchFamily="18" charset="0"/>
              </a:rPr>
              <a:t>Among richer households, women’s net earnings influence their resource shares, giving room for potential redistribution through direct taxation, while women’s control over benefits is important in the lower half of the distribution, reinforcing the role of gender-targeted transfers for poverty alleviation among women and children. We quantify the magnitude of these effects in terms of individual poverty.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52</a:t>
            </a:fld>
            <a:endParaRPr lang="de-DE"/>
          </a:p>
        </p:txBody>
      </p:sp>
    </p:spTree>
    <p:extLst>
      <p:ext uri="{BB962C8B-B14F-4D97-AF65-F5344CB8AC3E}">
        <p14:creationId xmlns:p14="http://schemas.microsoft.com/office/powerpoint/2010/main" val="42116196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fld id="{E2FE49B2-9061-47E4-A8BB-FB231C40E6A3}" type="datetime1">
              <a:rPr lang="en-US" smtClean="0"/>
              <a:t>8/20/2024</a:t>
            </a:fld>
            <a:endParaRPr lang="de-DE"/>
          </a:p>
        </p:txBody>
      </p:sp>
      <p:sp>
        <p:nvSpPr>
          <p:cNvPr id="5" name="Footer Placeholder 4"/>
          <p:cNvSpPr>
            <a:spLocks noGrp="1"/>
          </p:cNvSpPr>
          <p:nvPr>
            <p:ph type="ftr" sz="quarter" idx="4"/>
          </p:nvPr>
        </p:nvSpPr>
        <p:spPr/>
        <p:txBody>
          <a:bodyPr/>
          <a:lstStyle/>
          <a:p>
            <a:r>
              <a:rPr lang="en-US" dirty="0"/>
              <a:t>West Africa Poverty Team, The World Bank</a:t>
            </a:r>
            <a:endParaRPr lang="de-DE"/>
          </a:p>
        </p:txBody>
      </p:sp>
      <p:sp>
        <p:nvSpPr>
          <p:cNvPr id="6" name="Slide Number Placeholder 5"/>
          <p:cNvSpPr>
            <a:spLocks noGrp="1"/>
          </p:cNvSpPr>
          <p:nvPr>
            <p:ph type="sldNum" sz="quarter" idx="5"/>
          </p:nvPr>
        </p:nvSpPr>
        <p:spPr/>
        <p:txBody>
          <a:bodyPr/>
          <a:lstStyle/>
          <a:p>
            <a:fld id="{942B22FE-F869-4CFE-92A0-938D0E41CCBF}" type="slidenum">
              <a:rPr lang="de-DE" smtClean="0"/>
              <a:pPr/>
              <a:t>53</a:t>
            </a:fld>
            <a:endParaRPr lang="de-DE"/>
          </a:p>
        </p:txBody>
      </p:sp>
    </p:spTree>
    <p:extLst>
      <p:ext uri="{BB962C8B-B14F-4D97-AF65-F5344CB8AC3E}">
        <p14:creationId xmlns:p14="http://schemas.microsoft.com/office/powerpoint/2010/main" val="41594516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54</a:t>
            </a:fld>
            <a:endParaRPr lang="de-DE"/>
          </a:p>
        </p:txBody>
      </p:sp>
    </p:spTree>
    <p:extLst>
      <p:ext uri="{BB962C8B-B14F-4D97-AF65-F5344CB8AC3E}">
        <p14:creationId xmlns:p14="http://schemas.microsoft.com/office/powerpoint/2010/main" val="10611932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55</a:t>
            </a:fld>
            <a:endParaRPr lang="de-DE"/>
          </a:p>
        </p:txBody>
      </p:sp>
    </p:spTree>
    <p:extLst>
      <p:ext uri="{BB962C8B-B14F-4D97-AF65-F5344CB8AC3E}">
        <p14:creationId xmlns:p14="http://schemas.microsoft.com/office/powerpoint/2010/main" val="11620332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56</a:t>
            </a:fld>
            <a:endParaRPr lang="de-DE"/>
          </a:p>
        </p:txBody>
      </p:sp>
    </p:spTree>
    <p:extLst>
      <p:ext uri="{BB962C8B-B14F-4D97-AF65-F5344CB8AC3E}">
        <p14:creationId xmlns:p14="http://schemas.microsoft.com/office/powerpoint/2010/main" val="20369879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57</a:t>
            </a:fld>
            <a:endParaRPr lang="de-DE"/>
          </a:p>
        </p:txBody>
      </p:sp>
    </p:spTree>
    <p:extLst>
      <p:ext uri="{BB962C8B-B14F-4D97-AF65-F5344CB8AC3E}">
        <p14:creationId xmlns:p14="http://schemas.microsoft.com/office/powerpoint/2010/main" val="1568746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5</a:t>
            </a:fld>
            <a:endParaRPr lang="de-DE"/>
          </a:p>
        </p:txBody>
      </p:sp>
    </p:spTree>
    <p:extLst>
      <p:ext uri="{BB962C8B-B14F-4D97-AF65-F5344CB8AC3E}">
        <p14:creationId xmlns:p14="http://schemas.microsoft.com/office/powerpoint/2010/main" val="2064511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6</a:t>
            </a:fld>
            <a:endParaRPr lang="de-DE"/>
          </a:p>
        </p:txBody>
      </p:sp>
    </p:spTree>
    <p:extLst>
      <p:ext uri="{BB962C8B-B14F-4D97-AF65-F5344CB8AC3E}">
        <p14:creationId xmlns:p14="http://schemas.microsoft.com/office/powerpoint/2010/main" val="31425083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fld id="{E2FE49B2-9061-47E4-A8BB-FB231C40E6A3}" type="datetime1">
              <a:rPr lang="en-US" smtClean="0"/>
              <a:t>8/20/2024</a:t>
            </a:fld>
            <a:endParaRPr lang="de-DE"/>
          </a:p>
        </p:txBody>
      </p:sp>
      <p:sp>
        <p:nvSpPr>
          <p:cNvPr id="5" name="Footer Placeholder 4"/>
          <p:cNvSpPr>
            <a:spLocks noGrp="1"/>
          </p:cNvSpPr>
          <p:nvPr>
            <p:ph type="ftr" sz="quarter" idx="4"/>
          </p:nvPr>
        </p:nvSpPr>
        <p:spPr/>
        <p:txBody>
          <a:bodyPr/>
          <a:lstStyle/>
          <a:p>
            <a:r>
              <a:rPr lang="en-US" dirty="0"/>
              <a:t>West Africa Poverty Team, The World Bank</a:t>
            </a:r>
            <a:endParaRPr lang="de-DE"/>
          </a:p>
        </p:txBody>
      </p:sp>
      <p:sp>
        <p:nvSpPr>
          <p:cNvPr id="6" name="Slide Number Placeholder 5"/>
          <p:cNvSpPr>
            <a:spLocks noGrp="1"/>
          </p:cNvSpPr>
          <p:nvPr>
            <p:ph type="sldNum" sz="quarter" idx="5"/>
          </p:nvPr>
        </p:nvSpPr>
        <p:spPr/>
        <p:txBody>
          <a:bodyPr/>
          <a:lstStyle/>
          <a:p>
            <a:fld id="{942B22FE-F869-4CFE-92A0-938D0E41CCBF}" type="slidenum">
              <a:rPr lang="de-DE" smtClean="0"/>
              <a:pPr/>
              <a:t>7</a:t>
            </a:fld>
            <a:endParaRPr lang="de-DE"/>
          </a:p>
        </p:txBody>
      </p:sp>
    </p:spTree>
    <p:extLst>
      <p:ext uri="{BB962C8B-B14F-4D97-AF65-F5344CB8AC3E}">
        <p14:creationId xmlns:p14="http://schemas.microsoft.com/office/powerpoint/2010/main" val="29392148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8</a:t>
            </a:fld>
            <a:endParaRPr lang="de-DE"/>
          </a:p>
        </p:txBody>
      </p:sp>
    </p:spTree>
    <p:extLst>
      <p:ext uri="{BB962C8B-B14F-4D97-AF65-F5344CB8AC3E}">
        <p14:creationId xmlns:p14="http://schemas.microsoft.com/office/powerpoint/2010/main" val="4044806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Date Placeholder 3"/>
          <p:cNvSpPr>
            <a:spLocks noGrp="1"/>
          </p:cNvSpPr>
          <p:nvPr>
            <p:ph type="dt" idx="10"/>
          </p:nvPr>
        </p:nvSpPr>
        <p:spPr/>
        <p:txBody>
          <a:bodyPr/>
          <a:lstStyle/>
          <a:p>
            <a:fld id="{581E08A3-AF16-42F2-8BCE-13DAAC91B2EF}" type="datetime1">
              <a:rPr lang="en-US" smtClean="0"/>
              <a:t>8/20/2024</a:t>
            </a:fld>
            <a:endParaRPr lang="de-DE"/>
          </a:p>
        </p:txBody>
      </p:sp>
      <p:sp>
        <p:nvSpPr>
          <p:cNvPr id="5" name="Footer Placeholder 4"/>
          <p:cNvSpPr>
            <a:spLocks noGrp="1"/>
          </p:cNvSpPr>
          <p:nvPr>
            <p:ph type="ftr" sz="quarter" idx="11"/>
          </p:nvPr>
        </p:nvSpPr>
        <p:spPr/>
        <p:txBody>
          <a:bodyPr/>
          <a:lstStyle/>
          <a:p>
            <a:r>
              <a:rPr lang="en-US"/>
              <a:t>West Africa Poverty Team, The World Bank</a:t>
            </a:r>
            <a:endParaRPr lang="de-DE"/>
          </a:p>
        </p:txBody>
      </p:sp>
      <p:sp>
        <p:nvSpPr>
          <p:cNvPr id="6" name="Slide Number Placeholder 5"/>
          <p:cNvSpPr>
            <a:spLocks noGrp="1"/>
          </p:cNvSpPr>
          <p:nvPr>
            <p:ph type="sldNum" sz="quarter" idx="12"/>
          </p:nvPr>
        </p:nvSpPr>
        <p:spPr/>
        <p:txBody>
          <a:bodyPr/>
          <a:lstStyle/>
          <a:p>
            <a:fld id="{942B22FE-F869-4CFE-92A0-938D0E41CCBF}" type="slidenum">
              <a:rPr lang="de-DE" smtClean="0"/>
              <a:pPr/>
              <a:t>9</a:t>
            </a:fld>
            <a:endParaRPr lang="de-DE"/>
          </a:p>
        </p:txBody>
      </p:sp>
    </p:spTree>
    <p:extLst>
      <p:ext uri="{BB962C8B-B14F-4D97-AF65-F5344CB8AC3E}">
        <p14:creationId xmlns:p14="http://schemas.microsoft.com/office/powerpoint/2010/main" val="22588309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ster Title: V1">
    <p:spTree>
      <p:nvGrpSpPr>
        <p:cNvPr id="1" name=""/>
        <p:cNvGrpSpPr/>
        <p:nvPr/>
      </p:nvGrpSpPr>
      <p:grpSpPr>
        <a:xfrm>
          <a:off x="0" y="0"/>
          <a:ext cx="0" cy="0"/>
          <a:chOff x="0" y="0"/>
          <a:chExt cx="0" cy="0"/>
        </a:xfrm>
      </p:grpSpPr>
      <p:sp>
        <p:nvSpPr>
          <p:cNvPr id="14" name="Rectangle 13"/>
          <p:cNvSpPr/>
          <p:nvPr userDrawn="1"/>
        </p:nvSpPr>
        <p:spPr>
          <a:xfrm>
            <a:off x="0" y="6288504"/>
            <a:ext cx="9144000" cy="478055"/>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2" descr="I:\_GregW\1322550 WBGIS - ITS Sub Branding\WBGIS_ITS-PPT_footer-06.jpg"/>
          <p:cNvPicPr>
            <a:picLocks noChangeAspect="1" noChangeArrowheads="1"/>
          </p:cNvPicPr>
          <p:nvPr userDrawn="1"/>
        </p:nvPicPr>
        <p:blipFill>
          <a:blip r:embed="rId2"/>
          <a:srcRect b="82105"/>
          <a:stretch>
            <a:fillRect/>
          </a:stretch>
        </p:blipFill>
        <p:spPr bwMode="auto">
          <a:xfrm>
            <a:off x="0" y="1379624"/>
            <a:ext cx="9144000" cy="136358"/>
          </a:xfrm>
          <a:prstGeom prst="rect">
            <a:avLst/>
          </a:prstGeom>
          <a:noFill/>
        </p:spPr>
      </p:pic>
      <p:sp>
        <p:nvSpPr>
          <p:cNvPr id="6" name="Rectangle 2"/>
          <p:cNvSpPr>
            <a:spLocks noGrp="1" noChangeArrowheads="1"/>
          </p:cNvSpPr>
          <p:nvPr>
            <p:ph type="ctrTitle" hasCustomPrompt="1"/>
          </p:nvPr>
        </p:nvSpPr>
        <p:spPr>
          <a:xfrm>
            <a:off x="4219074" y="3980752"/>
            <a:ext cx="4384288" cy="1011238"/>
          </a:xfrm>
        </p:spPr>
        <p:txBody>
          <a:bodyPr bIns="0"/>
          <a:lstStyle>
            <a:lvl1pPr>
              <a:defRPr sz="3500">
                <a:solidFill>
                  <a:schemeClr val="accent2"/>
                </a:solidFill>
                <a:latin typeface="Arial"/>
                <a:cs typeface="Arial"/>
              </a:defRPr>
            </a:lvl1pPr>
          </a:lstStyle>
          <a:p>
            <a:pPr lvl="0"/>
            <a:r>
              <a:rPr lang="en-US" noProof="0"/>
              <a:t>Master Title: </a:t>
            </a:r>
            <a:br>
              <a:rPr lang="en-US" noProof="0"/>
            </a:br>
            <a:r>
              <a:rPr lang="en-US" noProof="0"/>
              <a:t>Version 1</a:t>
            </a:r>
          </a:p>
        </p:txBody>
      </p:sp>
      <p:sp>
        <p:nvSpPr>
          <p:cNvPr id="7" name="Rectangle 3"/>
          <p:cNvSpPr>
            <a:spLocks noGrp="1" noChangeArrowheads="1"/>
          </p:cNvSpPr>
          <p:nvPr>
            <p:ph type="subTitle" idx="1" hasCustomPrompt="1"/>
          </p:nvPr>
        </p:nvSpPr>
        <p:spPr>
          <a:xfrm>
            <a:off x="4588042" y="5153078"/>
            <a:ext cx="4034590" cy="1127405"/>
          </a:xfrm>
          <a:prstGeom prst="rect">
            <a:avLst/>
          </a:prstGeom>
        </p:spPr>
        <p:txBody>
          <a:bodyPr lIns="0" tIns="0" rIns="0" bIns="0"/>
          <a:lstStyle>
            <a:lvl1pPr marL="0" indent="0">
              <a:buFontTx/>
              <a:buNone/>
              <a:defRPr sz="2000" b="0" baseline="0">
                <a:solidFill>
                  <a:schemeClr val="tx2"/>
                </a:solidFill>
                <a:latin typeface="Arial"/>
                <a:cs typeface="Arial"/>
              </a:defRPr>
            </a:lvl1pPr>
          </a:lstStyle>
          <a:p>
            <a:pPr lvl="0"/>
            <a:r>
              <a:rPr lang="en-US" noProof="0"/>
              <a:t>Name of the contributor</a:t>
            </a:r>
          </a:p>
          <a:p>
            <a:pPr lvl="0"/>
            <a:r>
              <a:rPr lang="en-US" noProof="0"/>
              <a:t>Name of the event, venue</a:t>
            </a:r>
          </a:p>
          <a:p>
            <a:pPr lvl="0"/>
            <a:r>
              <a:rPr lang="en-US" noProof="0"/>
              <a:t>00 Month 2012</a:t>
            </a:r>
          </a:p>
        </p:txBody>
      </p:sp>
      <p:sp>
        <p:nvSpPr>
          <p:cNvPr id="10" name="Rectangle 9"/>
          <p:cNvSpPr/>
          <p:nvPr userDrawn="1"/>
        </p:nvSpPr>
        <p:spPr>
          <a:xfrm>
            <a:off x="0" y="1283371"/>
            <a:ext cx="9144000" cy="91440"/>
          </a:xfrm>
          <a:prstGeom prst="rect">
            <a:avLst/>
          </a:prstGeom>
          <a:solidFill>
            <a:schemeClr val="accent2"/>
          </a:solidFill>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1" name="Rectangle 10"/>
          <p:cNvSpPr/>
          <p:nvPr userDrawn="1"/>
        </p:nvSpPr>
        <p:spPr>
          <a:xfrm>
            <a:off x="0" y="0"/>
            <a:ext cx="9144000" cy="91440"/>
          </a:xfrm>
          <a:prstGeom prst="rect">
            <a:avLst/>
          </a:prstGeom>
          <a:solidFill>
            <a:schemeClr val="accent2"/>
          </a:solidFill>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3" name="Rectangle 12"/>
          <p:cNvSpPr/>
          <p:nvPr userDrawn="1"/>
        </p:nvSpPr>
        <p:spPr>
          <a:xfrm>
            <a:off x="0" y="6766560"/>
            <a:ext cx="9144000" cy="91440"/>
          </a:xfrm>
          <a:prstGeom prst="rect">
            <a:avLst/>
          </a:prstGeom>
          <a:solidFill>
            <a:schemeClr val="accent2"/>
          </a:solidFill>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2" name="Rectangle 1"/>
          <p:cNvSpPr/>
          <p:nvPr userDrawn="1"/>
        </p:nvSpPr>
        <p:spPr>
          <a:xfrm>
            <a:off x="0" y="3858768"/>
            <a:ext cx="4379976" cy="2999232"/>
          </a:xfrm>
          <a:prstGeom prst="rect">
            <a:avLst/>
          </a:prstGeom>
          <a:blipFill dpi="0" rotWithShape="1">
            <a:blip r:embed="rId3">
              <a:alphaModFix amt="30000"/>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19998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Full Page">
    <p:spTree>
      <p:nvGrpSpPr>
        <p:cNvPr id="1" name=""/>
        <p:cNvGrpSpPr/>
        <p:nvPr/>
      </p:nvGrpSpPr>
      <p:grpSpPr>
        <a:xfrm>
          <a:off x="0" y="0"/>
          <a:ext cx="0" cy="0"/>
          <a:chOff x="0" y="0"/>
          <a:chExt cx="0" cy="0"/>
        </a:xfrm>
      </p:grpSpPr>
      <p:sp>
        <p:nvSpPr>
          <p:cNvPr id="4" name="Freeform 1682">
            <a:extLst>
              <a:ext uri="{FF2B5EF4-FFF2-40B4-BE49-F238E27FC236}">
                <a16:creationId xmlns:a16="http://schemas.microsoft.com/office/drawing/2014/main" id="{73E444C4-14DB-45F6-9AE4-61C7DBB8446E}"/>
              </a:ext>
            </a:extLst>
          </p:cNvPr>
          <p:cNvSpPr>
            <a:spLocks/>
          </p:cNvSpPr>
          <p:nvPr/>
        </p:nvSpPr>
        <p:spPr bwMode="auto">
          <a:xfrm flipH="1">
            <a:off x="6380163" y="615950"/>
            <a:ext cx="1014412" cy="1895475"/>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5" name="Freeform 1683">
            <a:extLst>
              <a:ext uri="{FF2B5EF4-FFF2-40B4-BE49-F238E27FC236}">
                <a16:creationId xmlns:a16="http://schemas.microsoft.com/office/drawing/2014/main" id="{C0D577A5-4E50-49CD-A196-0712E2A13C65}"/>
              </a:ext>
            </a:extLst>
          </p:cNvPr>
          <p:cNvSpPr>
            <a:spLocks/>
          </p:cNvSpPr>
          <p:nvPr/>
        </p:nvSpPr>
        <p:spPr bwMode="auto">
          <a:xfrm flipH="1">
            <a:off x="7410450" y="3175"/>
            <a:ext cx="712788" cy="5842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6" name="Line 1086">
            <a:extLst>
              <a:ext uri="{FF2B5EF4-FFF2-40B4-BE49-F238E27FC236}">
                <a16:creationId xmlns:a16="http://schemas.microsoft.com/office/drawing/2014/main" id="{F1004214-01B5-49FE-AA97-E515370318D3}"/>
              </a:ext>
            </a:extLst>
          </p:cNvPr>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 name="Line 1087">
            <a:extLst>
              <a:ext uri="{FF2B5EF4-FFF2-40B4-BE49-F238E27FC236}">
                <a16:creationId xmlns:a16="http://schemas.microsoft.com/office/drawing/2014/main" id="{B2FA8B92-05AD-4D97-B7FC-27EE48107251}"/>
              </a:ext>
            </a:extLst>
          </p:cNvPr>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 name="Rectangle 1088">
            <a:extLst>
              <a:ext uri="{FF2B5EF4-FFF2-40B4-BE49-F238E27FC236}">
                <a16:creationId xmlns:a16="http://schemas.microsoft.com/office/drawing/2014/main" id="{DBEAE1D6-EC68-442F-9D70-91D3B62EF68D}"/>
              </a:ext>
            </a:extLst>
          </p:cNvPr>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9" name="Rectangle 1089">
            <a:extLst>
              <a:ext uri="{FF2B5EF4-FFF2-40B4-BE49-F238E27FC236}">
                <a16:creationId xmlns:a16="http://schemas.microsoft.com/office/drawing/2014/main" id="{ADCC28C6-A832-46E8-B620-595722C98D98}"/>
              </a:ext>
            </a:extLst>
          </p:cNvPr>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10" name="Freeform 1098">
            <a:extLst>
              <a:ext uri="{FF2B5EF4-FFF2-40B4-BE49-F238E27FC236}">
                <a16:creationId xmlns:a16="http://schemas.microsoft.com/office/drawing/2014/main" id="{7123F6D0-3068-46BC-8E39-4273DE940ED0}"/>
              </a:ext>
            </a:extLst>
          </p:cNvPr>
          <p:cNvSpPr>
            <a:spLocks/>
          </p:cNvSpPr>
          <p:nvPr/>
        </p:nvSpPr>
        <p:spPr bwMode="auto">
          <a:xfrm>
            <a:off x="487363" y="617538"/>
            <a:ext cx="3175" cy="1587"/>
          </a:xfrm>
          <a:custGeom>
            <a:avLst/>
            <a:gdLst>
              <a:gd name="T0" fmla="*/ 0 w 2"/>
              <a:gd name="T1" fmla="*/ 0 h 1587"/>
              <a:gd name="T2" fmla="*/ 2147483647 w 2"/>
              <a:gd name="T3" fmla="*/ 0 h 1587"/>
              <a:gd name="T4" fmla="*/ 2147483647 w 2"/>
              <a:gd name="T5" fmla="*/ 0 h 1587"/>
              <a:gd name="T6" fmla="*/ 2147483647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147483647 w 2"/>
              <a:gd name="T35" fmla="*/ 0 h 1587"/>
              <a:gd name="T36" fmla="*/ 2147483647 w 2"/>
              <a:gd name="T37" fmla="*/ 0 h 1587"/>
              <a:gd name="T38" fmla="*/ 2147483647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1115">
            <a:extLst>
              <a:ext uri="{FF2B5EF4-FFF2-40B4-BE49-F238E27FC236}">
                <a16:creationId xmlns:a16="http://schemas.microsoft.com/office/drawing/2014/main" id="{2CA01CAD-A1B9-42A2-B7DB-611ECAB0BB85}"/>
              </a:ext>
            </a:extLst>
          </p:cNvPr>
          <p:cNvSpPr>
            <a:spLocks/>
          </p:cNvSpPr>
          <p:nvPr/>
        </p:nvSpPr>
        <p:spPr bwMode="auto">
          <a:xfrm>
            <a:off x="458788" y="473075"/>
            <a:ext cx="3175" cy="3175"/>
          </a:xfrm>
          <a:custGeom>
            <a:avLst/>
            <a:gdLst>
              <a:gd name="T0" fmla="*/ 0 w 2"/>
              <a:gd name="T1" fmla="*/ 2147483647 h 2"/>
              <a:gd name="T2" fmla="*/ 0 w 2"/>
              <a:gd name="T3" fmla="*/ 2147483647 h 2"/>
              <a:gd name="T4" fmla="*/ 0 w 2"/>
              <a:gd name="T5" fmla="*/ 2147483647 h 2"/>
              <a:gd name="T6" fmla="*/ 0 w 2"/>
              <a:gd name="T7" fmla="*/ 2147483647 h 2"/>
              <a:gd name="T8" fmla="*/ 0 w 2"/>
              <a:gd name="T9" fmla="*/ 2147483647 h 2"/>
              <a:gd name="T10" fmla="*/ 0 w 2"/>
              <a:gd name="T11" fmla="*/ 2147483647 h 2"/>
              <a:gd name="T12" fmla="*/ 2147483647 w 2"/>
              <a:gd name="T13" fmla="*/ 2147483647 h 2"/>
              <a:gd name="T14" fmla="*/ 2147483647 w 2"/>
              <a:gd name="T15" fmla="*/ 2147483647 h 2"/>
              <a:gd name="T16" fmla="*/ 2147483647 w 2"/>
              <a:gd name="T17" fmla="*/ 0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2147483647 w 2"/>
              <a:gd name="T29" fmla="*/ 2147483647 h 2"/>
              <a:gd name="T30" fmla="*/ 2147483647 w 2"/>
              <a:gd name="T31" fmla="*/ 2147483647 h 2"/>
              <a:gd name="T32" fmla="*/ 2147483647 w 2"/>
              <a:gd name="T33" fmla="*/ 2147483647 h 2"/>
              <a:gd name="T34" fmla="*/ 2147483647 w 2"/>
              <a:gd name="T35" fmla="*/ 2147483647 h 2"/>
              <a:gd name="T36" fmla="*/ 2147483647 w 2"/>
              <a:gd name="T37" fmla="*/ 2147483647 h 2"/>
              <a:gd name="T38" fmla="*/ 2147483647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2147483647 w 2"/>
              <a:gd name="T55" fmla="*/ 2147483647 h 2"/>
              <a:gd name="T56" fmla="*/ 0 w 2"/>
              <a:gd name="T57" fmla="*/ 2147483647 h 2"/>
              <a:gd name="T58" fmla="*/ 2147483647 w 2"/>
              <a:gd name="T59" fmla="*/ 2147483647 h 2"/>
              <a:gd name="T60" fmla="*/ 2147483647 w 2"/>
              <a:gd name="T61" fmla="*/ 2147483647 h 2"/>
              <a:gd name="T62" fmla="*/ 2147483647 w 2"/>
              <a:gd name="T63" fmla="*/ 2147483647 h 2"/>
              <a:gd name="T64" fmla="*/ 0 w 2"/>
              <a:gd name="T65" fmla="*/ 2147483647 h 2"/>
              <a:gd name="T66" fmla="*/ 0 w 2"/>
              <a:gd name="T67" fmla="*/ 2147483647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1120">
            <a:extLst>
              <a:ext uri="{FF2B5EF4-FFF2-40B4-BE49-F238E27FC236}">
                <a16:creationId xmlns:a16="http://schemas.microsoft.com/office/drawing/2014/main" id="{F5AB1A0B-4D11-44F8-BC3A-04C413FCB83C}"/>
              </a:ext>
            </a:extLst>
          </p:cNvPr>
          <p:cNvSpPr>
            <a:spLocks/>
          </p:cNvSpPr>
          <p:nvPr/>
        </p:nvSpPr>
        <p:spPr bwMode="auto">
          <a:xfrm>
            <a:off x="458788" y="463550"/>
            <a:ext cx="3175" cy="3175"/>
          </a:xfrm>
          <a:custGeom>
            <a:avLst/>
            <a:gdLst>
              <a:gd name="T0" fmla="*/ 0 w 2"/>
              <a:gd name="T1" fmla="*/ 0 h 2"/>
              <a:gd name="T2" fmla="*/ 0 w 2"/>
              <a:gd name="T3" fmla="*/ 2147483647 h 2"/>
              <a:gd name="T4" fmla="*/ 0 w 2"/>
              <a:gd name="T5" fmla="*/ 2147483647 h 2"/>
              <a:gd name="T6" fmla="*/ 0 w 2"/>
              <a:gd name="T7" fmla="*/ 2147483647 h 2"/>
              <a:gd name="T8" fmla="*/ 2147483647 w 2"/>
              <a:gd name="T9" fmla="*/ 2147483647 h 2"/>
              <a:gd name="T10" fmla="*/ 2147483647 w 2"/>
              <a:gd name="T11" fmla="*/ 0 h 2"/>
              <a:gd name="T12" fmla="*/ 2147483647 w 2"/>
              <a:gd name="T13" fmla="*/ 0 h 2"/>
              <a:gd name="T14" fmla="*/ 2147483647 w 2"/>
              <a:gd name="T15" fmla="*/ 0 h 2"/>
              <a:gd name="T16" fmla="*/ 0 w 2"/>
              <a:gd name="T17" fmla="*/ 0 h 2"/>
              <a:gd name="T18" fmla="*/ 0 w 2"/>
              <a:gd name="T19" fmla="*/ 2147483647 h 2"/>
              <a:gd name="T20" fmla="*/ 0 w 2"/>
              <a:gd name="T21" fmla="*/ 2147483647 h 2"/>
              <a:gd name="T22" fmla="*/ 2147483647 w 2"/>
              <a:gd name="T23" fmla="*/ 0 h 2"/>
              <a:gd name="T24" fmla="*/ 2147483647 w 2"/>
              <a:gd name="T25" fmla="*/ 0 h 2"/>
              <a:gd name="T26" fmla="*/ 2147483647 w 2"/>
              <a:gd name="T27" fmla="*/ 0 h 2"/>
              <a:gd name="T28" fmla="*/ 2147483647 w 2"/>
              <a:gd name="T29" fmla="*/ 2147483647 h 2"/>
              <a:gd name="T30" fmla="*/ 0 w 2"/>
              <a:gd name="T31" fmla="*/ 2147483647 h 2"/>
              <a:gd name="T32" fmla="*/ 0 w 2"/>
              <a:gd name="T33" fmla="*/ 2147483647 h 2"/>
              <a:gd name="T34" fmla="*/ 0 w 2"/>
              <a:gd name="T35" fmla="*/ 2147483647 h 2"/>
              <a:gd name="T36" fmla="*/ 0 w 2"/>
              <a:gd name="T37" fmla="*/ 2147483647 h 2"/>
              <a:gd name="T38" fmla="*/ 0 w 2"/>
              <a:gd name="T39" fmla="*/ 2147483647 h 2"/>
              <a:gd name="T40" fmla="*/ 0 w 2"/>
              <a:gd name="T41" fmla="*/ 2147483647 h 2"/>
              <a:gd name="T42" fmla="*/ 0 w 2"/>
              <a:gd name="T43" fmla="*/ 2147483647 h 2"/>
              <a:gd name="T44" fmla="*/ 0 w 2"/>
              <a:gd name="T45" fmla="*/ 2147483647 h 2"/>
              <a:gd name="T46" fmla="*/ 2147483647 w 2"/>
              <a:gd name="T47" fmla="*/ 2147483647 h 2"/>
              <a:gd name="T48" fmla="*/ 0 w 2"/>
              <a:gd name="T49" fmla="*/ 2147483647 h 2"/>
              <a:gd name="T50" fmla="*/ 0 w 2"/>
              <a:gd name="T51" fmla="*/ 2147483647 h 2"/>
              <a:gd name="T52" fmla="*/ 2147483647 w 2"/>
              <a:gd name="T53" fmla="*/ 2147483647 h 2"/>
              <a:gd name="T54" fmla="*/ 2147483647 w 2"/>
              <a:gd name="T55" fmla="*/ 2147483647 h 2"/>
              <a:gd name="T56" fmla="*/ 2147483647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134">
            <a:extLst>
              <a:ext uri="{FF2B5EF4-FFF2-40B4-BE49-F238E27FC236}">
                <a16:creationId xmlns:a16="http://schemas.microsoft.com/office/drawing/2014/main" id="{EC7DED1A-C8B8-482B-B36E-A9012C931657}"/>
              </a:ext>
            </a:extLst>
          </p:cNvPr>
          <p:cNvSpPr>
            <a:spLocks/>
          </p:cNvSpPr>
          <p:nvPr/>
        </p:nvSpPr>
        <p:spPr bwMode="auto">
          <a:xfrm>
            <a:off x="703263" y="514350"/>
            <a:ext cx="3175" cy="6350"/>
          </a:xfrm>
          <a:custGeom>
            <a:avLst/>
            <a:gdLst>
              <a:gd name="T0" fmla="*/ 2147483647 w 2"/>
              <a:gd name="T1" fmla="*/ 2147483647 h 4"/>
              <a:gd name="T2" fmla="*/ 2147483647 w 2"/>
              <a:gd name="T3" fmla="*/ 2147483647 h 4"/>
              <a:gd name="T4" fmla="*/ 2147483647 w 2"/>
              <a:gd name="T5" fmla="*/ 2147483647 h 4"/>
              <a:gd name="T6" fmla="*/ 2147483647 w 2"/>
              <a:gd name="T7" fmla="*/ 2147483647 h 4"/>
              <a:gd name="T8" fmla="*/ 2147483647 w 2"/>
              <a:gd name="T9" fmla="*/ 0 h 4"/>
              <a:gd name="T10" fmla="*/ 2147483647 w 2"/>
              <a:gd name="T11" fmla="*/ 0 h 4"/>
              <a:gd name="T12" fmla="*/ 2147483647 w 2"/>
              <a:gd name="T13" fmla="*/ 0 h 4"/>
              <a:gd name="T14" fmla="*/ 0 w 2"/>
              <a:gd name="T15" fmla="*/ 2147483647 h 4"/>
              <a:gd name="T16" fmla="*/ 2147483647 w 2"/>
              <a:gd name="T17" fmla="*/ 2147483647 h 4"/>
              <a:gd name="T18" fmla="*/ 2147483647 w 2"/>
              <a:gd name="T19" fmla="*/ 2147483647 h 4"/>
              <a:gd name="T20" fmla="*/ 2147483647 w 2"/>
              <a:gd name="T21" fmla="*/ 2147483647 h 4"/>
              <a:gd name="T22" fmla="*/ 2147483647 w 2"/>
              <a:gd name="T23" fmla="*/ 0 h 4"/>
              <a:gd name="T24" fmla="*/ 2147483647 w 2"/>
              <a:gd name="T25" fmla="*/ 2147483647 h 4"/>
              <a:gd name="T26" fmla="*/ 2147483647 w 2"/>
              <a:gd name="T27" fmla="*/ 2147483647 h 4"/>
              <a:gd name="T28" fmla="*/ 2147483647 w 2"/>
              <a:gd name="T29" fmla="*/ 2147483647 h 4"/>
              <a:gd name="T30" fmla="*/ 2147483647 w 2"/>
              <a:gd name="T31" fmla="*/ 2147483647 h 4"/>
              <a:gd name="T32" fmla="*/ 2147483647 w 2"/>
              <a:gd name="T33" fmla="*/ 2147483647 h 4"/>
              <a:gd name="T34" fmla="*/ 2147483647 w 2"/>
              <a:gd name="T35" fmla="*/ 2147483647 h 4"/>
              <a:gd name="T36" fmla="*/ 2147483647 w 2"/>
              <a:gd name="T37" fmla="*/ 2147483647 h 4"/>
              <a:gd name="T38" fmla="*/ 2147483647 w 2"/>
              <a:gd name="T39" fmla="*/ 2147483647 h 4"/>
              <a:gd name="T40" fmla="*/ 2147483647 w 2"/>
              <a:gd name="T41" fmla="*/ 2147483647 h 4"/>
              <a:gd name="T42" fmla="*/ 2147483647 w 2"/>
              <a:gd name="T43" fmla="*/ 2147483647 h 4"/>
              <a:gd name="T44" fmla="*/ 2147483647 w 2"/>
              <a:gd name="T45" fmla="*/ 2147483647 h 4"/>
              <a:gd name="T46" fmla="*/ 2147483647 w 2"/>
              <a:gd name="T47" fmla="*/ 2147483647 h 4"/>
              <a:gd name="T48" fmla="*/ 2147483647 w 2"/>
              <a:gd name="T49" fmla="*/ 2147483647 h 4"/>
              <a:gd name="T50" fmla="*/ 2147483647 w 2"/>
              <a:gd name="T51" fmla="*/ 2147483647 h 4"/>
              <a:gd name="T52" fmla="*/ 0 w 2"/>
              <a:gd name="T53" fmla="*/ 2147483647 h 4"/>
              <a:gd name="T54" fmla="*/ 2147483647 w 2"/>
              <a:gd name="T55" fmla="*/ 2147483647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141">
            <a:extLst>
              <a:ext uri="{FF2B5EF4-FFF2-40B4-BE49-F238E27FC236}">
                <a16:creationId xmlns:a16="http://schemas.microsoft.com/office/drawing/2014/main" id="{1E94FC12-625C-4287-B703-A069B82D1C4E}"/>
              </a:ext>
            </a:extLst>
          </p:cNvPr>
          <p:cNvSpPr>
            <a:spLocks/>
          </p:cNvSpPr>
          <p:nvPr/>
        </p:nvSpPr>
        <p:spPr bwMode="auto">
          <a:xfrm>
            <a:off x="706438" y="479425"/>
            <a:ext cx="1587" cy="6350"/>
          </a:xfrm>
          <a:custGeom>
            <a:avLst/>
            <a:gdLst>
              <a:gd name="T0" fmla="*/ 0 w 1587"/>
              <a:gd name="T1" fmla="*/ 2147483647 h 4"/>
              <a:gd name="T2" fmla="*/ 0 w 1587"/>
              <a:gd name="T3" fmla="*/ 2147483647 h 4"/>
              <a:gd name="T4" fmla="*/ 0 w 1587"/>
              <a:gd name="T5" fmla="*/ 0 h 4"/>
              <a:gd name="T6" fmla="*/ 0 w 1587"/>
              <a:gd name="T7" fmla="*/ 0 h 4"/>
              <a:gd name="T8" fmla="*/ 0 w 1587"/>
              <a:gd name="T9" fmla="*/ 2147483647 h 4"/>
              <a:gd name="T10" fmla="*/ 0 w 1587"/>
              <a:gd name="T11" fmla="*/ 2147483647 h 4"/>
              <a:gd name="T12" fmla="*/ 0 w 1587"/>
              <a:gd name="T13" fmla="*/ 2147483647 h 4"/>
              <a:gd name="T14" fmla="*/ 0 w 1587"/>
              <a:gd name="T15" fmla="*/ 2147483647 h 4"/>
              <a:gd name="T16" fmla="*/ 0 w 1587"/>
              <a:gd name="T17" fmla="*/ 2147483647 h 4"/>
              <a:gd name="T18" fmla="*/ 0 w 1587"/>
              <a:gd name="T19" fmla="*/ 2147483647 h 4"/>
              <a:gd name="T20" fmla="*/ 0 w 1587"/>
              <a:gd name="T21" fmla="*/ 2147483647 h 4"/>
              <a:gd name="T22" fmla="*/ 0 w 1587"/>
              <a:gd name="T23" fmla="*/ 2147483647 h 4"/>
              <a:gd name="T24" fmla="*/ 0 w 1587"/>
              <a:gd name="T25" fmla="*/ 2147483647 h 4"/>
              <a:gd name="T26" fmla="*/ 0 w 1587"/>
              <a:gd name="T27" fmla="*/ 2147483647 h 4"/>
              <a:gd name="T28" fmla="*/ 0 w 1587"/>
              <a:gd name="T29" fmla="*/ 2147483647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1148">
            <a:extLst>
              <a:ext uri="{FF2B5EF4-FFF2-40B4-BE49-F238E27FC236}">
                <a16:creationId xmlns:a16="http://schemas.microsoft.com/office/drawing/2014/main" id="{90B95885-81B6-4F30-9AC7-3D44A1A8580F}"/>
              </a:ext>
            </a:extLst>
          </p:cNvPr>
          <p:cNvSpPr>
            <a:spLocks/>
          </p:cNvSpPr>
          <p:nvPr/>
        </p:nvSpPr>
        <p:spPr bwMode="auto">
          <a:xfrm>
            <a:off x="693738" y="460375"/>
            <a:ext cx="3175" cy="3175"/>
          </a:xfrm>
          <a:custGeom>
            <a:avLst/>
            <a:gdLst>
              <a:gd name="T0" fmla="*/ 2147483647 w 2"/>
              <a:gd name="T1" fmla="*/ 2147483647 h 2"/>
              <a:gd name="T2" fmla="*/ 2147483647 w 2"/>
              <a:gd name="T3" fmla="*/ 0 h 2"/>
              <a:gd name="T4" fmla="*/ 2147483647 w 2"/>
              <a:gd name="T5" fmla="*/ 0 h 2"/>
              <a:gd name="T6" fmla="*/ 2147483647 w 2"/>
              <a:gd name="T7" fmla="*/ 0 h 2"/>
              <a:gd name="T8" fmla="*/ 2147483647 w 2"/>
              <a:gd name="T9" fmla="*/ 0 h 2"/>
              <a:gd name="T10" fmla="*/ 0 w 2"/>
              <a:gd name="T11" fmla="*/ 0 h 2"/>
              <a:gd name="T12" fmla="*/ 0 w 2"/>
              <a:gd name="T13" fmla="*/ 0 h 2"/>
              <a:gd name="T14" fmla="*/ 0 w 2"/>
              <a:gd name="T15" fmla="*/ 2147483647 h 2"/>
              <a:gd name="T16" fmla="*/ 0 w 2"/>
              <a:gd name="T17" fmla="*/ 2147483647 h 2"/>
              <a:gd name="T18" fmla="*/ 0 w 2"/>
              <a:gd name="T19" fmla="*/ 2147483647 h 2"/>
              <a:gd name="T20" fmla="*/ 2147483647 w 2"/>
              <a:gd name="T21" fmla="*/ 2147483647 h 2"/>
              <a:gd name="T22" fmla="*/ 2147483647 w 2"/>
              <a:gd name="T23" fmla="*/ 2147483647 h 2"/>
              <a:gd name="T24" fmla="*/ 2147483647 w 2"/>
              <a:gd name="T25" fmla="*/ 0 h 2"/>
              <a:gd name="T26" fmla="*/ 2147483647 w 2"/>
              <a:gd name="T27" fmla="*/ 0 h 2"/>
              <a:gd name="T28" fmla="*/ 2147483647 w 2"/>
              <a:gd name="T29" fmla="*/ 0 h 2"/>
              <a:gd name="T30" fmla="*/ 0 w 2"/>
              <a:gd name="T31" fmla="*/ 2147483647 h 2"/>
              <a:gd name="T32" fmla="*/ 2147483647 w 2"/>
              <a:gd name="T33" fmla="*/ 2147483647 h 2"/>
              <a:gd name="T34" fmla="*/ 2147483647 w 2"/>
              <a:gd name="T35" fmla="*/ 0 h 2"/>
              <a:gd name="T36" fmla="*/ 0 w 2"/>
              <a:gd name="T37" fmla="*/ 2147483647 h 2"/>
              <a:gd name="T38" fmla="*/ 2147483647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0 w 2"/>
              <a:gd name="T55" fmla="*/ 2147483647 h 2"/>
              <a:gd name="T56" fmla="*/ 0 w 2"/>
              <a:gd name="T57" fmla="*/ 2147483647 h 2"/>
              <a:gd name="T58" fmla="*/ 2147483647 w 2"/>
              <a:gd name="T59" fmla="*/ 2147483647 h 2"/>
              <a:gd name="T60" fmla="*/ 2147483647 w 2"/>
              <a:gd name="T61" fmla="*/ 2147483647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50">
            <a:extLst>
              <a:ext uri="{FF2B5EF4-FFF2-40B4-BE49-F238E27FC236}">
                <a16:creationId xmlns:a16="http://schemas.microsoft.com/office/drawing/2014/main" id="{4300163E-88D6-4C63-9608-428C54447A21}"/>
              </a:ext>
            </a:extLst>
          </p:cNvPr>
          <p:cNvSpPr>
            <a:spLocks/>
          </p:cNvSpPr>
          <p:nvPr/>
        </p:nvSpPr>
        <p:spPr bwMode="auto">
          <a:xfrm>
            <a:off x="684213" y="447675"/>
            <a:ext cx="1587" cy="3175"/>
          </a:xfrm>
          <a:custGeom>
            <a:avLst/>
            <a:gdLst>
              <a:gd name="T0" fmla="*/ 0 w 1587"/>
              <a:gd name="T1" fmla="*/ 2147483647 h 2"/>
              <a:gd name="T2" fmla="*/ 0 w 1587"/>
              <a:gd name="T3" fmla="*/ 0 h 2"/>
              <a:gd name="T4" fmla="*/ 0 w 1587"/>
              <a:gd name="T5" fmla="*/ 2147483647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52">
            <a:extLst>
              <a:ext uri="{FF2B5EF4-FFF2-40B4-BE49-F238E27FC236}">
                <a16:creationId xmlns:a16="http://schemas.microsoft.com/office/drawing/2014/main" id="{EE305235-A576-444B-B8CF-D32E3E43CB2C}"/>
              </a:ext>
            </a:extLst>
          </p:cNvPr>
          <p:cNvSpPr>
            <a:spLocks/>
          </p:cNvSpPr>
          <p:nvPr/>
        </p:nvSpPr>
        <p:spPr bwMode="auto">
          <a:xfrm>
            <a:off x="684213" y="447675"/>
            <a:ext cx="3175" cy="3175"/>
          </a:xfrm>
          <a:custGeom>
            <a:avLst/>
            <a:gdLst>
              <a:gd name="T0" fmla="*/ 2147483647 w 2"/>
              <a:gd name="T1" fmla="*/ 0 h 2"/>
              <a:gd name="T2" fmla="*/ 0 w 2"/>
              <a:gd name="T3" fmla="*/ 0 h 2"/>
              <a:gd name="T4" fmla="*/ 0 w 2"/>
              <a:gd name="T5" fmla="*/ 0 h 2"/>
              <a:gd name="T6" fmla="*/ 0 w 2"/>
              <a:gd name="T7" fmla="*/ 0 h 2"/>
              <a:gd name="T8" fmla="*/ 0 w 2"/>
              <a:gd name="T9" fmla="*/ 2147483647 h 2"/>
              <a:gd name="T10" fmla="*/ 2147483647 w 2"/>
              <a:gd name="T11" fmla="*/ 2147483647 h 2"/>
              <a:gd name="T12" fmla="*/ 2147483647 w 2"/>
              <a:gd name="T13" fmla="*/ 0 h 2"/>
              <a:gd name="T14" fmla="*/ 0 w 2"/>
              <a:gd name="T15" fmla="*/ 0 h 2"/>
              <a:gd name="T16" fmla="*/ 0 w 2"/>
              <a:gd name="T17" fmla="*/ 0 h 2"/>
              <a:gd name="T18" fmla="*/ 0 w 2"/>
              <a:gd name="T19" fmla="*/ 0 h 2"/>
              <a:gd name="T20" fmla="*/ 0 w 2"/>
              <a:gd name="T21" fmla="*/ 2147483647 h 2"/>
              <a:gd name="T22" fmla="*/ 2147483647 w 2"/>
              <a:gd name="T23" fmla="*/ 2147483647 h 2"/>
              <a:gd name="T24" fmla="*/ 2147483647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54">
            <a:extLst>
              <a:ext uri="{FF2B5EF4-FFF2-40B4-BE49-F238E27FC236}">
                <a16:creationId xmlns:a16="http://schemas.microsoft.com/office/drawing/2014/main" id="{C4DB6343-71E1-48E3-B125-746CCD668088}"/>
              </a:ext>
            </a:extLst>
          </p:cNvPr>
          <p:cNvSpPr>
            <a:spLocks/>
          </p:cNvSpPr>
          <p:nvPr/>
        </p:nvSpPr>
        <p:spPr bwMode="auto">
          <a:xfrm>
            <a:off x="665163" y="434975"/>
            <a:ext cx="3175" cy="1588"/>
          </a:xfrm>
          <a:custGeom>
            <a:avLst/>
            <a:gdLst>
              <a:gd name="T0" fmla="*/ 2147483647 w 2"/>
              <a:gd name="T1" fmla="*/ 0 h 1588"/>
              <a:gd name="T2" fmla="*/ 0 w 2"/>
              <a:gd name="T3" fmla="*/ 0 h 1588"/>
              <a:gd name="T4" fmla="*/ 2147483647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56">
            <a:extLst>
              <a:ext uri="{FF2B5EF4-FFF2-40B4-BE49-F238E27FC236}">
                <a16:creationId xmlns:a16="http://schemas.microsoft.com/office/drawing/2014/main" id="{4B7693DC-3513-472D-9A13-14352BD35CA8}"/>
              </a:ext>
            </a:extLst>
          </p:cNvPr>
          <p:cNvSpPr>
            <a:spLocks/>
          </p:cNvSpPr>
          <p:nvPr/>
        </p:nvSpPr>
        <p:spPr bwMode="auto">
          <a:xfrm>
            <a:off x="665163" y="431800"/>
            <a:ext cx="3175" cy="3175"/>
          </a:xfrm>
          <a:custGeom>
            <a:avLst/>
            <a:gdLst>
              <a:gd name="T0" fmla="*/ 2147483647 w 2"/>
              <a:gd name="T1" fmla="*/ 2147483647 h 2"/>
              <a:gd name="T2" fmla="*/ 0 w 2"/>
              <a:gd name="T3" fmla="*/ 0 h 2"/>
              <a:gd name="T4" fmla="*/ 0 w 2"/>
              <a:gd name="T5" fmla="*/ 0 h 2"/>
              <a:gd name="T6" fmla="*/ 0 w 2"/>
              <a:gd name="T7" fmla="*/ 2147483647 h 2"/>
              <a:gd name="T8" fmla="*/ 2147483647 w 2"/>
              <a:gd name="T9" fmla="*/ 2147483647 h 2"/>
              <a:gd name="T10" fmla="*/ 2147483647 w 2"/>
              <a:gd name="T11" fmla="*/ 2147483647 h 2"/>
              <a:gd name="T12" fmla="*/ 2147483647 w 2"/>
              <a:gd name="T13" fmla="*/ 2147483647 h 2"/>
              <a:gd name="T14" fmla="*/ 0 w 2"/>
              <a:gd name="T15" fmla="*/ 0 h 2"/>
              <a:gd name="T16" fmla="*/ 0 w 2"/>
              <a:gd name="T17" fmla="*/ 0 h 2"/>
              <a:gd name="T18" fmla="*/ 0 w 2"/>
              <a:gd name="T19" fmla="*/ 2147483647 h 2"/>
              <a:gd name="T20" fmla="*/ 2147483647 w 2"/>
              <a:gd name="T21" fmla="*/ 2147483647 h 2"/>
              <a:gd name="T22" fmla="*/ 2147483647 w 2"/>
              <a:gd name="T23" fmla="*/ 2147483647 h 2"/>
              <a:gd name="T24" fmla="*/ 2147483647 w 2"/>
              <a:gd name="T25" fmla="*/ 2147483647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63">
            <a:extLst>
              <a:ext uri="{FF2B5EF4-FFF2-40B4-BE49-F238E27FC236}">
                <a16:creationId xmlns:a16="http://schemas.microsoft.com/office/drawing/2014/main" id="{03707B0E-DAFD-48BD-A89F-3DF2C497BC9D}"/>
              </a:ext>
            </a:extLst>
          </p:cNvPr>
          <p:cNvSpPr>
            <a:spLocks/>
          </p:cNvSpPr>
          <p:nvPr/>
        </p:nvSpPr>
        <p:spPr bwMode="auto">
          <a:xfrm>
            <a:off x="611188" y="415925"/>
            <a:ext cx="6350" cy="3175"/>
          </a:xfrm>
          <a:custGeom>
            <a:avLst/>
            <a:gdLst>
              <a:gd name="T0" fmla="*/ 2147483647 w 4"/>
              <a:gd name="T1" fmla="*/ 2147483647 h 2"/>
              <a:gd name="T2" fmla="*/ 2147483647 w 4"/>
              <a:gd name="T3" fmla="*/ 2147483647 h 2"/>
              <a:gd name="T4" fmla="*/ 2147483647 w 4"/>
              <a:gd name="T5" fmla="*/ 2147483647 h 2"/>
              <a:gd name="T6" fmla="*/ 2147483647 w 4"/>
              <a:gd name="T7" fmla="*/ 0 h 2"/>
              <a:gd name="T8" fmla="*/ 2147483647 w 4"/>
              <a:gd name="T9" fmla="*/ 0 h 2"/>
              <a:gd name="T10" fmla="*/ 2147483647 w 4"/>
              <a:gd name="T11" fmla="*/ 0 h 2"/>
              <a:gd name="T12" fmla="*/ 2147483647 w 4"/>
              <a:gd name="T13" fmla="*/ 0 h 2"/>
              <a:gd name="T14" fmla="*/ 0 w 4"/>
              <a:gd name="T15" fmla="*/ 2147483647 h 2"/>
              <a:gd name="T16" fmla="*/ 2147483647 w 4"/>
              <a:gd name="T17" fmla="*/ 2147483647 h 2"/>
              <a:gd name="T18" fmla="*/ 2147483647 w 4"/>
              <a:gd name="T19" fmla="*/ 0 h 2"/>
              <a:gd name="T20" fmla="*/ 2147483647 w 4"/>
              <a:gd name="T21" fmla="*/ 2147483647 h 2"/>
              <a:gd name="T22" fmla="*/ 2147483647 w 4"/>
              <a:gd name="T23" fmla="*/ 0 h 2"/>
              <a:gd name="T24" fmla="*/ 2147483647 w 4"/>
              <a:gd name="T25" fmla="*/ 0 h 2"/>
              <a:gd name="T26" fmla="*/ 2147483647 w 4"/>
              <a:gd name="T27" fmla="*/ 0 h 2"/>
              <a:gd name="T28" fmla="*/ 2147483647 w 4"/>
              <a:gd name="T29" fmla="*/ 0 h 2"/>
              <a:gd name="T30" fmla="*/ 0 w 4"/>
              <a:gd name="T31" fmla="*/ 0 h 2"/>
              <a:gd name="T32" fmla="*/ 2147483647 w 4"/>
              <a:gd name="T33" fmla="*/ 2147483647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72">
            <a:extLst>
              <a:ext uri="{FF2B5EF4-FFF2-40B4-BE49-F238E27FC236}">
                <a16:creationId xmlns:a16="http://schemas.microsoft.com/office/drawing/2014/main" id="{6BE77F30-CBFF-49D0-9079-7A2921A2A0A3}"/>
              </a:ext>
            </a:extLst>
          </p:cNvPr>
          <p:cNvSpPr>
            <a:spLocks/>
          </p:cNvSpPr>
          <p:nvPr/>
        </p:nvSpPr>
        <p:spPr bwMode="auto">
          <a:xfrm>
            <a:off x="582613" y="476250"/>
            <a:ext cx="3175" cy="3175"/>
          </a:xfrm>
          <a:custGeom>
            <a:avLst/>
            <a:gdLst>
              <a:gd name="T0" fmla="*/ 0 w 2"/>
              <a:gd name="T1" fmla="*/ 2147483647 h 2"/>
              <a:gd name="T2" fmla="*/ 0 w 2"/>
              <a:gd name="T3" fmla="*/ 2147483647 h 2"/>
              <a:gd name="T4" fmla="*/ 2147483647 w 2"/>
              <a:gd name="T5" fmla="*/ 2147483647 h 2"/>
              <a:gd name="T6" fmla="*/ 0 w 2"/>
              <a:gd name="T7" fmla="*/ 0 h 2"/>
              <a:gd name="T8" fmla="*/ 0 w 2"/>
              <a:gd name="T9" fmla="*/ 0 h 2"/>
              <a:gd name="T10" fmla="*/ 0 w 2"/>
              <a:gd name="T11" fmla="*/ 0 h 2"/>
              <a:gd name="T12" fmla="*/ 0 w 2"/>
              <a:gd name="T13" fmla="*/ 2147483647 h 2"/>
              <a:gd name="T14" fmla="*/ 0 w 2"/>
              <a:gd name="T15" fmla="*/ 2147483647 h 2"/>
              <a:gd name="T16" fmla="*/ 0 w 2"/>
              <a:gd name="T17" fmla="*/ 2147483647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0 w 2"/>
              <a:gd name="T29" fmla="*/ 2147483647 h 2"/>
              <a:gd name="T30" fmla="*/ 0 w 2"/>
              <a:gd name="T31" fmla="*/ 2147483647 h 2"/>
              <a:gd name="T32" fmla="*/ 0 w 2"/>
              <a:gd name="T33" fmla="*/ 2147483647 h 2"/>
              <a:gd name="T34" fmla="*/ 0 w 2"/>
              <a:gd name="T35" fmla="*/ 2147483647 h 2"/>
              <a:gd name="T36" fmla="*/ 0 w 2"/>
              <a:gd name="T37" fmla="*/ 2147483647 h 2"/>
              <a:gd name="T38" fmla="*/ 0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0 w 2"/>
              <a:gd name="T55" fmla="*/ 2147483647 h 2"/>
              <a:gd name="T56" fmla="*/ 0 w 2"/>
              <a:gd name="T57" fmla="*/ 2147483647 h 2"/>
              <a:gd name="T58" fmla="*/ 0 w 2"/>
              <a:gd name="T59" fmla="*/ 2147483647 h 2"/>
              <a:gd name="T60" fmla="*/ 0 w 2"/>
              <a:gd name="T61" fmla="*/ 2147483647 h 2"/>
              <a:gd name="T62" fmla="*/ 0 w 2"/>
              <a:gd name="T63" fmla="*/ 2147483647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Freeform 1177">
            <a:extLst>
              <a:ext uri="{FF2B5EF4-FFF2-40B4-BE49-F238E27FC236}">
                <a16:creationId xmlns:a16="http://schemas.microsoft.com/office/drawing/2014/main" id="{A83150E4-6A38-4ED7-8D5C-7772CD4D3B79}"/>
              </a:ext>
            </a:extLst>
          </p:cNvPr>
          <p:cNvSpPr>
            <a:spLocks/>
          </p:cNvSpPr>
          <p:nvPr/>
        </p:nvSpPr>
        <p:spPr bwMode="auto">
          <a:xfrm>
            <a:off x="557213" y="534988"/>
            <a:ext cx="3175" cy="3175"/>
          </a:xfrm>
          <a:custGeom>
            <a:avLst/>
            <a:gdLst>
              <a:gd name="T0" fmla="*/ 0 w 2"/>
              <a:gd name="T1" fmla="*/ 2147483647 h 2"/>
              <a:gd name="T2" fmla="*/ 2147483647 w 2"/>
              <a:gd name="T3" fmla="*/ 2147483647 h 2"/>
              <a:gd name="T4" fmla="*/ 2147483647 w 2"/>
              <a:gd name="T5" fmla="*/ 2147483647 h 2"/>
              <a:gd name="T6" fmla="*/ 2147483647 w 2"/>
              <a:gd name="T7" fmla="*/ 0 h 2"/>
              <a:gd name="T8" fmla="*/ 2147483647 w 2"/>
              <a:gd name="T9" fmla="*/ 0 h 2"/>
              <a:gd name="T10" fmla="*/ 2147483647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147483647 h 2"/>
              <a:gd name="T40" fmla="*/ 0 w 2"/>
              <a:gd name="T41" fmla="*/ 2147483647 h 2"/>
              <a:gd name="T42" fmla="*/ 2147483647 w 2"/>
              <a:gd name="T43" fmla="*/ 2147483647 h 2"/>
              <a:gd name="T44" fmla="*/ 2147483647 w 2"/>
              <a:gd name="T45" fmla="*/ 0 h 2"/>
              <a:gd name="T46" fmla="*/ 2147483647 w 2"/>
              <a:gd name="T47" fmla="*/ 0 h 2"/>
              <a:gd name="T48" fmla="*/ 2147483647 w 2"/>
              <a:gd name="T49" fmla="*/ 0 h 2"/>
              <a:gd name="T50" fmla="*/ 2147483647 w 2"/>
              <a:gd name="T51" fmla="*/ 0 h 2"/>
              <a:gd name="T52" fmla="*/ 2147483647 w 2"/>
              <a:gd name="T53" fmla="*/ 0 h 2"/>
              <a:gd name="T54" fmla="*/ 2147483647 w 2"/>
              <a:gd name="T55" fmla="*/ 0 h 2"/>
              <a:gd name="T56" fmla="*/ 2147483647 w 2"/>
              <a:gd name="T57" fmla="*/ 0 h 2"/>
              <a:gd name="T58" fmla="*/ 2147483647 w 2"/>
              <a:gd name="T59" fmla="*/ 0 h 2"/>
              <a:gd name="T60" fmla="*/ 2147483647 w 2"/>
              <a:gd name="T61" fmla="*/ 0 h 2"/>
              <a:gd name="T62" fmla="*/ 2147483647 w 2"/>
              <a:gd name="T63" fmla="*/ 0 h 2"/>
              <a:gd name="T64" fmla="*/ 2147483647 w 2"/>
              <a:gd name="T65" fmla="*/ 0 h 2"/>
              <a:gd name="T66" fmla="*/ 2147483647 w 2"/>
              <a:gd name="T67" fmla="*/ 2147483647 h 2"/>
              <a:gd name="T68" fmla="*/ 2147483647 w 2"/>
              <a:gd name="T69" fmla="*/ 0 h 2"/>
              <a:gd name="T70" fmla="*/ 2147483647 w 2"/>
              <a:gd name="T71" fmla="*/ 0 h 2"/>
              <a:gd name="T72" fmla="*/ 0 w 2"/>
              <a:gd name="T73" fmla="*/ 0 h 2"/>
              <a:gd name="T74" fmla="*/ 0 w 2"/>
              <a:gd name="T75" fmla="*/ 0 h 2"/>
              <a:gd name="T76" fmla="*/ 0 w 2"/>
              <a:gd name="T77" fmla="*/ 2147483647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Freeform 1180">
            <a:extLst>
              <a:ext uri="{FF2B5EF4-FFF2-40B4-BE49-F238E27FC236}">
                <a16:creationId xmlns:a16="http://schemas.microsoft.com/office/drawing/2014/main" id="{2381958B-EAC9-466F-B090-16B5605D4FF9}"/>
              </a:ext>
            </a:extLst>
          </p:cNvPr>
          <p:cNvSpPr>
            <a:spLocks/>
          </p:cNvSpPr>
          <p:nvPr/>
        </p:nvSpPr>
        <p:spPr bwMode="auto">
          <a:xfrm>
            <a:off x="560388" y="530225"/>
            <a:ext cx="3175" cy="4763"/>
          </a:xfrm>
          <a:custGeom>
            <a:avLst/>
            <a:gdLst>
              <a:gd name="T0" fmla="*/ 0 w 2"/>
              <a:gd name="T1" fmla="*/ 2147483647 h 3"/>
              <a:gd name="T2" fmla="*/ 0 w 2"/>
              <a:gd name="T3" fmla="*/ 2147483647 h 3"/>
              <a:gd name="T4" fmla="*/ 2147483647 w 2"/>
              <a:gd name="T5" fmla="*/ 2147483647 h 3"/>
              <a:gd name="T6" fmla="*/ 2147483647 w 2"/>
              <a:gd name="T7" fmla="*/ 2147483647 h 3"/>
              <a:gd name="T8" fmla="*/ 0 w 2"/>
              <a:gd name="T9" fmla="*/ 0 h 3"/>
              <a:gd name="T10" fmla="*/ 0 w 2"/>
              <a:gd name="T11" fmla="*/ 0 h 3"/>
              <a:gd name="T12" fmla="*/ 0 w 2"/>
              <a:gd name="T13" fmla="*/ 0 h 3"/>
              <a:gd name="T14" fmla="*/ 0 w 2"/>
              <a:gd name="T15" fmla="*/ 2147483647 h 3"/>
              <a:gd name="T16" fmla="*/ 0 w 2"/>
              <a:gd name="T17" fmla="*/ 2147483647 h 3"/>
              <a:gd name="T18" fmla="*/ 0 w 2"/>
              <a:gd name="T19" fmla="*/ 2147483647 h 3"/>
              <a:gd name="T20" fmla="*/ 0 w 2"/>
              <a:gd name="T21" fmla="*/ 2147483647 h 3"/>
              <a:gd name="T22" fmla="*/ 0 w 2"/>
              <a:gd name="T23" fmla="*/ 0 h 3"/>
              <a:gd name="T24" fmla="*/ 0 w 2"/>
              <a:gd name="T25" fmla="*/ 2147483647 h 3"/>
              <a:gd name="T26" fmla="*/ 0 w 2"/>
              <a:gd name="T27" fmla="*/ 2147483647 h 3"/>
              <a:gd name="T28" fmla="*/ 0 w 2"/>
              <a:gd name="T29" fmla="*/ 2147483647 h 3"/>
              <a:gd name="T30" fmla="*/ 0 w 2"/>
              <a:gd name="T31" fmla="*/ 2147483647 h 3"/>
              <a:gd name="T32" fmla="*/ 0 w 2"/>
              <a:gd name="T33" fmla="*/ 2147483647 h 3"/>
              <a:gd name="T34" fmla="*/ 0 w 2"/>
              <a:gd name="T35" fmla="*/ 2147483647 h 3"/>
              <a:gd name="T36" fmla="*/ 0 w 2"/>
              <a:gd name="T37" fmla="*/ 2147483647 h 3"/>
              <a:gd name="T38" fmla="*/ 0 w 2"/>
              <a:gd name="T39" fmla="*/ 2147483647 h 3"/>
              <a:gd name="T40" fmla="*/ 0 w 2"/>
              <a:gd name="T41" fmla="*/ 2147483647 h 3"/>
              <a:gd name="T42" fmla="*/ 0 w 2"/>
              <a:gd name="T43" fmla="*/ 2147483647 h 3"/>
              <a:gd name="T44" fmla="*/ 0 w 2"/>
              <a:gd name="T45" fmla="*/ 2147483647 h 3"/>
              <a:gd name="T46" fmla="*/ 0 w 2"/>
              <a:gd name="T47" fmla="*/ 2147483647 h 3"/>
              <a:gd name="T48" fmla="*/ 0 w 2"/>
              <a:gd name="T49" fmla="*/ 2147483647 h 3"/>
              <a:gd name="T50" fmla="*/ 0 w 2"/>
              <a:gd name="T51" fmla="*/ 2147483647 h 3"/>
              <a:gd name="T52" fmla="*/ 0 w 2"/>
              <a:gd name="T53" fmla="*/ 2147483647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Line 1187">
            <a:extLst>
              <a:ext uri="{FF2B5EF4-FFF2-40B4-BE49-F238E27FC236}">
                <a16:creationId xmlns:a16="http://schemas.microsoft.com/office/drawing/2014/main" id="{AF8BEFE7-4FE2-452B-B5AD-46D432E48199}"/>
              </a:ext>
            </a:extLst>
          </p:cNvPr>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Line 1188">
            <a:extLst>
              <a:ext uri="{FF2B5EF4-FFF2-40B4-BE49-F238E27FC236}">
                <a16:creationId xmlns:a16="http://schemas.microsoft.com/office/drawing/2014/main" id="{101C6BF0-6AC2-462C-960D-A9915C1C146D}"/>
              </a:ext>
            </a:extLst>
          </p:cNvPr>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Freeform 1208">
            <a:extLst>
              <a:ext uri="{FF2B5EF4-FFF2-40B4-BE49-F238E27FC236}">
                <a16:creationId xmlns:a16="http://schemas.microsoft.com/office/drawing/2014/main" id="{B3DB3E5A-C95A-4E46-859B-2AA0870295CB}"/>
              </a:ext>
            </a:extLst>
          </p:cNvPr>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Freeform 1210">
            <a:extLst>
              <a:ext uri="{FF2B5EF4-FFF2-40B4-BE49-F238E27FC236}">
                <a16:creationId xmlns:a16="http://schemas.microsoft.com/office/drawing/2014/main" id="{6A934D96-0828-48B4-8F4F-8010F31F80F2}"/>
              </a:ext>
            </a:extLst>
          </p:cNvPr>
          <p:cNvSpPr>
            <a:spLocks/>
          </p:cNvSpPr>
          <p:nvPr/>
        </p:nvSpPr>
        <p:spPr bwMode="auto">
          <a:xfrm>
            <a:off x="595313" y="557213"/>
            <a:ext cx="3175" cy="3175"/>
          </a:xfrm>
          <a:custGeom>
            <a:avLst/>
            <a:gdLst>
              <a:gd name="T0" fmla="*/ 0 w 2"/>
              <a:gd name="T1" fmla="*/ 2147483647 h 2"/>
              <a:gd name="T2" fmla="*/ 0 w 2"/>
              <a:gd name="T3" fmla="*/ 2147483647 h 2"/>
              <a:gd name="T4" fmla="*/ 2147483647 w 2"/>
              <a:gd name="T5" fmla="*/ 2147483647 h 2"/>
              <a:gd name="T6" fmla="*/ 2147483647 w 2"/>
              <a:gd name="T7" fmla="*/ 0 h 2"/>
              <a:gd name="T8" fmla="*/ 2147483647 w 2"/>
              <a:gd name="T9" fmla="*/ 0 h 2"/>
              <a:gd name="T10" fmla="*/ 0 w 2"/>
              <a:gd name="T11" fmla="*/ 0 h 2"/>
              <a:gd name="T12" fmla="*/ 0 w 2"/>
              <a:gd name="T13" fmla="*/ 0 h 2"/>
              <a:gd name="T14" fmla="*/ 0 w 2"/>
              <a:gd name="T15" fmla="*/ 0 h 2"/>
              <a:gd name="T16" fmla="*/ 0 w 2"/>
              <a:gd name="T17" fmla="*/ 2147483647 h 2"/>
              <a:gd name="T18" fmla="*/ 0 w 2"/>
              <a:gd name="T19" fmla="*/ 2147483647 h 2"/>
              <a:gd name="T20" fmla="*/ 2147483647 w 2"/>
              <a:gd name="T21" fmla="*/ 2147483647 h 2"/>
              <a:gd name="T22" fmla="*/ 2147483647 w 2"/>
              <a:gd name="T23" fmla="*/ 0 h 2"/>
              <a:gd name="T24" fmla="*/ 2147483647 w 2"/>
              <a:gd name="T25" fmla="*/ 0 h 2"/>
              <a:gd name="T26" fmla="*/ 0 w 2"/>
              <a:gd name="T27" fmla="*/ 0 h 2"/>
              <a:gd name="T28" fmla="*/ 0 w 2"/>
              <a:gd name="T29" fmla="*/ 0 h 2"/>
              <a:gd name="T30" fmla="*/ 0 w 2"/>
              <a:gd name="T31" fmla="*/ 0 h 2"/>
              <a:gd name="T32" fmla="*/ 0 w 2"/>
              <a:gd name="T33" fmla="*/ 2147483647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 name="Freeform 1214">
            <a:extLst>
              <a:ext uri="{FF2B5EF4-FFF2-40B4-BE49-F238E27FC236}">
                <a16:creationId xmlns:a16="http://schemas.microsoft.com/office/drawing/2014/main" id="{BFF8A3E9-9593-4B7C-B3AC-24914A7A7C1E}"/>
              </a:ext>
            </a:extLst>
          </p:cNvPr>
          <p:cNvSpPr>
            <a:spLocks/>
          </p:cNvSpPr>
          <p:nvPr/>
        </p:nvSpPr>
        <p:spPr bwMode="auto">
          <a:xfrm>
            <a:off x="595313" y="557213"/>
            <a:ext cx="3175" cy="3175"/>
          </a:xfrm>
          <a:custGeom>
            <a:avLst/>
            <a:gdLst>
              <a:gd name="T0" fmla="*/ 0 w 2"/>
              <a:gd name="T1" fmla="*/ 2147483647 h 2"/>
              <a:gd name="T2" fmla="*/ 2147483647 w 2"/>
              <a:gd name="T3" fmla="*/ 2147483647 h 2"/>
              <a:gd name="T4" fmla="*/ 0 w 2"/>
              <a:gd name="T5" fmla="*/ 0 h 2"/>
              <a:gd name="T6" fmla="*/ 0 w 2"/>
              <a:gd name="T7" fmla="*/ 2147483647 h 2"/>
              <a:gd name="T8" fmla="*/ 0 w 2"/>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Rectangle 1215">
            <a:extLst>
              <a:ext uri="{FF2B5EF4-FFF2-40B4-BE49-F238E27FC236}">
                <a16:creationId xmlns:a16="http://schemas.microsoft.com/office/drawing/2014/main" id="{D30ED60C-AC24-42A4-ADBB-2F518CFD3453}"/>
              </a:ext>
            </a:extLst>
          </p:cNvPr>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30" name="Freeform 1217">
            <a:extLst>
              <a:ext uri="{FF2B5EF4-FFF2-40B4-BE49-F238E27FC236}">
                <a16:creationId xmlns:a16="http://schemas.microsoft.com/office/drawing/2014/main" id="{DF41653D-C484-4C60-BE4E-DFAED4D67F1C}"/>
              </a:ext>
            </a:extLst>
          </p:cNvPr>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Freeform 1219">
            <a:extLst>
              <a:ext uri="{FF2B5EF4-FFF2-40B4-BE49-F238E27FC236}">
                <a16:creationId xmlns:a16="http://schemas.microsoft.com/office/drawing/2014/main" id="{65CC2226-CBB9-41D1-9995-C18EDDB1692B}"/>
              </a:ext>
            </a:extLst>
          </p:cNvPr>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 name="Freeform 1221">
            <a:extLst>
              <a:ext uri="{FF2B5EF4-FFF2-40B4-BE49-F238E27FC236}">
                <a16:creationId xmlns:a16="http://schemas.microsoft.com/office/drawing/2014/main" id="{FBBCA18F-D1FE-4063-932A-18FAD0DB4D6A}"/>
              </a:ext>
            </a:extLst>
          </p:cNvPr>
          <p:cNvSpPr>
            <a:spLocks/>
          </p:cNvSpPr>
          <p:nvPr/>
        </p:nvSpPr>
        <p:spPr bwMode="auto">
          <a:xfrm>
            <a:off x="731838" y="541338"/>
            <a:ext cx="3175" cy="3175"/>
          </a:xfrm>
          <a:custGeom>
            <a:avLst/>
            <a:gdLst>
              <a:gd name="T0" fmla="*/ 2147483647 w 2"/>
              <a:gd name="T1" fmla="*/ 0 h 2"/>
              <a:gd name="T2" fmla="*/ 2147483647 w 2"/>
              <a:gd name="T3" fmla="*/ 0 h 2"/>
              <a:gd name="T4" fmla="*/ 2147483647 w 2"/>
              <a:gd name="T5" fmla="*/ 0 h 2"/>
              <a:gd name="T6" fmla="*/ 0 w 2"/>
              <a:gd name="T7" fmla="*/ 0 h 2"/>
              <a:gd name="T8" fmla="*/ 0 w 2"/>
              <a:gd name="T9" fmla="*/ 0 h 2"/>
              <a:gd name="T10" fmla="*/ 0 w 2"/>
              <a:gd name="T11" fmla="*/ 2147483647 h 2"/>
              <a:gd name="T12" fmla="*/ 2147483647 w 2"/>
              <a:gd name="T13" fmla="*/ 0 h 2"/>
              <a:gd name="T14" fmla="*/ 2147483647 w 2"/>
              <a:gd name="T15" fmla="*/ 0 h 2"/>
              <a:gd name="T16" fmla="*/ 2147483647 w 2"/>
              <a:gd name="T17" fmla="*/ 0 h 2"/>
              <a:gd name="T18" fmla="*/ 0 w 2"/>
              <a:gd name="T19" fmla="*/ 0 h 2"/>
              <a:gd name="T20" fmla="*/ 0 w 2"/>
              <a:gd name="T21" fmla="*/ 0 h 2"/>
              <a:gd name="T22" fmla="*/ 0 w 2"/>
              <a:gd name="T23" fmla="*/ 2147483647 h 2"/>
              <a:gd name="T24" fmla="*/ 2147483647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Freeform 1234">
            <a:extLst>
              <a:ext uri="{FF2B5EF4-FFF2-40B4-BE49-F238E27FC236}">
                <a16:creationId xmlns:a16="http://schemas.microsoft.com/office/drawing/2014/main" id="{0166ADB8-14A4-47C3-8514-9A82AD8DC07B}"/>
              </a:ext>
            </a:extLst>
          </p:cNvPr>
          <p:cNvSpPr>
            <a:spLocks/>
          </p:cNvSpPr>
          <p:nvPr/>
        </p:nvSpPr>
        <p:spPr bwMode="auto">
          <a:xfrm>
            <a:off x="722313" y="550863"/>
            <a:ext cx="3175" cy="1587"/>
          </a:xfrm>
          <a:custGeom>
            <a:avLst/>
            <a:gdLst>
              <a:gd name="T0" fmla="*/ 0 w 2"/>
              <a:gd name="T1" fmla="*/ 0 h 1587"/>
              <a:gd name="T2" fmla="*/ 0 w 2"/>
              <a:gd name="T3" fmla="*/ 0 h 1587"/>
              <a:gd name="T4" fmla="*/ 2147483647 w 2"/>
              <a:gd name="T5" fmla="*/ 0 h 1587"/>
              <a:gd name="T6" fmla="*/ 2147483647 w 2"/>
              <a:gd name="T7" fmla="*/ 0 h 1587"/>
              <a:gd name="T8" fmla="*/ 2147483647 w 2"/>
              <a:gd name="T9" fmla="*/ 0 h 1587"/>
              <a:gd name="T10" fmla="*/ 2147483647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147483647 w 2"/>
              <a:gd name="T25" fmla="*/ 0 h 1587"/>
              <a:gd name="T26" fmla="*/ 2147483647 w 2"/>
              <a:gd name="T27" fmla="*/ 0 h 1587"/>
              <a:gd name="T28" fmla="*/ 2147483647 w 2"/>
              <a:gd name="T29" fmla="*/ 0 h 1587"/>
              <a:gd name="T30" fmla="*/ 0 w 2"/>
              <a:gd name="T31" fmla="*/ 0 h 1587"/>
              <a:gd name="T32" fmla="*/ 0 w 2"/>
              <a:gd name="T33" fmla="*/ 0 h 1587"/>
              <a:gd name="T34" fmla="*/ 2147483647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Line 1237">
            <a:extLst>
              <a:ext uri="{FF2B5EF4-FFF2-40B4-BE49-F238E27FC236}">
                <a16:creationId xmlns:a16="http://schemas.microsoft.com/office/drawing/2014/main" id="{A3EC6533-E792-4A54-96CE-40A234B24D09}"/>
              </a:ext>
            </a:extLst>
          </p:cNvPr>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Line 1238">
            <a:extLst>
              <a:ext uri="{FF2B5EF4-FFF2-40B4-BE49-F238E27FC236}">
                <a16:creationId xmlns:a16="http://schemas.microsoft.com/office/drawing/2014/main" id="{53ED8441-5E5B-4E75-9BAA-4D51640AD8FD}"/>
              </a:ext>
            </a:extLst>
          </p:cNvPr>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Freeform 1240">
            <a:extLst>
              <a:ext uri="{FF2B5EF4-FFF2-40B4-BE49-F238E27FC236}">
                <a16:creationId xmlns:a16="http://schemas.microsoft.com/office/drawing/2014/main" id="{0EC27B08-4A1D-4F10-B0E6-136455B64D84}"/>
              </a:ext>
            </a:extLst>
          </p:cNvPr>
          <p:cNvSpPr>
            <a:spLocks/>
          </p:cNvSpPr>
          <p:nvPr/>
        </p:nvSpPr>
        <p:spPr bwMode="auto">
          <a:xfrm>
            <a:off x="728663" y="541338"/>
            <a:ext cx="1587" cy="3175"/>
          </a:xfrm>
          <a:custGeom>
            <a:avLst/>
            <a:gdLst>
              <a:gd name="T0" fmla="*/ 0 w 1587"/>
              <a:gd name="T1" fmla="*/ 2147483647 h 2"/>
              <a:gd name="T2" fmla="*/ 0 w 1587"/>
              <a:gd name="T3" fmla="*/ 2147483647 h 2"/>
              <a:gd name="T4" fmla="*/ 0 w 1587"/>
              <a:gd name="T5" fmla="*/ 0 h 2"/>
              <a:gd name="T6" fmla="*/ 0 w 1587"/>
              <a:gd name="T7" fmla="*/ 2147483647 h 2"/>
              <a:gd name="T8" fmla="*/ 0 w 1587"/>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Freeform 1243">
            <a:extLst>
              <a:ext uri="{FF2B5EF4-FFF2-40B4-BE49-F238E27FC236}">
                <a16:creationId xmlns:a16="http://schemas.microsoft.com/office/drawing/2014/main" id="{B75826E2-7F65-4192-89B5-5FAFB0ADA04A}"/>
              </a:ext>
            </a:extLst>
          </p:cNvPr>
          <p:cNvSpPr>
            <a:spLocks/>
          </p:cNvSpPr>
          <p:nvPr/>
        </p:nvSpPr>
        <p:spPr bwMode="auto">
          <a:xfrm>
            <a:off x="728663" y="538163"/>
            <a:ext cx="3175" cy="3175"/>
          </a:xfrm>
          <a:custGeom>
            <a:avLst/>
            <a:gdLst>
              <a:gd name="T0" fmla="*/ 2147483647 w 2"/>
              <a:gd name="T1" fmla="*/ 2147483647 h 2"/>
              <a:gd name="T2" fmla="*/ 2147483647 w 2"/>
              <a:gd name="T3" fmla="*/ 2147483647 h 2"/>
              <a:gd name="T4" fmla="*/ 2147483647 w 2"/>
              <a:gd name="T5" fmla="*/ 2147483647 h 2"/>
              <a:gd name="T6" fmla="*/ 2147483647 w 2"/>
              <a:gd name="T7" fmla="*/ 2147483647 h 2"/>
              <a:gd name="T8" fmla="*/ 0 w 2"/>
              <a:gd name="T9" fmla="*/ 2147483647 h 2"/>
              <a:gd name="T10" fmla="*/ 0 w 2"/>
              <a:gd name="T11" fmla="*/ 2147483647 h 2"/>
              <a:gd name="T12" fmla="*/ 2147483647 w 2"/>
              <a:gd name="T13" fmla="*/ 2147483647 h 2"/>
              <a:gd name="T14" fmla="*/ 0 w 2"/>
              <a:gd name="T15" fmla="*/ 2147483647 h 2"/>
              <a:gd name="T16" fmla="*/ 0 w 2"/>
              <a:gd name="T17" fmla="*/ 2147483647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0 w 2"/>
              <a:gd name="T29" fmla="*/ 2147483647 h 2"/>
              <a:gd name="T30" fmla="*/ 0 w 2"/>
              <a:gd name="T31" fmla="*/ 2147483647 h 2"/>
              <a:gd name="T32" fmla="*/ 0 w 2"/>
              <a:gd name="T33" fmla="*/ 2147483647 h 2"/>
              <a:gd name="T34" fmla="*/ 0 w 2"/>
              <a:gd name="T35" fmla="*/ 2147483647 h 2"/>
              <a:gd name="T36" fmla="*/ 0 w 2"/>
              <a:gd name="T37" fmla="*/ 2147483647 h 2"/>
              <a:gd name="T38" fmla="*/ 2147483647 w 2"/>
              <a:gd name="T39" fmla="*/ 2147483647 h 2"/>
              <a:gd name="T40" fmla="*/ 2147483647 w 2"/>
              <a:gd name="T41" fmla="*/ 2147483647 h 2"/>
              <a:gd name="T42" fmla="*/ 2147483647 w 2"/>
              <a:gd name="T43" fmla="*/ 2147483647 h 2"/>
              <a:gd name="T44" fmla="*/ 2147483647 w 2"/>
              <a:gd name="T45" fmla="*/ 2147483647 h 2"/>
              <a:gd name="T46" fmla="*/ 2147483647 w 2"/>
              <a:gd name="T47" fmla="*/ 2147483647 h 2"/>
              <a:gd name="T48" fmla="*/ 0 w 2"/>
              <a:gd name="T49" fmla="*/ 0 h 2"/>
              <a:gd name="T50" fmla="*/ 0 w 2"/>
              <a:gd name="T51" fmla="*/ 2147483647 h 2"/>
              <a:gd name="T52" fmla="*/ 0 w 2"/>
              <a:gd name="T53" fmla="*/ 2147483647 h 2"/>
              <a:gd name="T54" fmla="*/ 0 w 2"/>
              <a:gd name="T55" fmla="*/ 2147483647 h 2"/>
              <a:gd name="T56" fmla="*/ 2147483647 w 2"/>
              <a:gd name="T57" fmla="*/ 2147483647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46">
            <a:extLst>
              <a:ext uri="{FF2B5EF4-FFF2-40B4-BE49-F238E27FC236}">
                <a16:creationId xmlns:a16="http://schemas.microsoft.com/office/drawing/2014/main" id="{459ABF69-926F-4642-A2A7-AC4824F695DA}"/>
              </a:ext>
            </a:extLst>
          </p:cNvPr>
          <p:cNvSpPr>
            <a:spLocks/>
          </p:cNvSpPr>
          <p:nvPr/>
        </p:nvSpPr>
        <p:spPr bwMode="auto">
          <a:xfrm>
            <a:off x="725488" y="547688"/>
            <a:ext cx="3175" cy="3175"/>
          </a:xfrm>
          <a:custGeom>
            <a:avLst/>
            <a:gdLst>
              <a:gd name="T0" fmla="*/ 0 w 2"/>
              <a:gd name="T1" fmla="*/ 2147483647 h 2"/>
              <a:gd name="T2" fmla="*/ 0 w 2"/>
              <a:gd name="T3" fmla="*/ 2147483647 h 2"/>
              <a:gd name="T4" fmla="*/ 2147483647 w 2"/>
              <a:gd name="T5" fmla="*/ 0 h 2"/>
              <a:gd name="T6" fmla="*/ 2147483647 w 2"/>
              <a:gd name="T7" fmla="*/ 0 h 2"/>
              <a:gd name="T8" fmla="*/ 0 w 2"/>
              <a:gd name="T9" fmla="*/ 0 h 2"/>
              <a:gd name="T10" fmla="*/ 0 w 2"/>
              <a:gd name="T11" fmla="*/ 0 h 2"/>
              <a:gd name="T12" fmla="*/ 0 w 2"/>
              <a:gd name="T13" fmla="*/ 2147483647 h 2"/>
              <a:gd name="T14" fmla="*/ 0 w 2"/>
              <a:gd name="T15" fmla="*/ 2147483647 h 2"/>
              <a:gd name="T16" fmla="*/ 2147483647 w 2"/>
              <a:gd name="T17" fmla="*/ 0 h 2"/>
              <a:gd name="T18" fmla="*/ 2147483647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147483647 h 2"/>
              <a:gd name="T48" fmla="*/ 0 w 2"/>
              <a:gd name="T49" fmla="*/ 2147483647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Freeform 1250">
            <a:extLst>
              <a:ext uri="{FF2B5EF4-FFF2-40B4-BE49-F238E27FC236}">
                <a16:creationId xmlns:a16="http://schemas.microsoft.com/office/drawing/2014/main" id="{A7C8499F-7B5E-45A6-8CC7-C2253805CEDF}"/>
              </a:ext>
            </a:extLst>
          </p:cNvPr>
          <p:cNvSpPr>
            <a:spLocks/>
          </p:cNvSpPr>
          <p:nvPr/>
        </p:nvSpPr>
        <p:spPr bwMode="auto">
          <a:xfrm>
            <a:off x="731838" y="530225"/>
            <a:ext cx="3175" cy="1588"/>
          </a:xfrm>
          <a:custGeom>
            <a:avLst/>
            <a:gdLst>
              <a:gd name="T0" fmla="*/ 2147483647 w 2"/>
              <a:gd name="T1" fmla="*/ 0 h 1588"/>
              <a:gd name="T2" fmla="*/ 0 w 2"/>
              <a:gd name="T3" fmla="*/ 0 h 1588"/>
              <a:gd name="T4" fmla="*/ 2147483647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Freeform 1252">
            <a:extLst>
              <a:ext uri="{FF2B5EF4-FFF2-40B4-BE49-F238E27FC236}">
                <a16:creationId xmlns:a16="http://schemas.microsoft.com/office/drawing/2014/main" id="{BF46BF52-89F9-4E37-9B2D-1B25202AD2C7}"/>
              </a:ext>
            </a:extLst>
          </p:cNvPr>
          <p:cNvSpPr>
            <a:spLocks/>
          </p:cNvSpPr>
          <p:nvPr/>
        </p:nvSpPr>
        <p:spPr bwMode="auto">
          <a:xfrm>
            <a:off x="731838" y="527050"/>
            <a:ext cx="3175" cy="7938"/>
          </a:xfrm>
          <a:custGeom>
            <a:avLst/>
            <a:gdLst>
              <a:gd name="T0" fmla="*/ 2147483647 w 2"/>
              <a:gd name="T1" fmla="*/ 2147483647 h 5"/>
              <a:gd name="T2" fmla="*/ 2147483647 w 2"/>
              <a:gd name="T3" fmla="*/ 2147483647 h 5"/>
              <a:gd name="T4" fmla="*/ 0 w 2"/>
              <a:gd name="T5" fmla="*/ 0 h 5"/>
              <a:gd name="T6" fmla="*/ 0 w 2"/>
              <a:gd name="T7" fmla="*/ 2147483647 h 5"/>
              <a:gd name="T8" fmla="*/ 0 w 2"/>
              <a:gd name="T9" fmla="*/ 2147483647 h 5"/>
              <a:gd name="T10" fmla="*/ 2147483647 w 2"/>
              <a:gd name="T11" fmla="*/ 2147483647 h 5"/>
              <a:gd name="T12" fmla="*/ 2147483647 w 2"/>
              <a:gd name="T13" fmla="*/ 2147483647 h 5"/>
              <a:gd name="T14" fmla="*/ 2147483647 w 2"/>
              <a:gd name="T15" fmla="*/ 2147483647 h 5"/>
              <a:gd name="T16" fmla="*/ 0 w 2"/>
              <a:gd name="T17" fmla="*/ 0 h 5"/>
              <a:gd name="T18" fmla="*/ 0 w 2"/>
              <a:gd name="T19" fmla="*/ 2147483647 h 5"/>
              <a:gd name="T20" fmla="*/ 0 w 2"/>
              <a:gd name="T21" fmla="*/ 2147483647 h 5"/>
              <a:gd name="T22" fmla="*/ 2147483647 w 2"/>
              <a:gd name="T23" fmla="*/ 2147483647 h 5"/>
              <a:gd name="T24" fmla="*/ 2147483647 w 2"/>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 name="Freeform 1255">
            <a:extLst>
              <a:ext uri="{FF2B5EF4-FFF2-40B4-BE49-F238E27FC236}">
                <a16:creationId xmlns:a16="http://schemas.microsoft.com/office/drawing/2014/main" id="{7B704804-B3CC-451A-8476-493A93BE0122}"/>
              </a:ext>
            </a:extLst>
          </p:cNvPr>
          <p:cNvSpPr>
            <a:spLocks/>
          </p:cNvSpPr>
          <p:nvPr/>
        </p:nvSpPr>
        <p:spPr bwMode="auto">
          <a:xfrm>
            <a:off x="712788" y="550863"/>
            <a:ext cx="3175" cy="1587"/>
          </a:xfrm>
          <a:custGeom>
            <a:avLst/>
            <a:gdLst>
              <a:gd name="T0" fmla="*/ 0 w 2"/>
              <a:gd name="T1" fmla="*/ 0 h 1587"/>
              <a:gd name="T2" fmla="*/ 2147483647 w 2"/>
              <a:gd name="T3" fmla="*/ 0 h 1587"/>
              <a:gd name="T4" fmla="*/ 2147483647 w 2"/>
              <a:gd name="T5" fmla="*/ 0 h 1587"/>
              <a:gd name="T6" fmla="*/ 2147483647 w 2"/>
              <a:gd name="T7" fmla="*/ 0 h 1587"/>
              <a:gd name="T8" fmla="*/ 2147483647 w 2"/>
              <a:gd name="T9" fmla="*/ 0 h 1587"/>
              <a:gd name="T10" fmla="*/ 0 w 2"/>
              <a:gd name="T11" fmla="*/ 0 h 1587"/>
              <a:gd name="T12" fmla="*/ 0 w 2"/>
              <a:gd name="T13" fmla="*/ 0 h 1587"/>
              <a:gd name="T14" fmla="*/ 0 w 2"/>
              <a:gd name="T15" fmla="*/ 0 h 1587"/>
              <a:gd name="T16" fmla="*/ 0 w 2"/>
              <a:gd name="T17" fmla="*/ 0 h 1587"/>
              <a:gd name="T18" fmla="*/ 2147483647 w 2"/>
              <a:gd name="T19" fmla="*/ 0 h 1587"/>
              <a:gd name="T20" fmla="*/ 2147483647 w 2"/>
              <a:gd name="T21" fmla="*/ 0 h 1587"/>
              <a:gd name="T22" fmla="*/ 2147483647 w 2"/>
              <a:gd name="T23" fmla="*/ 0 h 1587"/>
              <a:gd name="T24" fmla="*/ 2147483647 w 2"/>
              <a:gd name="T25" fmla="*/ 0 h 1587"/>
              <a:gd name="T26" fmla="*/ 2147483647 w 2"/>
              <a:gd name="T27" fmla="*/ 0 h 1587"/>
              <a:gd name="T28" fmla="*/ 2147483647 w 2"/>
              <a:gd name="T29" fmla="*/ 0 h 1587"/>
              <a:gd name="T30" fmla="*/ 2147483647 w 2"/>
              <a:gd name="T31" fmla="*/ 0 h 1587"/>
              <a:gd name="T32" fmla="*/ 2147483647 w 2"/>
              <a:gd name="T33" fmla="*/ 0 h 1587"/>
              <a:gd name="T34" fmla="*/ 2147483647 w 2"/>
              <a:gd name="T35" fmla="*/ 0 h 1587"/>
              <a:gd name="T36" fmla="*/ 2147483647 w 2"/>
              <a:gd name="T37" fmla="*/ 0 h 1587"/>
              <a:gd name="T38" fmla="*/ 2147483647 w 2"/>
              <a:gd name="T39" fmla="*/ 0 h 1587"/>
              <a:gd name="T40" fmla="*/ 2147483647 w 2"/>
              <a:gd name="T41" fmla="*/ 0 h 1587"/>
              <a:gd name="T42" fmla="*/ 2147483647 w 2"/>
              <a:gd name="T43" fmla="*/ 0 h 1587"/>
              <a:gd name="T44" fmla="*/ 2147483647 w 2"/>
              <a:gd name="T45" fmla="*/ 0 h 1587"/>
              <a:gd name="T46" fmla="*/ 2147483647 w 2"/>
              <a:gd name="T47" fmla="*/ 0 h 1587"/>
              <a:gd name="T48" fmla="*/ 2147483647 w 2"/>
              <a:gd name="T49" fmla="*/ 0 h 1587"/>
              <a:gd name="T50" fmla="*/ 2147483647 w 2"/>
              <a:gd name="T51" fmla="*/ 0 h 1587"/>
              <a:gd name="T52" fmla="*/ 2147483647 w 2"/>
              <a:gd name="T53" fmla="*/ 0 h 1587"/>
              <a:gd name="T54" fmla="*/ 2147483647 w 2"/>
              <a:gd name="T55" fmla="*/ 0 h 1587"/>
              <a:gd name="T56" fmla="*/ 2147483647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Rectangle 1256">
            <a:extLst>
              <a:ext uri="{FF2B5EF4-FFF2-40B4-BE49-F238E27FC236}">
                <a16:creationId xmlns:a16="http://schemas.microsoft.com/office/drawing/2014/main" id="{F57B3AB6-7E7B-4258-9C98-923974A31695}"/>
              </a:ext>
            </a:extLst>
          </p:cNvPr>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43" name="Freeform 1258">
            <a:extLst>
              <a:ext uri="{FF2B5EF4-FFF2-40B4-BE49-F238E27FC236}">
                <a16:creationId xmlns:a16="http://schemas.microsoft.com/office/drawing/2014/main" id="{E08EBCB6-E1CF-42CD-A12C-7D600F583449}"/>
              </a:ext>
            </a:extLst>
          </p:cNvPr>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Freeform 1266">
            <a:extLst>
              <a:ext uri="{FF2B5EF4-FFF2-40B4-BE49-F238E27FC236}">
                <a16:creationId xmlns:a16="http://schemas.microsoft.com/office/drawing/2014/main" id="{A42A123C-32AC-486C-9215-87820A9C16AE}"/>
              </a:ext>
            </a:extLst>
          </p:cNvPr>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 name="Freeform 1269">
            <a:extLst>
              <a:ext uri="{FF2B5EF4-FFF2-40B4-BE49-F238E27FC236}">
                <a16:creationId xmlns:a16="http://schemas.microsoft.com/office/drawing/2014/main" id="{2CEDE3ED-E62A-4FDB-9899-4A93E057138A}"/>
              </a:ext>
            </a:extLst>
          </p:cNvPr>
          <p:cNvSpPr>
            <a:spLocks/>
          </p:cNvSpPr>
          <p:nvPr/>
        </p:nvSpPr>
        <p:spPr bwMode="auto">
          <a:xfrm>
            <a:off x="728663" y="530225"/>
            <a:ext cx="3175" cy="4763"/>
          </a:xfrm>
          <a:custGeom>
            <a:avLst/>
            <a:gdLst>
              <a:gd name="T0" fmla="*/ 0 w 2"/>
              <a:gd name="T1" fmla="*/ 2147483647 h 3"/>
              <a:gd name="T2" fmla="*/ 2147483647 w 2"/>
              <a:gd name="T3" fmla="*/ 0 h 3"/>
              <a:gd name="T4" fmla="*/ 2147483647 w 2"/>
              <a:gd name="T5" fmla="*/ 0 h 3"/>
              <a:gd name="T6" fmla="*/ 2147483647 w 2"/>
              <a:gd name="T7" fmla="*/ 0 h 3"/>
              <a:gd name="T8" fmla="*/ 2147483647 w 2"/>
              <a:gd name="T9" fmla="*/ 0 h 3"/>
              <a:gd name="T10" fmla="*/ 0 w 2"/>
              <a:gd name="T11" fmla="*/ 0 h 3"/>
              <a:gd name="T12" fmla="*/ 0 w 2"/>
              <a:gd name="T13" fmla="*/ 0 h 3"/>
              <a:gd name="T14" fmla="*/ 0 w 2"/>
              <a:gd name="T15" fmla="*/ 2147483647 h 3"/>
              <a:gd name="T16" fmla="*/ 0 w 2"/>
              <a:gd name="T17" fmla="*/ 2147483647 h 3"/>
              <a:gd name="T18" fmla="*/ 2147483647 w 2"/>
              <a:gd name="T19" fmla="*/ 0 h 3"/>
              <a:gd name="T20" fmla="*/ 2147483647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2147483647 h 3"/>
              <a:gd name="T40" fmla="*/ 0 w 2"/>
              <a:gd name="T41" fmla="*/ 2147483647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Line 1270">
            <a:extLst>
              <a:ext uri="{FF2B5EF4-FFF2-40B4-BE49-F238E27FC236}">
                <a16:creationId xmlns:a16="http://schemas.microsoft.com/office/drawing/2014/main" id="{9FCA5960-A34A-4B2B-8D61-D2626911D2D7}"/>
              </a:ext>
            </a:extLst>
          </p:cNvPr>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7" name="Line 1271">
            <a:extLst>
              <a:ext uri="{FF2B5EF4-FFF2-40B4-BE49-F238E27FC236}">
                <a16:creationId xmlns:a16="http://schemas.microsoft.com/office/drawing/2014/main" id="{17805F9D-74D0-4609-AE94-FE10A9260E15}"/>
              </a:ext>
            </a:extLst>
          </p:cNvPr>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 name="Rectangle 1272">
            <a:extLst>
              <a:ext uri="{FF2B5EF4-FFF2-40B4-BE49-F238E27FC236}">
                <a16:creationId xmlns:a16="http://schemas.microsoft.com/office/drawing/2014/main" id="{F94D49EF-C098-41E7-944F-895CF5F3F858}"/>
              </a:ext>
            </a:extLst>
          </p:cNvPr>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49" name="Rectangle 1273">
            <a:extLst>
              <a:ext uri="{FF2B5EF4-FFF2-40B4-BE49-F238E27FC236}">
                <a16:creationId xmlns:a16="http://schemas.microsoft.com/office/drawing/2014/main" id="{2DB9BC35-EB9E-43E5-999F-36C6C24C116F}"/>
              </a:ext>
            </a:extLst>
          </p:cNvPr>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0" name="Line 1274">
            <a:extLst>
              <a:ext uri="{FF2B5EF4-FFF2-40B4-BE49-F238E27FC236}">
                <a16:creationId xmlns:a16="http://schemas.microsoft.com/office/drawing/2014/main" id="{5639B1A3-EED5-4DE3-A5B0-222E5DFE6332}"/>
              </a:ext>
            </a:extLst>
          </p:cNvPr>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 name="Line 1275">
            <a:extLst>
              <a:ext uri="{FF2B5EF4-FFF2-40B4-BE49-F238E27FC236}">
                <a16:creationId xmlns:a16="http://schemas.microsoft.com/office/drawing/2014/main" id="{25B76C31-0F4D-48DF-AC44-1A4D70A19E99}"/>
              </a:ext>
            </a:extLst>
          </p:cNvPr>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Freeform 1277">
            <a:extLst>
              <a:ext uri="{FF2B5EF4-FFF2-40B4-BE49-F238E27FC236}">
                <a16:creationId xmlns:a16="http://schemas.microsoft.com/office/drawing/2014/main" id="{9FC6C27C-65F6-44BF-9B76-FAFBD2684D94}"/>
              </a:ext>
            </a:extLst>
          </p:cNvPr>
          <p:cNvSpPr>
            <a:spLocks/>
          </p:cNvSpPr>
          <p:nvPr/>
        </p:nvSpPr>
        <p:spPr bwMode="auto">
          <a:xfrm>
            <a:off x="728663" y="523875"/>
            <a:ext cx="1587" cy="3175"/>
          </a:xfrm>
          <a:custGeom>
            <a:avLst/>
            <a:gdLst>
              <a:gd name="T0" fmla="*/ 0 w 1587"/>
              <a:gd name="T1" fmla="*/ 2147483647 h 2"/>
              <a:gd name="T2" fmla="*/ 0 w 1587"/>
              <a:gd name="T3" fmla="*/ 2147483647 h 2"/>
              <a:gd name="T4" fmla="*/ 0 w 1587"/>
              <a:gd name="T5" fmla="*/ 0 h 2"/>
              <a:gd name="T6" fmla="*/ 0 w 1587"/>
              <a:gd name="T7" fmla="*/ 2147483647 h 2"/>
              <a:gd name="T8" fmla="*/ 0 w 1587"/>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Freeform 1287">
            <a:extLst>
              <a:ext uri="{FF2B5EF4-FFF2-40B4-BE49-F238E27FC236}">
                <a16:creationId xmlns:a16="http://schemas.microsoft.com/office/drawing/2014/main" id="{A58A105C-99C6-4124-80BF-92D475F9B8F8}"/>
              </a:ext>
            </a:extLst>
          </p:cNvPr>
          <p:cNvSpPr>
            <a:spLocks/>
          </p:cNvSpPr>
          <p:nvPr/>
        </p:nvSpPr>
        <p:spPr bwMode="auto">
          <a:xfrm>
            <a:off x="719138" y="514350"/>
            <a:ext cx="3175" cy="3175"/>
          </a:xfrm>
          <a:custGeom>
            <a:avLst/>
            <a:gdLst>
              <a:gd name="T0" fmla="*/ 0 w 2"/>
              <a:gd name="T1" fmla="*/ 0 h 2"/>
              <a:gd name="T2" fmla="*/ 0 w 2"/>
              <a:gd name="T3" fmla="*/ 2147483647 h 2"/>
              <a:gd name="T4" fmla="*/ 2147483647 w 2"/>
              <a:gd name="T5" fmla="*/ 2147483647 h 2"/>
              <a:gd name="T6" fmla="*/ 2147483647 w 2"/>
              <a:gd name="T7" fmla="*/ 2147483647 h 2"/>
              <a:gd name="T8" fmla="*/ 2147483647 w 2"/>
              <a:gd name="T9" fmla="*/ 2147483647 h 2"/>
              <a:gd name="T10" fmla="*/ 2147483647 w 2"/>
              <a:gd name="T11" fmla="*/ 0 h 2"/>
              <a:gd name="T12" fmla="*/ 0 w 2"/>
              <a:gd name="T13" fmla="*/ 0 h 2"/>
              <a:gd name="T14" fmla="*/ 0 w 2"/>
              <a:gd name="T15" fmla="*/ 0 h 2"/>
              <a:gd name="T16" fmla="*/ 0 w 2"/>
              <a:gd name="T17" fmla="*/ 2147483647 h 2"/>
              <a:gd name="T18" fmla="*/ 0 w 2"/>
              <a:gd name="T19" fmla="*/ 2147483647 h 2"/>
              <a:gd name="T20" fmla="*/ 0 w 2"/>
              <a:gd name="T21" fmla="*/ 2147483647 h 2"/>
              <a:gd name="T22" fmla="*/ 0 w 2"/>
              <a:gd name="T23" fmla="*/ 2147483647 h 2"/>
              <a:gd name="T24" fmla="*/ 2147483647 w 2"/>
              <a:gd name="T25" fmla="*/ 2147483647 h 2"/>
              <a:gd name="T26" fmla="*/ 2147483647 w 2"/>
              <a:gd name="T27" fmla="*/ 2147483647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 name="Freeform 1290">
            <a:extLst>
              <a:ext uri="{FF2B5EF4-FFF2-40B4-BE49-F238E27FC236}">
                <a16:creationId xmlns:a16="http://schemas.microsoft.com/office/drawing/2014/main" id="{6D172ADB-BA8F-4588-90F2-2AD1A3284A82}"/>
              </a:ext>
            </a:extLst>
          </p:cNvPr>
          <p:cNvSpPr>
            <a:spLocks/>
          </p:cNvSpPr>
          <p:nvPr/>
        </p:nvSpPr>
        <p:spPr bwMode="auto">
          <a:xfrm>
            <a:off x="719138" y="517525"/>
            <a:ext cx="3175" cy="3175"/>
          </a:xfrm>
          <a:custGeom>
            <a:avLst/>
            <a:gdLst>
              <a:gd name="T0" fmla="*/ 0 w 2"/>
              <a:gd name="T1" fmla="*/ 2147483647 h 2"/>
              <a:gd name="T2" fmla="*/ 0 w 2"/>
              <a:gd name="T3" fmla="*/ 2147483647 h 2"/>
              <a:gd name="T4" fmla="*/ 2147483647 w 2"/>
              <a:gd name="T5" fmla="*/ 2147483647 h 2"/>
              <a:gd name="T6" fmla="*/ 2147483647 w 2"/>
              <a:gd name="T7" fmla="*/ 2147483647 h 2"/>
              <a:gd name="T8" fmla="*/ 2147483647 w 2"/>
              <a:gd name="T9" fmla="*/ 2147483647 h 2"/>
              <a:gd name="T10" fmla="*/ 2147483647 w 2"/>
              <a:gd name="T11" fmla="*/ 0 h 2"/>
              <a:gd name="T12" fmla="*/ 0 w 2"/>
              <a:gd name="T13" fmla="*/ 0 h 2"/>
              <a:gd name="T14" fmla="*/ 0 w 2"/>
              <a:gd name="T15" fmla="*/ 0 h 2"/>
              <a:gd name="T16" fmla="*/ 0 w 2"/>
              <a:gd name="T17" fmla="*/ 0 h 2"/>
              <a:gd name="T18" fmla="*/ 0 w 2"/>
              <a:gd name="T19" fmla="*/ 0 h 2"/>
              <a:gd name="T20" fmla="*/ 2147483647 w 2"/>
              <a:gd name="T21" fmla="*/ 0 h 2"/>
              <a:gd name="T22" fmla="*/ 0 w 2"/>
              <a:gd name="T23" fmla="*/ 0 h 2"/>
              <a:gd name="T24" fmla="*/ 0 w 2"/>
              <a:gd name="T25" fmla="*/ 0 h 2"/>
              <a:gd name="T26" fmla="*/ 0 w 2"/>
              <a:gd name="T27" fmla="*/ 0 h 2"/>
              <a:gd name="T28" fmla="*/ 0 w 2"/>
              <a:gd name="T29" fmla="*/ 0 h 2"/>
              <a:gd name="T30" fmla="*/ 0 w 2"/>
              <a:gd name="T31" fmla="*/ 2147483647 h 2"/>
              <a:gd name="T32" fmla="*/ 0 w 2"/>
              <a:gd name="T33" fmla="*/ 2147483647 h 2"/>
              <a:gd name="T34" fmla="*/ 0 w 2"/>
              <a:gd name="T35" fmla="*/ 2147483647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147483647 h 2"/>
              <a:gd name="T50" fmla="*/ 2147483647 w 2"/>
              <a:gd name="T51" fmla="*/ 2147483647 h 2"/>
              <a:gd name="T52" fmla="*/ 2147483647 w 2"/>
              <a:gd name="T53" fmla="*/ 0 h 2"/>
              <a:gd name="T54" fmla="*/ 2147483647 w 2"/>
              <a:gd name="T55" fmla="*/ 0 h 2"/>
              <a:gd name="T56" fmla="*/ 0 w 2"/>
              <a:gd name="T57" fmla="*/ 0 h 2"/>
              <a:gd name="T58" fmla="*/ 0 w 2"/>
              <a:gd name="T59" fmla="*/ 0 h 2"/>
              <a:gd name="T60" fmla="*/ 0 w 2"/>
              <a:gd name="T61" fmla="*/ 2147483647 h 2"/>
              <a:gd name="T62" fmla="*/ 0 w 2"/>
              <a:gd name="T63" fmla="*/ 2147483647 h 2"/>
              <a:gd name="T64" fmla="*/ 2147483647 w 2"/>
              <a:gd name="T65" fmla="*/ 2147483647 h 2"/>
              <a:gd name="T66" fmla="*/ 2147483647 w 2"/>
              <a:gd name="T67" fmla="*/ 2147483647 h 2"/>
              <a:gd name="T68" fmla="*/ 0 w 2"/>
              <a:gd name="T69" fmla="*/ 2147483647 h 2"/>
              <a:gd name="T70" fmla="*/ 0 w 2"/>
              <a:gd name="T71" fmla="*/ 2147483647 h 2"/>
              <a:gd name="T72" fmla="*/ 0 w 2"/>
              <a:gd name="T73" fmla="*/ 2147483647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 name="Rectangle 1335">
            <a:extLst>
              <a:ext uri="{FF2B5EF4-FFF2-40B4-BE49-F238E27FC236}">
                <a16:creationId xmlns:a16="http://schemas.microsoft.com/office/drawing/2014/main" id="{F5F26518-4447-49FC-8A18-33A7543C8409}"/>
              </a:ext>
            </a:extLst>
          </p:cNvPr>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6" name="Rectangle 1336">
            <a:extLst>
              <a:ext uri="{FF2B5EF4-FFF2-40B4-BE49-F238E27FC236}">
                <a16:creationId xmlns:a16="http://schemas.microsoft.com/office/drawing/2014/main" id="{197973A5-FCCC-481C-86CC-F45925ED57C6}"/>
              </a:ext>
            </a:extLst>
          </p:cNvPr>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7" name="Rectangle 1337">
            <a:extLst>
              <a:ext uri="{FF2B5EF4-FFF2-40B4-BE49-F238E27FC236}">
                <a16:creationId xmlns:a16="http://schemas.microsoft.com/office/drawing/2014/main" id="{5718DA11-35DB-4B3E-8604-62C3344752CB}"/>
              </a:ext>
            </a:extLst>
          </p:cNvPr>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8" name="Rectangle 1340">
            <a:extLst>
              <a:ext uri="{FF2B5EF4-FFF2-40B4-BE49-F238E27FC236}">
                <a16:creationId xmlns:a16="http://schemas.microsoft.com/office/drawing/2014/main" id="{B99FFF98-6A4E-4E1B-BEBC-AB87E8481DFF}"/>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9" name="Rectangle 1341">
            <a:extLst>
              <a:ext uri="{FF2B5EF4-FFF2-40B4-BE49-F238E27FC236}">
                <a16:creationId xmlns:a16="http://schemas.microsoft.com/office/drawing/2014/main" id="{23FD00BF-3FE9-4AAD-9884-E636FF60B520}"/>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60" name="Rectangle 1342">
            <a:extLst>
              <a:ext uri="{FF2B5EF4-FFF2-40B4-BE49-F238E27FC236}">
                <a16:creationId xmlns:a16="http://schemas.microsoft.com/office/drawing/2014/main" id="{FFB6D76B-666C-402B-B93D-B5FD9A6946DF}"/>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61" name="Rectangle 1343">
            <a:extLst>
              <a:ext uri="{FF2B5EF4-FFF2-40B4-BE49-F238E27FC236}">
                <a16:creationId xmlns:a16="http://schemas.microsoft.com/office/drawing/2014/main" id="{1BFC1298-8D4F-4B4D-90B3-BC4A19846530}"/>
              </a:ext>
            </a:extLst>
          </p:cNvPr>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62" name="Rectangle 1344">
            <a:extLst>
              <a:ext uri="{FF2B5EF4-FFF2-40B4-BE49-F238E27FC236}">
                <a16:creationId xmlns:a16="http://schemas.microsoft.com/office/drawing/2014/main" id="{CF51EF75-85DE-4FCF-93CA-D9AF0BA737CA}"/>
              </a:ext>
            </a:extLst>
          </p:cNvPr>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324" name="Title 323"/>
          <p:cNvSpPr>
            <a:spLocks noGrp="1"/>
          </p:cNvSpPr>
          <p:nvPr>
            <p:ph type="title"/>
          </p:nvPr>
        </p:nvSpPr>
        <p:spPr>
          <a:xfrm>
            <a:off x="343401" y="301625"/>
            <a:ext cx="8439652" cy="1031875"/>
          </a:xfrm>
        </p:spPr>
        <p:txBody>
          <a:bodyPr/>
          <a:lstStyle>
            <a:lvl1pPr>
              <a:defRPr b="0" i="0" cap="none" baseline="0">
                <a:solidFill>
                  <a:schemeClr val="tx1"/>
                </a:solidFill>
                <a:latin typeface="+mn-lt"/>
                <a:cs typeface="Andes ExtraLight"/>
              </a:defRPr>
            </a:lvl1pPr>
          </a:lstStyle>
          <a:p>
            <a:r>
              <a:rPr lang="en-US"/>
              <a:t>Click to edit Master title style</a:t>
            </a:r>
          </a:p>
        </p:txBody>
      </p:sp>
      <p:sp>
        <p:nvSpPr>
          <p:cNvPr id="331" name="Content Placeholder 330"/>
          <p:cNvSpPr>
            <a:spLocks noGrp="1"/>
          </p:cNvSpPr>
          <p:nvPr>
            <p:ph sz="quarter" idx="10"/>
          </p:nvPr>
        </p:nvSpPr>
        <p:spPr>
          <a:xfrm>
            <a:off x="343401" y="1460500"/>
            <a:ext cx="8440305"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84">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3" name="Footer Placeholder 8">
            <a:extLst>
              <a:ext uri="{FF2B5EF4-FFF2-40B4-BE49-F238E27FC236}">
                <a16:creationId xmlns:a16="http://schemas.microsoft.com/office/drawing/2014/main" id="{7A8D117C-FBF9-48B5-83DC-82258EEB5B97}"/>
              </a:ext>
            </a:extLst>
          </p:cNvPr>
          <p:cNvSpPr>
            <a:spLocks noGrp="1"/>
          </p:cNvSpPr>
          <p:nvPr>
            <p:ph type="ftr" sz="quarter" idx="11"/>
          </p:nvPr>
        </p:nvSpPr>
        <p:spPr/>
        <p:txBody>
          <a:bodyPr/>
          <a:lstStyle>
            <a:lvl1pPr>
              <a:defRPr/>
            </a:lvl1pPr>
          </a:lstStyle>
          <a:p>
            <a:pPr>
              <a:defRPr/>
            </a:pPr>
            <a:r>
              <a:rPr lang="en-US"/>
              <a:t>Presentation Title</a:t>
            </a:r>
          </a:p>
        </p:txBody>
      </p:sp>
      <p:sp>
        <p:nvSpPr>
          <p:cNvPr id="64" name="Slide Number Placeholder 9">
            <a:extLst>
              <a:ext uri="{FF2B5EF4-FFF2-40B4-BE49-F238E27FC236}">
                <a16:creationId xmlns:a16="http://schemas.microsoft.com/office/drawing/2014/main" id="{8A449AE9-8D4C-4E19-B244-B9D550241CA8}"/>
              </a:ext>
            </a:extLst>
          </p:cNvPr>
          <p:cNvSpPr>
            <a:spLocks noGrp="1"/>
          </p:cNvSpPr>
          <p:nvPr>
            <p:ph type="sldNum" sz="quarter" idx="12"/>
          </p:nvPr>
        </p:nvSpPr>
        <p:spPr/>
        <p:txBody>
          <a:bodyPr/>
          <a:lstStyle>
            <a:lvl1pPr>
              <a:defRPr/>
            </a:lvl1pPr>
          </a:lstStyle>
          <a:p>
            <a:fld id="{937C6EC9-03EE-4F07-B234-27C03E7BE5C0}" type="slidenum">
              <a:rPr lang="en-US" altLang="en-US"/>
              <a:pPr/>
              <a:t>‹#›</a:t>
            </a:fld>
            <a:endParaRPr lang="en-US" altLang="en-US"/>
          </a:p>
        </p:txBody>
      </p:sp>
    </p:spTree>
    <p:extLst>
      <p:ext uri="{BB962C8B-B14F-4D97-AF65-F5344CB8AC3E}">
        <p14:creationId xmlns:p14="http://schemas.microsoft.com/office/powerpoint/2010/main" val="25030279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Master Title: V2">
    <p:spTree>
      <p:nvGrpSpPr>
        <p:cNvPr id="1" name=""/>
        <p:cNvGrpSpPr/>
        <p:nvPr/>
      </p:nvGrpSpPr>
      <p:grpSpPr>
        <a:xfrm>
          <a:off x="0" y="0"/>
          <a:ext cx="0" cy="0"/>
          <a:chOff x="0" y="0"/>
          <a:chExt cx="0" cy="0"/>
        </a:xfrm>
      </p:grpSpPr>
      <p:pic>
        <p:nvPicPr>
          <p:cNvPr id="10" name="Bild 12"/>
          <p:cNvPicPr>
            <a:picLocks noChangeAspect="1"/>
          </p:cNvPicPr>
          <p:nvPr userDrawn="1"/>
        </p:nvPicPr>
        <p:blipFill>
          <a:blip r:embed="rId2">
            <a:alphaModFix amt="30000"/>
          </a:blip>
          <a:stretch>
            <a:fillRect/>
          </a:stretch>
        </p:blipFill>
        <p:spPr>
          <a:xfrm>
            <a:off x="3133426" y="1130968"/>
            <a:ext cx="5938818" cy="5938818"/>
          </a:xfrm>
          <a:prstGeom prst="rect">
            <a:avLst/>
          </a:prstGeom>
        </p:spPr>
      </p:pic>
      <p:sp>
        <p:nvSpPr>
          <p:cNvPr id="7" name="Rectangle 2"/>
          <p:cNvSpPr>
            <a:spLocks noGrp="1" noChangeArrowheads="1"/>
          </p:cNvSpPr>
          <p:nvPr>
            <p:ph type="ctrTitle" hasCustomPrompt="1"/>
          </p:nvPr>
        </p:nvSpPr>
        <p:spPr>
          <a:xfrm>
            <a:off x="1065177" y="3958989"/>
            <a:ext cx="7538185" cy="1011238"/>
          </a:xfrm>
        </p:spPr>
        <p:txBody>
          <a:bodyPr bIns="0"/>
          <a:lstStyle>
            <a:lvl1pPr>
              <a:defRPr sz="3500">
                <a:solidFill>
                  <a:schemeClr val="tx1"/>
                </a:solidFill>
                <a:latin typeface="Arial"/>
                <a:cs typeface="Arial"/>
              </a:defRPr>
            </a:lvl1pPr>
          </a:lstStyle>
          <a:p>
            <a:pPr lvl="0"/>
            <a:r>
              <a:rPr lang="en-US" noProof="0"/>
              <a:t>Master Title: Version 2</a:t>
            </a:r>
          </a:p>
        </p:txBody>
      </p:sp>
      <p:sp>
        <p:nvSpPr>
          <p:cNvPr id="8" name="Rectangle 3"/>
          <p:cNvSpPr>
            <a:spLocks noGrp="1" noChangeArrowheads="1"/>
          </p:cNvSpPr>
          <p:nvPr>
            <p:ph type="subTitle" idx="1" hasCustomPrompt="1"/>
          </p:nvPr>
        </p:nvSpPr>
        <p:spPr>
          <a:xfrm>
            <a:off x="1065327" y="5131316"/>
            <a:ext cx="7539711" cy="647700"/>
          </a:xfrm>
          <a:prstGeom prst="rect">
            <a:avLst/>
          </a:prstGeom>
        </p:spPr>
        <p:txBody>
          <a:bodyPr lIns="0" tIns="0" rIns="0" bIns="0"/>
          <a:lstStyle>
            <a:lvl1pPr marL="0" indent="0">
              <a:buFontTx/>
              <a:buNone/>
              <a:defRPr sz="2000" b="0" baseline="0">
                <a:solidFill>
                  <a:schemeClr val="accent2"/>
                </a:solidFill>
                <a:latin typeface="Arial"/>
                <a:cs typeface="Arial"/>
              </a:defRPr>
            </a:lvl1pPr>
          </a:lstStyle>
          <a:p>
            <a:pPr lvl="0"/>
            <a:r>
              <a:rPr lang="en-US" noProof="0"/>
              <a:t>Name of the contributor</a:t>
            </a:r>
          </a:p>
          <a:p>
            <a:pPr lvl="0"/>
            <a:r>
              <a:rPr lang="en-US" noProof="0"/>
              <a:t>Name of the event, venue, 00 Month 2012</a:t>
            </a:r>
          </a:p>
        </p:txBody>
      </p:sp>
    </p:spTree>
    <p:extLst>
      <p:ext uri="{BB962C8B-B14F-4D97-AF65-F5344CB8AC3E}">
        <p14:creationId xmlns:p14="http://schemas.microsoft.com/office/powerpoint/2010/main" val="37522704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01">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en-US" noProof="0" err="1"/>
              <a:t>Titlemaster</a:t>
            </a:r>
            <a:endParaRPr lang="en-US" noProof="0"/>
          </a:p>
        </p:txBody>
      </p:sp>
      <p:sp>
        <p:nvSpPr>
          <p:cNvPr id="3" name="Fußzeilenplatzhalter 2"/>
          <p:cNvSpPr>
            <a:spLocks noGrp="1"/>
          </p:cNvSpPr>
          <p:nvPr>
            <p:ph type="ftr" sz="quarter" idx="10"/>
          </p:nvPr>
        </p:nvSpPr>
        <p:spPr/>
        <p:txBody>
          <a:bodyPr/>
          <a:lstStyle>
            <a:lvl1pPr algn="ctr">
              <a:defRPr sz="1200"/>
            </a:lvl1pPr>
          </a:lstStyle>
          <a:p>
            <a:pPr>
              <a:defRPr/>
            </a:pPr>
            <a:r>
              <a:rPr lang="en-US"/>
              <a:t>Armenia MfM and PE GP - April 2016</a:t>
            </a:r>
          </a:p>
        </p:txBody>
      </p:sp>
      <p:sp>
        <p:nvSpPr>
          <p:cNvPr id="4" name="Foliennummernplatzhalter 3"/>
          <p:cNvSpPr>
            <a:spLocks noGrp="1"/>
          </p:cNvSpPr>
          <p:nvPr>
            <p:ph type="sldNum" sz="quarter" idx="11"/>
          </p:nvPr>
        </p:nvSpPr>
        <p:spPr/>
        <p:txBody>
          <a:bodyPr/>
          <a:lstStyle>
            <a:lvl1pPr>
              <a:defRPr sz="1200"/>
            </a:lvl1pPr>
          </a:lstStyle>
          <a:p>
            <a:pPr>
              <a:defRPr/>
            </a:pPr>
            <a:fld id="{EF62D93A-3BA0-8848-BFA3-D7046C1B555D}" type="slidenum">
              <a:rPr lang="en-US" smtClean="0"/>
              <a:pPr>
                <a:defRPr/>
              </a:pPr>
              <a:t>‹#›</a:t>
            </a:fld>
            <a:endParaRPr lang="en-US"/>
          </a:p>
        </p:txBody>
      </p:sp>
      <p:sp>
        <p:nvSpPr>
          <p:cNvPr id="6" name="Inhaltsplatzhalter 5"/>
          <p:cNvSpPr>
            <a:spLocks noGrp="1"/>
          </p:cNvSpPr>
          <p:nvPr>
            <p:ph sz="quarter" idx="12" hasCustomPrompt="1"/>
          </p:nvPr>
        </p:nvSpPr>
        <p:spPr/>
        <p:txBody>
          <a:bodyPr/>
          <a:lstStyle>
            <a:lvl3pPr marL="361950" indent="-361950">
              <a:buFont typeface="Arial" panose="020B0604020202020204" pitchFamily="34" charset="0"/>
              <a:buChar char="•"/>
              <a:defRPr/>
            </a:lvl3pPr>
          </a:lstStyle>
          <a:p>
            <a:pPr lvl="0"/>
            <a:r>
              <a:rPr lang="en-US" noProof="0" err="1"/>
              <a:t>Textmaster</a:t>
            </a:r>
            <a:endParaRPr lang="en-US" noProof="0"/>
          </a:p>
          <a:p>
            <a:pPr lvl="1"/>
            <a:r>
              <a:rPr lang="en-US" noProof="0"/>
              <a:t>Second Layer</a:t>
            </a:r>
          </a:p>
          <a:p>
            <a:pPr lvl="2"/>
            <a:r>
              <a:rPr lang="en-US" noProof="0"/>
              <a:t>Third Layer</a:t>
            </a:r>
          </a:p>
          <a:p>
            <a:pPr lvl="3"/>
            <a:r>
              <a:rPr lang="en-US" noProof="0"/>
              <a:t>Fourth Layer</a:t>
            </a:r>
          </a:p>
          <a:p>
            <a:pPr lvl="4"/>
            <a:r>
              <a:rPr lang="en-US" noProof="0"/>
              <a:t>Fifth Layer</a:t>
            </a:r>
          </a:p>
          <a:p>
            <a:pPr lvl="5"/>
            <a:r>
              <a:rPr lang="en-US" noProof="0"/>
              <a:t>6</a:t>
            </a:r>
          </a:p>
        </p:txBody>
      </p:sp>
    </p:spTree>
    <p:extLst>
      <p:ext uri="{BB962C8B-B14F-4D97-AF65-F5344CB8AC3E}">
        <p14:creationId xmlns:p14="http://schemas.microsoft.com/office/powerpoint/2010/main" val="3686614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02">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en-US" noProof="0" err="1"/>
              <a:t>Titlemaster</a:t>
            </a:r>
            <a:endParaRPr lang="en-US" noProof="0"/>
          </a:p>
        </p:txBody>
      </p:sp>
      <p:sp>
        <p:nvSpPr>
          <p:cNvPr id="3" name="Fußzeilenplatzhalter 2"/>
          <p:cNvSpPr>
            <a:spLocks noGrp="1"/>
          </p:cNvSpPr>
          <p:nvPr>
            <p:ph type="ftr" sz="quarter" idx="10"/>
          </p:nvPr>
        </p:nvSpPr>
        <p:spPr/>
        <p:txBody>
          <a:bodyPr/>
          <a:lstStyle>
            <a:lvl1pPr algn="ctr">
              <a:defRPr sz="1200"/>
            </a:lvl1pPr>
          </a:lstStyle>
          <a:p>
            <a:pPr>
              <a:defRPr/>
            </a:pPr>
            <a:r>
              <a:rPr lang="en-US"/>
              <a:t>Armenia MfM and PE GP - April 2016</a:t>
            </a:r>
          </a:p>
        </p:txBody>
      </p:sp>
      <p:sp>
        <p:nvSpPr>
          <p:cNvPr id="4" name="Foliennummernplatzhalter 3"/>
          <p:cNvSpPr>
            <a:spLocks noGrp="1"/>
          </p:cNvSpPr>
          <p:nvPr>
            <p:ph type="sldNum" sz="quarter" idx="11"/>
          </p:nvPr>
        </p:nvSpPr>
        <p:spPr/>
        <p:txBody>
          <a:bodyPr/>
          <a:lstStyle>
            <a:lvl1pPr>
              <a:defRPr sz="1200"/>
            </a:lvl1pPr>
          </a:lstStyle>
          <a:p>
            <a:pPr>
              <a:defRPr/>
            </a:pPr>
            <a:fld id="{EF62D93A-3BA0-8848-BFA3-D7046C1B555D}" type="slidenum">
              <a:rPr lang="en-US" smtClean="0"/>
              <a:pPr>
                <a:defRPr/>
              </a:pPr>
              <a:t>‹#›</a:t>
            </a:fld>
            <a:endParaRPr lang="en-US"/>
          </a:p>
        </p:txBody>
      </p:sp>
      <p:sp>
        <p:nvSpPr>
          <p:cNvPr id="6" name="Inhaltsplatzhalter 5"/>
          <p:cNvSpPr>
            <a:spLocks noGrp="1"/>
          </p:cNvSpPr>
          <p:nvPr>
            <p:ph sz="quarter" idx="12" hasCustomPrompt="1"/>
          </p:nvPr>
        </p:nvSpPr>
        <p:spPr>
          <a:xfrm>
            <a:off x="323850" y="3716338"/>
            <a:ext cx="8496300" cy="2305050"/>
          </a:xfrm>
        </p:spPr>
        <p:txBody>
          <a:bodyPr anchor="ctr" anchorCtr="1"/>
          <a:lstStyle>
            <a:lvl1pPr algn="ctr">
              <a:buFontTx/>
              <a:buNone/>
              <a:defRPr sz="2500">
                <a:solidFill>
                  <a:schemeClr val="accent1"/>
                </a:solidFill>
              </a:defRPr>
            </a:lvl1pPr>
            <a:lvl2pPr algn="ctr">
              <a:buFontTx/>
              <a:buNone/>
              <a:defRPr sz="2500">
                <a:solidFill>
                  <a:schemeClr val="accent1"/>
                </a:solidFill>
              </a:defRPr>
            </a:lvl2pPr>
            <a:lvl3pPr marL="0" indent="0" algn="ctr">
              <a:buFontTx/>
              <a:buNone/>
              <a:defRPr sz="2500">
                <a:solidFill>
                  <a:schemeClr val="accent1"/>
                </a:solidFill>
              </a:defRPr>
            </a:lvl3pPr>
            <a:lvl4pPr marL="0" indent="0" algn="ctr">
              <a:buFontTx/>
              <a:buNone/>
              <a:defRPr sz="2500">
                <a:solidFill>
                  <a:schemeClr val="accent1"/>
                </a:solidFill>
              </a:defRPr>
            </a:lvl4pPr>
            <a:lvl5pPr marL="0" indent="0" algn="ctr">
              <a:buFontTx/>
              <a:buNone/>
              <a:defRPr sz="2500">
                <a:solidFill>
                  <a:schemeClr val="accent1"/>
                </a:solidFill>
              </a:defRPr>
            </a:lvl5pPr>
          </a:lstStyle>
          <a:p>
            <a:pPr lvl="0"/>
            <a:r>
              <a:rPr lang="en-US" noProof="0" err="1"/>
              <a:t>Textmaster</a:t>
            </a:r>
            <a:endParaRPr lang="en-US" noProof="0"/>
          </a:p>
        </p:txBody>
      </p:sp>
      <p:sp>
        <p:nvSpPr>
          <p:cNvPr id="7" name="Bildplatzhalter 6"/>
          <p:cNvSpPr>
            <a:spLocks noGrp="1"/>
          </p:cNvSpPr>
          <p:nvPr>
            <p:ph type="pic" sz="quarter" idx="13" hasCustomPrompt="1"/>
          </p:nvPr>
        </p:nvSpPr>
        <p:spPr>
          <a:xfrm>
            <a:off x="323850" y="1268413"/>
            <a:ext cx="8496300" cy="2305050"/>
          </a:xfrm>
        </p:spPr>
        <p:txBody>
          <a:bodyPr/>
          <a:lstStyle/>
          <a:p>
            <a:r>
              <a:rPr lang="en-US" noProof="0"/>
              <a:t>Images</a:t>
            </a:r>
          </a:p>
        </p:txBody>
      </p:sp>
    </p:spTree>
    <p:extLst>
      <p:ext uri="{BB962C8B-B14F-4D97-AF65-F5344CB8AC3E}">
        <p14:creationId xmlns:p14="http://schemas.microsoft.com/office/powerpoint/2010/main" val="208962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03">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en-US" noProof="0" err="1"/>
              <a:t>Titlemaster</a:t>
            </a:r>
            <a:endParaRPr lang="en-US" noProof="0"/>
          </a:p>
        </p:txBody>
      </p:sp>
      <p:sp>
        <p:nvSpPr>
          <p:cNvPr id="3" name="Fußzeilenplatzhalter 2"/>
          <p:cNvSpPr>
            <a:spLocks noGrp="1"/>
          </p:cNvSpPr>
          <p:nvPr>
            <p:ph type="ftr" sz="quarter" idx="10"/>
          </p:nvPr>
        </p:nvSpPr>
        <p:spPr/>
        <p:txBody>
          <a:bodyPr/>
          <a:lstStyle>
            <a:lvl1pPr algn="ctr">
              <a:defRPr sz="1200"/>
            </a:lvl1pPr>
          </a:lstStyle>
          <a:p>
            <a:pPr>
              <a:defRPr/>
            </a:pPr>
            <a:r>
              <a:rPr lang="en-US"/>
              <a:t>Armenia MfM and PE GP - April 2016</a:t>
            </a:r>
          </a:p>
        </p:txBody>
      </p:sp>
      <p:sp>
        <p:nvSpPr>
          <p:cNvPr id="4" name="Foliennummernplatzhalter 3"/>
          <p:cNvSpPr>
            <a:spLocks noGrp="1"/>
          </p:cNvSpPr>
          <p:nvPr>
            <p:ph type="sldNum" sz="quarter" idx="11"/>
          </p:nvPr>
        </p:nvSpPr>
        <p:spPr/>
        <p:txBody>
          <a:bodyPr/>
          <a:lstStyle>
            <a:lvl1pPr>
              <a:defRPr sz="1200"/>
            </a:lvl1pPr>
          </a:lstStyle>
          <a:p>
            <a:pPr>
              <a:defRPr/>
            </a:pPr>
            <a:fld id="{EF62D93A-3BA0-8848-BFA3-D7046C1B555D}" type="slidenum">
              <a:rPr lang="en-US" smtClean="0"/>
              <a:pPr>
                <a:defRPr/>
              </a:pPr>
              <a:t>‹#›</a:t>
            </a:fld>
            <a:endParaRPr lang="en-US"/>
          </a:p>
        </p:txBody>
      </p:sp>
      <p:sp>
        <p:nvSpPr>
          <p:cNvPr id="6" name="Inhaltsplatzhalter 5"/>
          <p:cNvSpPr>
            <a:spLocks noGrp="1"/>
          </p:cNvSpPr>
          <p:nvPr>
            <p:ph sz="quarter" idx="12" hasCustomPrompt="1"/>
          </p:nvPr>
        </p:nvSpPr>
        <p:spPr>
          <a:xfrm>
            <a:off x="323851" y="1268413"/>
            <a:ext cx="4176712" cy="4752975"/>
          </a:xfrm>
        </p:spPr>
        <p:txBody>
          <a:bodyPr/>
          <a:lstStyle>
            <a:lvl1pPr algn="l">
              <a:buFontTx/>
              <a:buNone/>
              <a:defRPr sz="2500">
                <a:solidFill>
                  <a:schemeClr val="accent1"/>
                </a:solidFill>
              </a:defRPr>
            </a:lvl1pPr>
            <a:lvl2pPr algn="ctr">
              <a:buFontTx/>
              <a:buNone/>
              <a:defRPr sz="2500">
                <a:solidFill>
                  <a:schemeClr val="accent1"/>
                </a:solidFill>
              </a:defRPr>
            </a:lvl2pPr>
            <a:lvl3pPr marL="0" indent="0" algn="ctr">
              <a:buFontTx/>
              <a:buNone/>
              <a:defRPr sz="2500">
                <a:solidFill>
                  <a:schemeClr val="accent1"/>
                </a:solidFill>
              </a:defRPr>
            </a:lvl3pPr>
            <a:lvl4pPr marL="0" indent="0" algn="ctr">
              <a:buFontTx/>
              <a:buNone/>
              <a:defRPr sz="2500">
                <a:solidFill>
                  <a:schemeClr val="accent1"/>
                </a:solidFill>
              </a:defRPr>
            </a:lvl4pPr>
            <a:lvl5pPr marL="0" indent="0" algn="ctr">
              <a:buFontTx/>
              <a:buNone/>
              <a:defRPr sz="2500">
                <a:solidFill>
                  <a:schemeClr val="accent1"/>
                </a:solidFill>
              </a:defRPr>
            </a:lvl5pPr>
          </a:lstStyle>
          <a:p>
            <a:pPr lvl="0"/>
            <a:r>
              <a:rPr lang="en-US" noProof="0" err="1"/>
              <a:t>Textmaster</a:t>
            </a:r>
            <a:endParaRPr lang="en-US" noProof="0"/>
          </a:p>
        </p:txBody>
      </p:sp>
      <p:sp>
        <p:nvSpPr>
          <p:cNvPr id="7" name="Bildplatzhalter 6"/>
          <p:cNvSpPr>
            <a:spLocks noGrp="1"/>
          </p:cNvSpPr>
          <p:nvPr>
            <p:ph type="pic" sz="quarter" idx="13" hasCustomPrompt="1"/>
          </p:nvPr>
        </p:nvSpPr>
        <p:spPr>
          <a:xfrm>
            <a:off x="4643438" y="1268413"/>
            <a:ext cx="4176712" cy="4752975"/>
          </a:xfrm>
        </p:spPr>
        <p:txBody>
          <a:bodyPr/>
          <a:lstStyle/>
          <a:p>
            <a:r>
              <a:rPr lang="en-US" noProof="0"/>
              <a:t>Images</a:t>
            </a:r>
          </a:p>
        </p:txBody>
      </p:sp>
    </p:spTree>
    <p:extLst>
      <p:ext uri="{BB962C8B-B14F-4D97-AF65-F5344CB8AC3E}">
        <p14:creationId xmlns:p14="http://schemas.microsoft.com/office/powerpoint/2010/main" val="2541923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en-US" noProof="0" err="1"/>
              <a:t>Titlemaster</a:t>
            </a:r>
            <a:endParaRPr lang="en-US" noProof="0"/>
          </a:p>
        </p:txBody>
      </p:sp>
      <p:sp>
        <p:nvSpPr>
          <p:cNvPr id="3" name="Fußzeilenplatzhalter 2"/>
          <p:cNvSpPr>
            <a:spLocks noGrp="1"/>
          </p:cNvSpPr>
          <p:nvPr>
            <p:ph type="ftr" sz="quarter" idx="10"/>
          </p:nvPr>
        </p:nvSpPr>
        <p:spPr/>
        <p:txBody>
          <a:bodyPr/>
          <a:lstStyle>
            <a:lvl1pPr algn="ctr">
              <a:defRPr sz="1200"/>
            </a:lvl1pPr>
          </a:lstStyle>
          <a:p>
            <a:pPr>
              <a:defRPr/>
            </a:pPr>
            <a:r>
              <a:rPr lang="en-US"/>
              <a:t>Armenia MfM and PE GP - April 2016</a:t>
            </a:r>
          </a:p>
        </p:txBody>
      </p:sp>
      <p:sp>
        <p:nvSpPr>
          <p:cNvPr id="4" name="Foliennummernplatzhalter 3"/>
          <p:cNvSpPr>
            <a:spLocks noGrp="1"/>
          </p:cNvSpPr>
          <p:nvPr>
            <p:ph type="sldNum" sz="quarter" idx="11"/>
          </p:nvPr>
        </p:nvSpPr>
        <p:spPr/>
        <p:txBody>
          <a:bodyPr/>
          <a:lstStyle>
            <a:lvl1pPr>
              <a:defRPr sz="1200"/>
            </a:lvl1pPr>
          </a:lstStyle>
          <a:p>
            <a:pPr>
              <a:defRPr/>
            </a:pPr>
            <a:fld id="{EF62D93A-3BA0-8848-BFA3-D7046C1B555D}" type="slidenum">
              <a:rPr lang="en-US" smtClean="0"/>
              <a:pPr>
                <a:defRPr/>
              </a:pPr>
              <a:t>‹#›</a:t>
            </a:fld>
            <a:endParaRPr lang="en-US"/>
          </a:p>
        </p:txBody>
      </p:sp>
    </p:spTree>
    <p:extLst>
      <p:ext uri="{BB962C8B-B14F-4D97-AF65-F5344CB8AC3E}">
        <p14:creationId xmlns:p14="http://schemas.microsoft.com/office/powerpoint/2010/main" val="3215479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losing Slide: V1">
    <p:spTree>
      <p:nvGrpSpPr>
        <p:cNvPr id="1" name=""/>
        <p:cNvGrpSpPr/>
        <p:nvPr/>
      </p:nvGrpSpPr>
      <p:grpSpPr>
        <a:xfrm>
          <a:off x="0" y="0"/>
          <a:ext cx="0" cy="0"/>
          <a:chOff x="0" y="0"/>
          <a:chExt cx="0" cy="0"/>
        </a:xfrm>
      </p:grpSpPr>
      <p:pic>
        <p:nvPicPr>
          <p:cNvPr id="10" name="Picture 2" descr="I:\_GregW\1322550 WBGIS - ITS Sub Branding\WBGIS_ITS-PPT_footer-06.jpg"/>
          <p:cNvPicPr>
            <a:picLocks noChangeAspect="1" noChangeArrowheads="1"/>
          </p:cNvPicPr>
          <p:nvPr userDrawn="1"/>
        </p:nvPicPr>
        <p:blipFill>
          <a:blip r:embed="rId2"/>
          <a:srcRect b="82105"/>
          <a:stretch>
            <a:fillRect/>
          </a:stretch>
        </p:blipFill>
        <p:spPr bwMode="auto">
          <a:xfrm>
            <a:off x="0" y="1379624"/>
            <a:ext cx="9144000" cy="136358"/>
          </a:xfrm>
          <a:prstGeom prst="rect">
            <a:avLst/>
          </a:prstGeom>
          <a:noFill/>
        </p:spPr>
      </p:pic>
      <p:sp>
        <p:nvSpPr>
          <p:cNvPr id="13" name="Rectangle 12"/>
          <p:cNvSpPr/>
          <p:nvPr userDrawn="1"/>
        </p:nvSpPr>
        <p:spPr>
          <a:xfrm>
            <a:off x="0" y="1283371"/>
            <a:ext cx="9144000" cy="91440"/>
          </a:xfrm>
          <a:prstGeom prst="rect">
            <a:avLst/>
          </a:prstGeom>
          <a:solidFill>
            <a:schemeClr val="accent2"/>
          </a:solidFill>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1" name="Rectangle 10"/>
          <p:cNvSpPr/>
          <p:nvPr userDrawn="1"/>
        </p:nvSpPr>
        <p:spPr>
          <a:xfrm>
            <a:off x="0" y="6288504"/>
            <a:ext cx="9144000" cy="478055"/>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2"/>
          <p:cNvSpPr>
            <a:spLocks noGrp="1" noChangeArrowheads="1"/>
          </p:cNvSpPr>
          <p:nvPr>
            <p:ph type="ctrTitle" hasCustomPrompt="1"/>
          </p:nvPr>
        </p:nvSpPr>
        <p:spPr>
          <a:xfrm>
            <a:off x="4780546" y="2986248"/>
            <a:ext cx="3349461" cy="1011238"/>
          </a:xfrm>
        </p:spPr>
        <p:txBody>
          <a:bodyPr bIns="0"/>
          <a:lstStyle>
            <a:lvl1pPr>
              <a:defRPr sz="3500">
                <a:solidFill>
                  <a:srgbClr val="002345"/>
                </a:solidFill>
                <a:latin typeface="Arial"/>
                <a:cs typeface="Arial"/>
              </a:defRPr>
            </a:lvl1pPr>
          </a:lstStyle>
          <a:p>
            <a:pPr lvl="0"/>
            <a:r>
              <a:rPr lang="en-US" noProof="0"/>
              <a:t>Thank you</a:t>
            </a:r>
          </a:p>
        </p:txBody>
      </p:sp>
      <p:sp>
        <p:nvSpPr>
          <p:cNvPr id="6" name="Rectangle 3"/>
          <p:cNvSpPr>
            <a:spLocks noGrp="1" noChangeArrowheads="1"/>
          </p:cNvSpPr>
          <p:nvPr>
            <p:ph type="subTitle" idx="1" hasCustomPrompt="1"/>
          </p:nvPr>
        </p:nvSpPr>
        <p:spPr>
          <a:xfrm>
            <a:off x="4780547" y="4026716"/>
            <a:ext cx="3391154" cy="2089444"/>
          </a:xfrm>
          <a:prstGeom prst="rect">
            <a:avLst/>
          </a:prstGeom>
        </p:spPr>
        <p:txBody>
          <a:bodyPr lIns="0" tIns="0" rIns="0" bIns="0" anchor="b"/>
          <a:lstStyle>
            <a:lvl1pPr marL="0" marR="0" indent="0" algn="l" defTabSz="457200" rtl="0" eaLnBrk="1" fontAlgn="auto" latinLnBrk="0" hangingPunct="1">
              <a:lnSpc>
                <a:spcPct val="100000"/>
              </a:lnSpc>
              <a:spcBef>
                <a:spcPct val="20000"/>
              </a:spcBef>
              <a:spcAft>
                <a:spcPts val="0"/>
              </a:spcAft>
              <a:buClrTx/>
              <a:buSzTx/>
              <a:buFontTx/>
              <a:buNone/>
              <a:tabLst/>
              <a:defRPr sz="900" b="0" baseline="0">
                <a:solidFill>
                  <a:srgbClr val="00ADE4"/>
                </a:solidFill>
                <a:latin typeface="Arial"/>
                <a:cs typeface="Arial"/>
              </a:defRPr>
            </a:lvl1pPr>
          </a:lstStyle>
          <a:p>
            <a:pPr lvl="0"/>
            <a:r>
              <a:rPr lang="en-US" noProof="0"/>
              <a:t>World Bank Group</a:t>
            </a:r>
          </a:p>
          <a:p>
            <a:pPr lvl="0"/>
            <a:r>
              <a:rPr lang="en-US" noProof="0"/>
              <a:t>Address Line 1</a:t>
            </a:r>
          </a:p>
          <a:p>
            <a:pPr marL="0" marR="0" lvl="0" indent="0" algn="l" defTabSz="457200" rtl="0" eaLnBrk="1" fontAlgn="auto" latinLnBrk="0" hangingPunct="1">
              <a:lnSpc>
                <a:spcPct val="100000"/>
              </a:lnSpc>
              <a:spcBef>
                <a:spcPct val="20000"/>
              </a:spcBef>
              <a:spcAft>
                <a:spcPts val="0"/>
              </a:spcAft>
              <a:buClrTx/>
              <a:buSzTx/>
              <a:buFontTx/>
              <a:buNone/>
              <a:tabLst/>
              <a:defRPr/>
            </a:pPr>
            <a:r>
              <a:rPr lang="en-US" noProof="0"/>
              <a:t>Address Line 1</a:t>
            </a:r>
          </a:p>
          <a:p>
            <a:pPr lvl="0"/>
            <a:r>
              <a:rPr lang="en-US" noProof="0"/>
              <a:t>City ABC</a:t>
            </a:r>
          </a:p>
          <a:p>
            <a:pPr lvl="0"/>
            <a:r>
              <a:rPr lang="en-US" noProof="0"/>
              <a:t>State DEFG</a:t>
            </a:r>
          </a:p>
        </p:txBody>
      </p:sp>
      <p:sp>
        <p:nvSpPr>
          <p:cNvPr id="8" name="Rectangle 7"/>
          <p:cNvSpPr/>
          <p:nvPr userDrawn="1"/>
        </p:nvSpPr>
        <p:spPr>
          <a:xfrm>
            <a:off x="0" y="0"/>
            <a:ext cx="9144000" cy="91440"/>
          </a:xfrm>
          <a:prstGeom prst="rect">
            <a:avLst/>
          </a:prstGeom>
          <a:solidFill>
            <a:schemeClr val="accent2"/>
          </a:solidFill>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9" name="Rectangle 8"/>
          <p:cNvSpPr/>
          <p:nvPr userDrawn="1"/>
        </p:nvSpPr>
        <p:spPr>
          <a:xfrm>
            <a:off x="0" y="6766560"/>
            <a:ext cx="9144000" cy="91440"/>
          </a:xfrm>
          <a:prstGeom prst="rect">
            <a:avLst/>
          </a:prstGeom>
          <a:solidFill>
            <a:schemeClr val="accent2"/>
          </a:solidFill>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2" name="Rectangle 11"/>
          <p:cNvSpPr/>
          <p:nvPr userDrawn="1"/>
        </p:nvSpPr>
        <p:spPr>
          <a:xfrm>
            <a:off x="0" y="3858768"/>
            <a:ext cx="4379976" cy="2999232"/>
          </a:xfrm>
          <a:prstGeom prst="rect">
            <a:avLst/>
          </a:prstGeom>
          <a:blipFill dpi="0" rotWithShape="1">
            <a:blip r:embed="rId3">
              <a:alphaModFix amt="30000"/>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15634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losing Slide: V2">
    <p:spTree>
      <p:nvGrpSpPr>
        <p:cNvPr id="1" name=""/>
        <p:cNvGrpSpPr/>
        <p:nvPr/>
      </p:nvGrpSpPr>
      <p:grpSpPr>
        <a:xfrm>
          <a:off x="0" y="0"/>
          <a:ext cx="0" cy="0"/>
          <a:chOff x="0" y="0"/>
          <a:chExt cx="0" cy="0"/>
        </a:xfrm>
      </p:grpSpPr>
      <p:sp>
        <p:nvSpPr>
          <p:cNvPr id="13" name="Rechteck 12"/>
          <p:cNvSpPr/>
          <p:nvPr userDrawn="1"/>
        </p:nvSpPr>
        <p:spPr>
          <a:xfrm>
            <a:off x="0" y="1278000"/>
            <a:ext cx="9144000" cy="558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14" name="Bild 13"/>
          <p:cNvPicPr>
            <a:picLocks noChangeAspect="1"/>
          </p:cNvPicPr>
          <p:nvPr userDrawn="1"/>
        </p:nvPicPr>
        <p:blipFill>
          <a:blip r:embed="rId2">
            <a:alphaModFix amt="30000"/>
          </a:blip>
          <a:stretch>
            <a:fillRect/>
          </a:stretch>
        </p:blipFill>
        <p:spPr>
          <a:xfrm>
            <a:off x="3059832" y="1057374"/>
            <a:ext cx="6012412" cy="6012412"/>
          </a:xfrm>
          <a:prstGeom prst="rect">
            <a:avLst/>
          </a:prstGeom>
        </p:spPr>
      </p:pic>
      <p:sp>
        <p:nvSpPr>
          <p:cNvPr id="7" name="Rectangle 2"/>
          <p:cNvSpPr>
            <a:spLocks noGrp="1" noChangeArrowheads="1"/>
          </p:cNvSpPr>
          <p:nvPr>
            <p:ph type="ctrTitle" hasCustomPrompt="1"/>
          </p:nvPr>
        </p:nvSpPr>
        <p:spPr>
          <a:xfrm>
            <a:off x="1152800" y="1272561"/>
            <a:ext cx="7017314" cy="1011238"/>
          </a:xfrm>
        </p:spPr>
        <p:txBody>
          <a:bodyPr bIns="0"/>
          <a:lstStyle>
            <a:lvl1pPr>
              <a:defRPr sz="3500">
                <a:solidFill>
                  <a:schemeClr val="tx1"/>
                </a:solidFill>
                <a:latin typeface="Arial"/>
                <a:cs typeface="Arial"/>
              </a:defRPr>
            </a:lvl1pPr>
          </a:lstStyle>
          <a:p>
            <a:pPr lvl="0"/>
            <a:r>
              <a:rPr lang="en-US" noProof="0"/>
              <a:t>Thank you</a:t>
            </a:r>
          </a:p>
        </p:txBody>
      </p:sp>
      <p:sp>
        <p:nvSpPr>
          <p:cNvPr id="8" name="Rectangle 3"/>
          <p:cNvSpPr>
            <a:spLocks noGrp="1" noChangeArrowheads="1"/>
          </p:cNvSpPr>
          <p:nvPr>
            <p:ph type="subTitle" idx="1" hasCustomPrompt="1"/>
          </p:nvPr>
        </p:nvSpPr>
        <p:spPr>
          <a:xfrm>
            <a:off x="1152968" y="4026716"/>
            <a:ext cx="7018734" cy="2089444"/>
          </a:xfrm>
          <a:prstGeom prst="rect">
            <a:avLst/>
          </a:prstGeom>
        </p:spPr>
        <p:txBody>
          <a:bodyPr lIns="0" tIns="0" rIns="0" bIns="0" anchor="b"/>
          <a:lstStyle>
            <a:lvl1pPr marL="0" marR="0" indent="0" algn="l" defTabSz="457200" rtl="0" eaLnBrk="1" fontAlgn="auto" latinLnBrk="0" hangingPunct="1">
              <a:lnSpc>
                <a:spcPct val="100000"/>
              </a:lnSpc>
              <a:spcBef>
                <a:spcPct val="20000"/>
              </a:spcBef>
              <a:spcAft>
                <a:spcPts val="0"/>
              </a:spcAft>
              <a:buClrTx/>
              <a:buSzTx/>
              <a:buFontTx/>
              <a:buNone/>
              <a:tabLst/>
              <a:defRPr sz="900" b="0" baseline="0">
                <a:solidFill>
                  <a:schemeClr val="accent2"/>
                </a:solidFill>
                <a:latin typeface="Arial"/>
                <a:cs typeface="Arial"/>
              </a:defRPr>
            </a:lvl1pPr>
          </a:lstStyle>
          <a:p>
            <a:pPr lvl="0"/>
            <a:r>
              <a:rPr lang="en-US" noProof="0"/>
              <a:t>World Bank Group</a:t>
            </a:r>
          </a:p>
          <a:p>
            <a:pPr lvl="0"/>
            <a:r>
              <a:rPr lang="en-US" noProof="0"/>
              <a:t>Address Line 1</a:t>
            </a:r>
          </a:p>
          <a:p>
            <a:pPr marL="0" marR="0" lvl="0" indent="0" algn="l" defTabSz="457200" rtl="0" eaLnBrk="1" fontAlgn="auto" latinLnBrk="0" hangingPunct="1">
              <a:lnSpc>
                <a:spcPct val="100000"/>
              </a:lnSpc>
              <a:spcBef>
                <a:spcPct val="20000"/>
              </a:spcBef>
              <a:spcAft>
                <a:spcPts val="0"/>
              </a:spcAft>
              <a:buClrTx/>
              <a:buSzTx/>
              <a:buFontTx/>
              <a:buNone/>
              <a:tabLst/>
              <a:defRPr/>
            </a:pPr>
            <a:r>
              <a:rPr lang="en-US" noProof="0"/>
              <a:t>Address Line 1</a:t>
            </a:r>
          </a:p>
          <a:p>
            <a:pPr lvl="0"/>
            <a:r>
              <a:rPr lang="en-US" noProof="0"/>
              <a:t>City ABC</a:t>
            </a:r>
          </a:p>
          <a:p>
            <a:pPr lvl="0"/>
            <a:r>
              <a:rPr lang="en-US" noProof="0"/>
              <a:t>State DEFG</a:t>
            </a:r>
          </a:p>
        </p:txBody>
      </p:sp>
    </p:spTree>
    <p:extLst>
      <p:ext uri="{BB962C8B-B14F-4D97-AF65-F5344CB8AC3E}">
        <p14:creationId xmlns:p14="http://schemas.microsoft.com/office/powerpoint/2010/main" val="23960738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4670B1AC-BC82-48F8-9051-2E1663F06BFC}" type="datetime1">
              <a:rPr lang="en-US" smtClean="0"/>
              <a:t>8/20/2024</a:t>
            </a:fld>
            <a:endParaRPr lang="en-US"/>
          </a:p>
        </p:txBody>
      </p:sp>
      <p:sp>
        <p:nvSpPr>
          <p:cNvPr id="5" name="Footer Placeholder 4"/>
          <p:cNvSpPr>
            <a:spLocks noGrp="1"/>
          </p:cNvSpPr>
          <p:nvPr>
            <p:ph type="ftr" sz="quarter" idx="11"/>
          </p:nvPr>
        </p:nvSpPr>
        <p:spPr/>
        <p:txBody>
          <a:bodyPr/>
          <a:lstStyle/>
          <a:p>
            <a:r>
              <a:rPr lang="en-US"/>
              <a:t>Armenia MfM and PE GP - April 2016</a:t>
            </a:r>
          </a:p>
        </p:txBody>
      </p:sp>
      <p:sp>
        <p:nvSpPr>
          <p:cNvPr id="6" name="Slide Number Placeholder 5"/>
          <p:cNvSpPr>
            <a:spLocks noGrp="1"/>
          </p:cNvSpPr>
          <p:nvPr>
            <p:ph type="sldNum" sz="quarter" idx="12"/>
          </p:nvPr>
        </p:nvSpPr>
        <p:spPr/>
        <p:txBody>
          <a:bodyPr/>
          <a:lstStyle/>
          <a:p>
            <a:fld id="{8A584889-C427-46FC-86DD-7ED6F5408DDA}" type="slidenum">
              <a:rPr lang="en-US" smtClean="0"/>
              <a:t>‹#›</a:t>
            </a:fld>
            <a:endParaRPr lang="en-US"/>
          </a:p>
        </p:txBody>
      </p:sp>
    </p:spTree>
    <p:extLst>
      <p:ext uri="{BB962C8B-B14F-4D97-AF65-F5344CB8AC3E}">
        <p14:creationId xmlns:p14="http://schemas.microsoft.com/office/powerpoint/2010/main" val="1511031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2"/>
          <p:cNvSpPr>
            <a:spLocks noGrp="1" noChangeArrowheads="1"/>
          </p:cNvSpPr>
          <p:nvPr>
            <p:ph type="title"/>
          </p:nvPr>
        </p:nvSpPr>
        <p:spPr bwMode="auto">
          <a:xfrm>
            <a:off x="323850" y="260350"/>
            <a:ext cx="8496300"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0" tIns="0" rIns="0" bIns="18000" numCol="1" anchor="b" anchorCtr="0" compatLnSpc="1">
            <a:prstTxWarp prst="textNoShape">
              <a:avLst/>
            </a:prstTxWarp>
          </a:bodyPr>
          <a:lstStyle/>
          <a:p>
            <a:pPr lvl="0"/>
            <a:r>
              <a:rPr lang="en-US" noProof="0"/>
              <a:t>This is a headline</a:t>
            </a:r>
          </a:p>
        </p:txBody>
      </p:sp>
      <p:sp>
        <p:nvSpPr>
          <p:cNvPr id="9" name="Rectangle 5"/>
          <p:cNvSpPr>
            <a:spLocks noGrp="1" noChangeArrowheads="1"/>
          </p:cNvSpPr>
          <p:nvPr>
            <p:ph type="ftr" sz="quarter" idx="3"/>
          </p:nvPr>
        </p:nvSpPr>
        <p:spPr bwMode="auto">
          <a:xfrm>
            <a:off x="2310063" y="6360101"/>
            <a:ext cx="4558326" cy="215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0" tIns="36000" rIns="0" bIns="0" numCol="1" anchor="t" anchorCtr="0" compatLnSpc="1">
            <a:prstTxWarp prst="textNoShape">
              <a:avLst/>
            </a:prstTxWarp>
          </a:bodyPr>
          <a:lstStyle>
            <a:lvl1pPr algn="ctr">
              <a:defRPr sz="1200">
                <a:solidFill>
                  <a:schemeClr val="tx1">
                    <a:lumMod val="75000"/>
                    <a:lumOff val="25000"/>
                  </a:schemeClr>
                </a:solidFill>
                <a:latin typeface="Arial"/>
                <a:cs typeface="Arial"/>
              </a:defRPr>
            </a:lvl1pPr>
          </a:lstStyle>
          <a:p>
            <a:pPr>
              <a:defRPr/>
            </a:pPr>
            <a:r>
              <a:rPr lang="en-US"/>
              <a:t>Armenia MfM and PE GP - April 2016</a:t>
            </a:r>
          </a:p>
        </p:txBody>
      </p:sp>
      <p:sp>
        <p:nvSpPr>
          <p:cNvPr id="10" name="Rectangle 6"/>
          <p:cNvSpPr>
            <a:spLocks noGrp="1" noChangeArrowheads="1"/>
          </p:cNvSpPr>
          <p:nvPr>
            <p:ph type="sldNum" sz="quarter" idx="4"/>
          </p:nvPr>
        </p:nvSpPr>
        <p:spPr bwMode="auto">
          <a:xfrm>
            <a:off x="8532118" y="6360102"/>
            <a:ext cx="288032"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0" tIns="36000" rIns="0" bIns="0" numCol="1" anchor="t" anchorCtr="0" compatLnSpc="1">
            <a:prstTxWarp prst="textNoShape">
              <a:avLst/>
            </a:prstTxWarp>
          </a:bodyPr>
          <a:lstStyle>
            <a:lvl1pPr algn="l">
              <a:defRPr sz="1200">
                <a:solidFill>
                  <a:schemeClr val="tx1">
                    <a:lumMod val="75000"/>
                    <a:lumOff val="25000"/>
                  </a:schemeClr>
                </a:solidFill>
                <a:latin typeface="Arial"/>
                <a:cs typeface="Arial"/>
              </a:defRPr>
            </a:lvl1pPr>
          </a:lstStyle>
          <a:p>
            <a:pPr>
              <a:defRPr/>
            </a:pPr>
            <a:fld id="{EF62D93A-3BA0-8848-BFA3-D7046C1B555D}" type="slidenum">
              <a:rPr lang="en-US" smtClean="0"/>
              <a:pPr>
                <a:defRPr/>
              </a:pPr>
              <a:t>‹#›</a:t>
            </a:fld>
            <a:endParaRPr lang="en-US"/>
          </a:p>
        </p:txBody>
      </p:sp>
      <p:sp>
        <p:nvSpPr>
          <p:cNvPr id="2" name="Textplatzhalter 1"/>
          <p:cNvSpPr>
            <a:spLocks noGrp="1"/>
          </p:cNvSpPr>
          <p:nvPr>
            <p:ph type="body" idx="1"/>
          </p:nvPr>
        </p:nvSpPr>
        <p:spPr>
          <a:xfrm>
            <a:off x="323850" y="1268413"/>
            <a:ext cx="8496300" cy="4752975"/>
          </a:xfrm>
          <a:prstGeom prst="rect">
            <a:avLst/>
          </a:prstGeom>
        </p:spPr>
        <p:txBody>
          <a:bodyPr vert="horz" lIns="0" tIns="0" rIns="0" bIns="0" rtlCol="0">
            <a:noAutofit/>
          </a:bodyPr>
          <a:lstStyle/>
          <a:p>
            <a:pPr lvl="0"/>
            <a:r>
              <a:rPr lang="en-US" noProof="0" err="1"/>
              <a:t>Textmaster</a:t>
            </a:r>
            <a:endParaRPr lang="en-US" noProof="0"/>
          </a:p>
          <a:p>
            <a:pPr lvl="1"/>
            <a:r>
              <a:rPr lang="en-US" noProof="0"/>
              <a:t>Second Layer</a:t>
            </a:r>
          </a:p>
          <a:p>
            <a:pPr lvl="2"/>
            <a:r>
              <a:rPr lang="en-US" noProof="0"/>
              <a:t>Third Layer</a:t>
            </a:r>
          </a:p>
          <a:p>
            <a:pPr lvl="3"/>
            <a:r>
              <a:rPr lang="en-US" noProof="0"/>
              <a:t>Fourth Layer</a:t>
            </a:r>
          </a:p>
          <a:p>
            <a:pPr lvl="4"/>
            <a:r>
              <a:rPr lang="en-US" noProof="0"/>
              <a:t>Fifth Layer</a:t>
            </a:r>
          </a:p>
          <a:p>
            <a:pPr lvl="5"/>
            <a:r>
              <a:rPr lang="en-US" noProof="0"/>
              <a:t>6</a:t>
            </a:r>
          </a:p>
        </p:txBody>
      </p:sp>
      <p:pic>
        <p:nvPicPr>
          <p:cNvPr id="11" name="Picture 2" descr="U:\1405265\1405265 WBG Logo\LOGO FILES\Horizontal\WBG_Horizontal_Color\web\WBG_Horizontal-RGB-web.jpg"/>
          <p:cNvPicPr>
            <a:picLocks noChangeAspect="1" noChangeArrowheads="1"/>
          </p:cNvPicPr>
          <p:nvPr userDrawn="1"/>
        </p:nvPicPr>
        <p:blipFill rotWithShape="1">
          <a:blip r:embed="rId12">
            <a:extLst>
              <a:ext uri="{28A0092B-C50C-407E-A947-70E740481C1C}">
                <a14:useLocalDpi xmlns:a14="http://schemas.microsoft.com/office/drawing/2010/main" val="0"/>
              </a:ext>
            </a:extLst>
          </a:blip>
          <a:srcRect r="-715"/>
          <a:stretch/>
        </p:blipFill>
        <p:spPr bwMode="auto">
          <a:xfrm>
            <a:off x="323851" y="6302501"/>
            <a:ext cx="1689433" cy="3298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2819458"/>
      </p:ext>
    </p:extLst>
  </p:cSld>
  <p:clrMap bg1="lt1" tx1="dk1" bg2="lt2" tx2="dk2" accent1="accent1" accent2="accent2" accent3="accent3" accent4="accent4" accent5="accent5" accent6="accent6" hlink="hlink" folHlink="folHlink"/>
  <p:sldLayoutIdLst>
    <p:sldLayoutId id="2147483665" r:id="rId1"/>
    <p:sldLayoutId id="2147483681" r:id="rId2"/>
    <p:sldLayoutId id="2147483656" r:id="rId3"/>
    <p:sldLayoutId id="2147483660" r:id="rId4"/>
    <p:sldLayoutId id="2147483661" r:id="rId5"/>
    <p:sldLayoutId id="2147483659" r:id="rId6"/>
    <p:sldLayoutId id="2147483680" r:id="rId7"/>
    <p:sldLayoutId id="2147483663" r:id="rId8"/>
    <p:sldLayoutId id="2147483683" r:id="rId9"/>
    <p:sldLayoutId id="2147483685" r:id="rId10"/>
  </p:sldLayoutIdLst>
  <p:hf hdr="0" dt="0"/>
  <p:txStyles>
    <p:titleStyle>
      <a:lvl1pPr algn="l" defTabSz="457200" rtl="0" eaLnBrk="1" latinLnBrk="0" hangingPunct="1">
        <a:spcBef>
          <a:spcPct val="0"/>
        </a:spcBef>
        <a:buNone/>
        <a:defRPr sz="3000" kern="1200">
          <a:solidFill>
            <a:schemeClr val="tx2"/>
          </a:solidFill>
          <a:latin typeface="Arial"/>
          <a:ea typeface="+mj-ea"/>
          <a:cs typeface="Arial"/>
        </a:defRPr>
      </a:lvl1pPr>
    </p:titleStyle>
    <p:bodyStyle>
      <a:lvl1pPr marL="0" indent="0" algn="l" defTabSz="457200" rtl="0" eaLnBrk="1" latinLnBrk="0" hangingPunct="1">
        <a:spcBef>
          <a:spcPct val="20000"/>
        </a:spcBef>
        <a:buFont typeface="Arial"/>
        <a:buNone/>
        <a:defRPr sz="3000" kern="1200">
          <a:solidFill>
            <a:schemeClr val="accent1"/>
          </a:solidFill>
          <a:latin typeface="+mn-lt"/>
          <a:ea typeface="+mn-ea"/>
          <a:cs typeface="+mn-cs"/>
        </a:defRPr>
      </a:lvl1pPr>
      <a:lvl2pPr marL="0" indent="0" algn="l" defTabSz="457200" rtl="0" eaLnBrk="1" latinLnBrk="0" hangingPunct="1">
        <a:spcBef>
          <a:spcPct val="20000"/>
        </a:spcBef>
        <a:buFont typeface="Arial"/>
        <a:buNone/>
        <a:defRPr sz="3000" kern="1200" baseline="0">
          <a:solidFill>
            <a:schemeClr val="accent2"/>
          </a:solidFill>
          <a:latin typeface="+mn-lt"/>
          <a:ea typeface="+mn-ea"/>
          <a:cs typeface="+mn-cs"/>
        </a:defRPr>
      </a:lvl2pPr>
      <a:lvl3pPr marL="361950" indent="-361950" algn="l" defTabSz="457200" rtl="0" eaLnBrk="1" latinLnBrk="0" hangingPunct="1">
        <a:spcBef>
          <a:spcPct val="20000"/>
        </a:spcBef>
        <a:buFont typeface="Arial" panose="020B0604020202020204" pitchFamily="34" charset="0"/>
        <a:buChar char="•"/>
        <a:defRPr sz="2500" kern="1200" baseline="0">
          <a:solidFill>
            <a:schemeClr val="accent2"/>
          </a:solidFill>
          <a:latin typeface="+mn-lt"/>
          <a:ea typeface="+mn-ea"/>
          <a:cs typeface="+mn-cs"/>
        </a:defRPr>
      </a:lvl3pPr>
      <a:lvl4pPr marL="715963" indent="-354013" algn="l" defTabSz="457200" rtl="0" eaLnBrk="1" latinLnBrk="0" hangingPunct="1">
        <a:spcBef>
          <a:spcPct val="20000"/>
        </a:spcBef>
        <a:buFont typeface="Arial"/>
        <a:buChar char="–"/>
        <a:defRPr sz="2000" kern="1200" baseline="0">
          <a:solidFill>
            <a:schemeClr val="accent2"/>
          </a:solidFill>
          <a:latin typeface="+mn-lt"/>
          <a:ea typeface="+mn-ea"/>
          <a:cs typeface="+mn-cs"/>
        </a:defRPr>
      </a:lvl4pPr>
      <a:lvl5pPr marL="1077913" indent="-361950" algn="l" defTabSz="457200" rtl="0" eaLnBrk="1" latinLnBrk="0" hangingPunct="1">
        <a:spcBef>
          <a:spcPct val="20000"/>
        </a:spcBef>
        <a:buFont typeface="Arial" pitchFamily="34" charset="0"/>
        <a:buChar char="–"/>
        <a:defRPr sz="2000" kern="1200" baseline="0">
          <a:solidFill>
            <a:schemeClr val="accent2"/>
          </a:solidFill>
          <a:latin typeface="+mn-lt"/>
          <a:ea typeface="+mn-ea"/>
          <a:cs typeface="+mn-cs"/>
        </a:defRPr>
      </a:lvl5pPr>
      <a:lvl6pPr marL="1431925" indent="-354013" algn="l" defTabSz="457200" rtl="0" eaLnBrk="1" latinLnBrk="0" hangingPunct="1">
        <a:spcBef>
          <a:spcPct val="20000"/>
        </a:spcBef>
        <a:buFont typeface="Arial" pitchFamily="34" charset="0"/>
        <a:buChar char="–"/>
        <a:defRPr sz="2000" kern="1200">
          <a:solidFill>
            <a:schemeClr val="accent2"/>
          </a:solidFill>
          <a:latin typeface="+mn-lt"/>
          <a:ea typeface="+mn-ea"/>
          <a:cs typeface="+mn-cs"/>
        </a:defRPr>
      </a:lvl6pPr>
      <a:lvl7pPr marL="0" indent="0" algn="l" defTabSz="457200" rtl="0" eaLnBrk="1" latinLnBrk="0" hangingPunct="1">
        <a:spcBef>
          <a:spcPct val="20000"/>
        </a:spcBef>
        <a:buFont typeface="Arial"/>
        <a:buNone/>
        <a:defRPr sz="2000" kern="1200">
          <a:solidFill>
            <a:schemeClr val="accent2"/>
          </a:solidFill>
          <a:latin typeface="+mn-lt"/>
          <a:ea typeface="+mn-ea"/>
          <a:cs typeface="+mn-cs"/>
        </a:defRPr>
      </a:lvl7pPr>
      <a:lvl8pPr marL="0" indent="0" algn="l" defTabSz="457200" rtl="0" eaLnBrk="1" latinLnBrk="0" hangingPunct="1">
        <a:spcBef>
          <a:spcPct val="20000"/>
        </a:spcBef>
        <a:buFont typeface="Arial"/>
        <a:buNone/>
        <a:defRPr sz="2000" kern="1200">
          <a:solidFill>
            <a:schemeClr val="accent2"/>
          </a:solidFill>
          <a:latin typeface="+mn-lt"/>
          <a:ea typeface="+mn-ea"/>
          <a:cs typeface="+mn-cs"/>
        </a:defRPr>
      </a:lvl8pPr>
      <a:lvl9pPr marL="0" indent="0" algn="l" defTabSz="457200" rtl="0" eaLnBrk="1" latinLnBrk="0" hangingPunct="1">
        <a:spcBef>
          <a:spcPct val="20000"/>
        </a:spcBef>
        <a:buFont typeface="Arial"/>
        <a:buNone/>
        <a:defRPr sz="2000" kern="1200">
          <a:solidFill>
            <a:schemeClr val="accent2"/>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hyperlink" Target="https://www.pcbs.gov.ps/statisticsIndicatorsTables.aspx?lang=en&amp;table_id=1353" TargetMode="External"/><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Layout" Target="../slideLayouts/slideLayout10.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 Id="rId9" Type="http://schemas.openxmlformats.org/officeDocument/2006/relationships/image" Target="../media/image16.sv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microsoft.com/office/2014/relationships/chartEx" Target="../charts/chartEx1.xml"/><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image" Target="NULL"/><Relationship Id="rId5" Type="http://schemas.microsoft.com/office/2014/relationships/chartEx" Target="../charts/chartEx2.xml"/><Relationship Id="rId4" Type="http://schemas.openxmlformats.org/officeDocument/2006/relationships/image" Target="NULL"/></Relationships>
</file>

<file path=ppt/slides/_rels/slide2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5.xml"/><Relationship Id="rId1" Type="http://schemas.openxmlformats.org/officeDocument/2006/relationships/slideLayout" Target="../slideLayouts/slideLayout10.xml"/><Relationship Id="rId4" Type="http://schemas.openxmlformats.org/officeDocument/2006/relationships/chart" Target="../charts/chart12.xml"/></Relationships>
</file>

<file path=ppt/slides/_rels/slide28.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chart" Target="../charts/chart14.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chart" Target="../charts/chart17.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chart" Target="../charts/chart22.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chart" Target="../charts/chart24.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6.xml"/><Relationship Id="rId1" Type="http://schemas.openxmlformats.org/officeDocument/2006/relationships/slideLayout" Target="../slideLayouts/slideLayout9.xml"/><Relationship Id="rId4" Type="http://schemas.openxmlformats.org/officeDocument/2006/relationships/image" Target="../media/image19.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7.emf"/></Relationships>
</file>

<file path=ppt/slides/_rels/slide5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p:cNvSpPr>
            <a:spLocks noGrp="1"/>
          </p:cNvSpPr>
          <p:nvPr>
            <p:ph type="ctrTitle"/>
          </p:nvPr>
        </p:nvSpPr>
        <p:spPr>
          <a:xfrm>
            <a:off x="3790292" y="1558834"/>
            <a:ext cx="4881813" cy="1000830"/>
          </a:xfrm>
        </p:spPr>
        <p:txBody>
          <a:bodyPr/>
          <a:lstStyle/>
          <a:p>
            <a:r>
              <a:rPr lang="en-US" sz="3200" dirty="0">
                <a:latin typeface="Times New Roman" panose="02020603050405020304" pitchFamily="18" charset="0"/>
                <a:cs typeface="Times New Roman" panose="02020603050405020304" pitchFamily="18" charset="0"/>
              </a:rPr>
              <a:t>West Bank and Gaza:</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Fiscal Equity and Gender</a:t>
            </a:r>
          </a:p>
        </p:txBody>
      </p:sp>
      <p:sp>
        <p:nvSpPr>
          <p:cNvPr id="24" name="Subtitle 23"/>
          <p:cNvSpPr>
            <a:spLocks noGrp="1"/>
          </p:cNvSpPr>
          <p:nvPr>
            <p:ph type="subTitle" idx="1"/>
          </p:nvPr>
        </p:nvSpPr>
        <p:spPr>
          <a:xfrm>
            <a:off x="3790291" y="2428936"/>
            <a:ext cx="4881813" cy="1988820"/>
          </a:xfrm>
        </p:spPr>
        <p:txBody>
          <a:bodyPr/>
          <a:lstStyle/>
          <a:p>
            <a:endParaRPr lang="en-US" altLang="en-US" dirty="0">
              <a:solidFill>
                <a:schemeClr val="accent1"/>
              </a:solidFill>
              <a:latin typeface="Times New Roman" panose="02020603050405020304" pitchFamily="18" charset="0"/>
              <a:cs typeface="Times New Roman" panose="02020603050405020304" pitchFamily="18" charset="0"/>
            </a:endParaRPr>
          </a:p>
          <a:p>
            <a:r>
              <a:rPr lang="en-US" altLang="en-US" dirty="0">
                <a:solidFill>
                  <a:schemeClr val="accent1"/>
                </a:solidFill>
                <a:latin typeface="Times New Roman" panose="02020603050405020304" pitchFamily="18" charset="0"/>
                <a:cs typeface="Times New Roman" panose="02020603050405020304" pitchFamily="18" charset="0"/>
              </a:rPr>
              <a:t>Poverty and Equity GP, The World Bank</a:t>
            </a:r>
          </a:p>
          <a:p>
            <a:endParaRPr lang="en-US" altLang="en-US" dirty="0">
              <a:solidFill>
                <a:schemeClr val="accent1"/>
              </a:solidFill>
              <a:latin typeface="Times New Roman" panose="02020603050405020304" pitchFamily="18" charset="0"/>
              <a:cs typeface="Times New Roman" panose="02020603050405020304" pitchFamily="18" charset="0"/>
            </a:endParaRPr>
          </a:p>
          <a:p>
            <a:r>
              <a:rPr lang="en-US" altLang="en-US" i="1" dirty="0">
                <a:solidFill>
                  <a:schemeClr val="accent1"/>
                </a:solidFill>
                <a:latin typeface="Times New Roman" panose="02020603050405020304" pitchFamily="18" charset="0"/>
                <a:cs typeface="Times New Roman" panose="02020603050405020304" pitchFamily="18" charset="0"/>
              </a:rPr>
              <a:t>Team: </a:t>
            </a:r>
            <a:r>
              <a:rPr lang="en-US" dirty="0">
                <a:solidFill>
                  <a:schemeClr val="accent1"/>
                </a:solidFill>
                <a:latin typeface="Times New Roman" panose="02020603050405020304" pitchFamily="18" charset="0"/>
                <a:cs typeface="Times New Roman" panose="02020603050405020304" pitchFamily="18" charset="0"/>
              </a:rPr>
              <a:t>Beenish Amjad, Arden Finn (TTL)</a:t>
            </a:r>
            <a:endParaRPr lang="en-US" altLang="en-US" dirty="0">
              <a:solidFill>
                <a:schemeClr val="accent1"/>
              </a:solidFill>
              <a:latin typeface="Times New Roman" panose="02020603050405020304" pitchFamily="18" charset="0"/>
              <a:cs typeface="Times New Roman" panose="02020603050405020304" pitchFamily="18" charset="0"/>
            </a:endParaRPr>
          </a:p>
          <a:p>
            <a:endParaRPr lang="en-US" altLang="en-US" dirty="0">
              <a:solidFill>
                <a:schemeClr val="accent1"/>
              </a:solidFill>
              <a:latin typeface="Times New Roman" panose="02020603050405020304" pitchFamily="18" charset="0"/>
              <a:cs typeface="Times New Roman" panose="02020603050405020304" pitchFamily="18" charset="0"/>
            </a:endParaRPr>
          </a:p>
          <a:p>
            <a:endParaRPr lang="en-US" altLang="en-US" dirty="0">
              <a:solidFill>
                <a:schemeClr val="accent1"/>
              </a:solidFill>
              <a:latin typeface="Times New Roman" panose="02020603050405020304" pitchFamily="18" charset="0"/>
              <a:cs typeface="Times New Roman" panose="02020603050405020304" pitchFamily="18" charset="0"/>
            </a:endParaRPr>
          </a:p>
          <a:p>
            <a:endParaRPr lang="en-US" altLang="en-US" dirty="0">
              <a:solidFill>
                <a:schemeClr val="accent1"/>
              </a:solidFill>
              <a:latin typeface="Times New Roman" panose="02020603050405020304" pitchFamily="18" charset="0"/>
              <a:cs typeface="Times New Roman" panose="02020603050405020304" pitchFamily="18" charset="0"/>
            </a:endParaRPr>
          </a:p>
          <a:p>
            <a:endParaRPr lang="en-US" altLang="en-US" dirty="0">
              <a:solidFill>
                <a:schemeClr val="accent1"/>
              </a:solidFill>
              <a:latin typeface="Times New Roman" panose="02020603050405020304" pitchFamily="18" charset="0"/>
              <a:cs typeface="Times New Roman" panose="02020603050405020304" pitchFamily="18" charset="0"/>
            </a:endParaRPr>
          </a:p>
        </p:txBody>
      </p:sp>
      <p:pic>
        <p:nvPicPr>
          <p:cNvPr id="4" name="Picture 3" descr="U:\1405265\1405265 WBG Logo\LOGO FILES\Horizontal\WBG_Horizontal_Color\WBG_Horizontal-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102" y="335840"/>
            <a:ext cx="3615235" cy="70732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EBFFDCF-7407-40F9-ACA8-F401A394CF64}"/>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sp>
        <p:nvSpPr>
          <p:cNvPr id="3" name="TextBox 2">
            <a:extLst>
              <a:ext uri="{FF2B5EF4-FFF2-40B4-BE49-F238E27FC236}">
                <a16:creationId xmlns:a16="http://schemas.microsoft.com/office/drawing/2014/main" id="{59C0A1AB-E8AF-45EC-A000-3BFADDFA8A04}"/>
              </a:ext>
            </a:extLst>
          </p:cNvPr>
          <p:cNvSpPr txBox="1"/>
          <p:nvPr/>
        </p:nvSpPr>
        <p:spPr>
          <a:xfrm>
            <a:off x="3818866" y="4634805"/>
            <a:ext cx="5001284" cy="1169551"/>
          </a:xfrm>
          <a:prstGeom prst="rect">
            <a:avLst/>
          </a:prstGeom>
          <a:noFill/>
        </p:spPr>
        <p:txBody>
          <a:bodyPr wrap="square" rtlCol="0">
            <a:spAutoFit/>
          </a:bodyPr>
          <a:lstStyle/>
          <a:p>
            <a:r>
              <a:rPr lang="en-US" sz="1400" dirty="0">
                <a:latin typeface="Times New Roman" panose="02020603050405020304" pitchFamily="18" charset="0"/>
                <a:cs typeface="Times New Roman" panose="02020603050405020304" pitchFamily="18" charset="0"/>
              </a:rPr>
              <a:t>*</a:t>
            </a:r>
            <a:r>
              <a:rPr lang="en-US" sz="1400" dirty="0">
                <a:solidFill>
                  <a:schemeClr val="accent1"/>
                </a:solidFill>
                <a:latin typeface="Times New Roman" panose="02020603050405020304" pitchFamily="18" charset="0"/>
                <a:cs typeface="Times New Roman" panose="02020603050405020304" pitchFamily="18" charset="0"/>
              </a:rPr>
              <a:t>Acknowledgements: The team would like to thank </a:t>
            </a:r>
            <a:r>
              <a:rPr lang="en-US" sz="1400" dirty="0" err="1">
                <a:solidFill>
                  <a:schemeClr val="accent1"/>
                </a:solidFill>
                <a:latin typeface="Times New Roman" panose="02020603050405020304" pitchFamily="18" charset="0"/>
                <a:cs typeface="Times New Roman" panose="02020603050405020304" pitchFamily="18" charset="0"/>
              </a:rPr>
              <a:t>Sailesh</a:t>
            </a:r>
            <a:r>
              <a:rPr lang="en-US" sz="1400" dirty="0">
                <a:solidFill>
                  <a:schemeClr val="accent1"/>
                </a:solidFill>
                <a:latin typeface="Times New Roman" panose="02020603050405020304" pitchFamily="18" charset="0"/>
                <a:cs typeface="Times New Roman" panose="02020603050405020304" pitchFamily="18" charset="0"/>
              </a:rPr>
              <a:t> Tiwari, Matthew Wai-Poi and Alan Fuchs for valuable inputs and support. Team is grateful for the help provided by Ulugbek </a:t>
            </a:r>
            <a:r>
              <a:rPr lang="en-US" sz="1400" dirty="0" err="1">
                <a:solidFill>
                  <a:schemeClr val="accent1"/>
                </a:solidFill>
                <a:latin typeface="Times New Roman" panose="02020603050405020304" pitchFamily="18" charset="0"/>
                <a:cs typeface="Times New Roman" panose="02020603050405020304" pitchFamily="18" charset="0"/>
              </a:rPr>
              <a:t>Aminjonov</a:t>
            </a:r>
            <a:r>
              <a:rPr lang="en-US" sz="1400" dirty="0">
                <a:solidFill>
                  <a:schemeClr val="accent1"/>
                </a:solidFill>
                <a:latin typeface="Times New Roman" panose="02020603050405020304" pitchFamily="18" charset="0"/>
                <a:cs typeface="Times New Roman" panose="02020603050405020304" pitchFamily="18" charset="0"/>
              </a:rPr>
              <a:t> for the supervision and implementation of the intrahousehold methodology</a:t>
            </a:r>
          </a:p>
        </p:txBody>
      </p:sp>
      <p:sp>
        <p:nvSpPr>
          <p:cNvPr id="8" name="TextBox 7">
            <a:extLst>
              <a:ext uri="{FF2B5EF4-FFF2-40B4-BE49-F238E27FC236}">
                <a16:creationId xmlns:a16="http://schemas.microsoft.com/office/drawing/2014/main" id="{673F948B-0ACC-4CC1-8FD0-87505EAA6A91}"/>
              </a:ext>
            </a:extLst>
          </p:cNvPr>
          <p:cNvSpPr txBox="1"/>
          <p:nvPr/>
        </p:nvSpPr>
        <p:spPr>
          <a:xfrm>
            <a:off x="3818866" y="6236849"/>
            <a:ext cx="4581524" cy="369332"/>
          </a:xfrm>
          <a:prstGeom prst="rect">
            <a:avLst/>
          </a:prstGeom>
          <a:noFill/>
        </p:spPr>
        <p:txBody>
          <a:bodyPr wrap="square" lIns="91440" tIns="45720" rIns="91440" bIns="45720" anchor="t">
            <a:spAutoFit/>
          </a:bodyPr>
          <a:lstStyle/>
          <a:p>
            <a:r>
              <a:rPr lang="en-US" altLang="en-US" dirty="0">
                <a:solidFill>
                  <a:schemeClr val="accent1"/>
                </a:solidFill>
                <a:latin typeface="Times New Roman"/>
                <a:cs typeface="Times New Roman"/>
              </a:rPr>
              <a:t>July 2024</a:t>
            </a:r>
            <a:endParaRPr lang="en-US" dirty="0">
              <a:solidFill>
                <a:schemeClr val="accent1"/>
              </a:solidFill>
            </a:endParaRPr>
          </a:p>
        </p:txBody>
      </p:sp>
    </p:spTree>
    <p:extLst>
      <p:ext uri="{BB962C8B-B14F-4D97-AF65-F5344CB8AC3E}">
        <p14:creationId xmlns:p14="http://schemas.microsoft.com/office/powerpoint/2010/main" val="24949982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B24EE-BDE0-4B77-9C18-0CAD9E65E549}"/>
              </a:ext>
            </a:extLst>
          </p:cNvPr>
          <p:cNvSpPr>
            <a:spLocks noGrp="1"/>
          </p:cNvSpPr>
          <p:nvPr>
            <p:ph type="title"/>
          </p:nvPr>
        </p:nvSpPr>
        <p:spPr>
          <a:xfrm>
            <a:off x="323850" y="281998"/>
            <a:ext cx="8496300" cy="576263"/>
          </a:xfrm>
        </p:spPr>
        <p:txBody>
          <a:bodyPr/>
          <a:lstStyle/>
          <a:p>
            <a:pPr>
              <a:lnSpc>
                <a:spcPct val="200000"/>
              </a:lnSpc>
            </a:pPr>
            <a:r>
              <a:rPr lang="en-US" sz="2400" b="1" dirty="0">
                <a:latin typeface="Times New Roman" panose="02020603050405020304" pitchFamily="18" charset="0"/>
                <a:cs typeface="Times New Roman" panose="02020603050405020304" pitchFamily="18" charset="0"/>
              </a:rPr>
              <a:t>Agenda: </a:t>
            </a:r>
          </a:p>
        </p:txBody>
      </p:sp>
      <p:sp>
        <p:nvSpPr>
          <p:cNvPr id="3" name="Content Placeholder 2">
            <a:extLst>
              <a:ext uri="{FF2B5EF4-FFF2-40B4-BE49-F238E27FC236}">
                <a16:creationId xmlns:a16="http://schemas.microsoft.com/office/drawing/2014/main" id="{B8C6F5C4-1AE4-4E7C-9E6B-C64912F438A2}"/>
              </a:ext>
            </a:extLst>
          </p:cNvPr>
          <p:cNvSpPr>
            <a:spLocks noGrp="1"/>
          </p:cNvSpPr>
          <p:nvPr>
            <p:ph idx="1"/>
          </p:nvPr>
        </p:nvSpPr>
        <p:spPr>
          <a:xfrm>
            <a:off x="323850" y="993877"/>
            <a:ext cx="8496300" cy="4837293"/>
          </a:xfrm>
        </p:spPr>
        <p:txBody>
          <a:bodyPr/>
          <a:lstStyle/>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Fiscal incidence analysis PSE</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Gender and fiscal policy </a:t>
            </a:r>
          </a:p>
          <a:p>
            <a:pPr marL="457200" indent="-457200" fontAlgn="ctr">
              <a:lnSpc>
                <a:spcPct val="200000"/>
              </a:lnSpc>
              <a:buFont typeface="+mj-lt"/>
              <a:buAutoNum type="arabicPeriod"/>
            </a:pPr>
            <a:r>
              <a:rPr lang="en-US" sz="2000" b="1" dirty="0">
                <a:solidFill>
                  <a:srgbClr val="00B0F0"/>
                </a:solidFill>
                <a:latin typeface="Times New Roman" panose="02020603050405020304" pitchFamily="18" charset="0"/>
                <a:cs typeface="Times New Roman" panose="02020603050405020304" pitchFamily="18" charset="0"/>
              </a:rPr>
              <a:t>Socio-economic and gender dynamics</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Method 1: Engendered CEQ</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Method 2: Intrahousehold resource allocation</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Conclusion and policy recommendations</a:t>
            </a:r>
          </a:p>
        </p:txBody>
      </p:sp>
      <p:sp>
        <p:nvSpPr>
          <p:cNvPr id="5" name="Slide Number Placeholder 4">
            <a:extLst>
              <a:ext uri="{FF2B5EF4-FFF2-40B4-BE49-F238E27FC236}">
                <a16:creationId xmlns:a16="http://schemas.microsoft.com/office/drawing/2014/main" id="{2563B625-D6EB-478C-B799-FFEE98FB2DA8}"/>
              </a:ext>
            </a:extLst>
          </p:cNvPr>
          <p:cNvSpPr>
            <a:spLocks noGrp="1"/>
          </p:cNvSpPr>
          <p:nvPr>
            <p:ph type="sldNum" sz="quarter" idx="12"/>
          </p:nvPr>
        </p:nvSpPr>
        <p:spPr/>
        <p:txBody>
          <a:bodyPr/>
          <a:lstStyle/>
          <a:p>
            <a:fld id="{8A584889-C427-46FC-86DD-7ED6F5408DDA}" type="slidenum">
              <a:rPr lang="en-US" smtClean="0"/>
              <a:t>10</a:t>
            </a:fld>
            <a:endParaRPr lang="en-US" dirty="0"/>
          </a:p>
        </p:txBody>
      </p:sp>
      <p:sp>
        <p:nvSpPr>
          <p:cNvPr id="6" name="Footer Placeholder 3">
            <a:extLst>
              <a:ext uri="{FF2B5EF4-FFF2-40B4-BE49-F238E27FC236}">
                <a16:creationId xmlns:a16="http://schemas.microsoft.com/office/drawing/2014/main" id="{4B87F0C7-BBEE-4588-A903-249ECAE636D1}"/>
              </a:ext>
            </a:extLst>
          </p:cNvPr>
          <p:cNvSpPr>
            <a:spLocks noGrp="1"/>
          </p:cNvSpPr>
          <p:nvPr>
            <p:ph type="ftr" sz="quarter" idx="11"/>
          </p:nvPr>
        </p:nvSpPr>
        <p:spPr>
          <a:xfrm>
            <a:off x="2310063" y="6360101"/>
            <a:ext cx="4558326" cy="215901"/>
          </a:xfrm>
        </p:spPr>
        <p:txBody>
          <a:bodyPr/>
          <a:lstStyle/>
          <a:p>
            <a:r>
              <a:rPr lang="en-US" sz="1400" dirty="0">
                <a:latin typeface="Times New Roman" panose="02020603050405020304" pitchFamily="18" charset="0"/>
                <a:cs typeface="Times New Roman" panose="02020603050405020304" pitchFamily="18" charset="0"/>
              </a:rPr>
              <a:t>West Bank and Gaza – Gender and Fiscal Policy</a:t>
            </a:r>
          </a:p>
        </p:txBody>
      </p:sp>
      <p:sp>
        <p:nvSpPr>
          <p:cNvPr id="8" name="Rectangle 7">
            <a:extLst>
              <a:ext uri="{FF2B5EF4-FFF2-40B4-BE49-F238E27FC236}">
                <a16:creationId xmlns:a16="http://schemas.microsoft.com/office/drawing/2014/main" id="{97F7F3A9-0C2D-4D1B-8C3A-67CF58A55BBC}"/>
              </a:ext>
            </a:extLst>
          </p:cNvPr>
          <p:cNvSpPr/>
          <p:nvPr/>
        </p:nvSpPr>
        <p:spPr>
          <a:xfrm>
            <a:off x="8613" y="6095637"/>
            <a:ext cx="9126774" cy="45719"/>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dirty="0">
              <a:solidFill>
                <a:schemeClr val="tx1"/>
              </a:solidFill>
            </a:endParaRPr>
          </a:p>
        </p:txBody>
      </p:sp>
      <p:sp>
        <p:nvSpPr>
          <p:cNvPr id="7" name="TextBox 6">
            <a:extLst>
              <a:ext uri="{FF2B5EF4-FFF2-40B4-BE49-F238E27FC236}">
                <a16:creationId xmlns:a16="http://schemas.microsoft.com/office/drawing/2014/main" id="{E10FF6DC-BBA4-3D49-9BB1-D8ED443A22B5}"/>
              </a:ext>
            </a:extLst>
          </p:cNvPr>
          <p:cNvSpPr txBox="1"/>
          <p:nvPr/>
        </p:nvSpPr>
        <p:spPr>
          <a:xfrm rot="16200000">
            <a:off x="-2786003" y="2933746"/>
            <a:ext cx="5895109" cy="276999"/>
          </a:xfrm>
          <a:prstGeom prst="rect">
            <a:avLst/>
          </a:prstGeom>
          <a:noFill/>
        </p:spPr>
        <p:txBody>
          <a:bodyPr wrap="square" rtlCol="0">
            <a:spAutoFit/>
          </a:bodyPr>
          <a:lstStyle/>
          <a:p>
            <a:r>
              <a:rPr lang="en-US" sz="1200" dirty="0">
                <a:solidFill>
                  <a:schemeClr val="tx1">
                    <a:lumMod val="50000"/>
                    <a:lumOff val="50000"/>
                  </a:schemeClr>
                </a:solidFill>
              </a:rPr>
              <a:t>STRICTLY CONFIDENTIAL – DO NOT SHARE &amp; DO NOT CITE</a:t>
            </a:r>
          </a:p>
        </p:txBody>
      </p:sp>
    </p:spTree>
    <p:extLst>
      <p:ext uri="{BB962C8B-B14F-4D97-AF65-F5344CB8AC3E}">
        <p14:creationId xmlns:p14="http://schemas.microsoft.com/office/powerpoint/2010/main" val="9746646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Demographics of Palestinian society </a:t>
            </a:r>
          </a:p>
        </p:txBody>
      </p:sp>
      <p:sp>
        <p:nvSpPr>
          <p:cNvPr id="5" name="Slide Number Placeholder 4"/>
          <p:cNvSpPr>
            <a:spLocks noGrp="1"/>
          </p:cNvSpPr>
          <p:nvPr>
            <p:ph type="sldNum" sz="quarter" idx="12"/>
          </p:nvPr>
        </p:nvSpPr>
        <p:spPr/>
        <p:txBody>
          <a:bodyPr/>
          <a:lstStyle/>
          <a:p>
            <a:fld id="{8A584889-C427-46FC-86DD-7ED6F5408DDA}" type="slidenum">
              <a:rPr lang="en-US" smtClean="0"/>
              <a:t>11</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354444" y="822998"/>
            <a:ext cx="8177674" cy="5212004"/>
          </a:xfrm>
        </p:spPr>
        <p:txBody>
          <a:bodyPr vert="horz" lIns="0" tIns="0" rIns="0" bIns="0" rtlCol="0" anchor="t">
            <a:noAutofit/>
          </a:bodyPr>
          <a:lstStyle/>
          <a:p>
            <a:pPr lvl="2" algn="just">
              <a:buFont typeface="Wingdings" panose="05000000000000000000" pitchFamily="2" charset="2"/>
              <a:buChar char="q"/>
            </a:pPr>
            <a:r>
              <a:rPr lang="en-US" sz="1800" b="1" dirty="0">
                <a:solidFill>
                  <a:schemeClr val="accent1"/>
                </a:solidFill>
                <a:latin typeface="Times New Roman" panose="02020603050405020304" pitchFamily="18" charset="0"/>
                <a:cs typeface="Times New Roman" panose="02020603050405020304" pitchFamily="18" charset="0"/>
              </a:rPr>
              <a:t>Palestinian society – a young society: </a:t>
            </a:r>
            <a:r>
              <a:rPr lang="en-US" sz="1800" dirty="0">
                <a:solidFill>
                  <a:schemeClr val="accent1"/>
                </a:solidFill>
                <a:latin typeface="Times New Roman" panose="02020603050405020304" pitchFamily="18" charset="0"/>
                <a:cs typeface="Times New Roman" panose="02020603050405020304" pitchFamily="18" charset="0"/>
              </a:rPr>
              <a:t>In 2022 the percentage aged between 0 and 17 was 44.2%, the youth (18-29) share was 22.1%, and individuals aged 30-59 was 28.3%</a:t>
            </a:r>
          </a:p>
          <a:p>
            <a:pPr lvl="2" algn="just">
              <a:buFont typeface="Wingdings" panose="05000000000000000000" pitchFamily="2" charset="2"/>
              <a:buChar char="q"/>
            </a:pPr>
            <a:r>
              <a:rPr lang="en-US" sz="1800" dirty="0">
                <a:solidFill>
                  <a:schemeClr val="accent1"/>
                </a:solidFill>
                <a:latin typeface="Times New Roman" panose="02020603050405020304" pitchFamily="18" charset="0"/>
                <a:cs typeface="Times New Roman" panose="02020603050405020304" pitchFamily="18" charset="0"/>
              </a:rPr>
              <a:t>The elderly (aged 60 and above) constitutes only 5.4% of the population</a:t>
            </a:r>
          </a:p>
          <a:p>
            <a:pPr lvl="2" algn="just">
              <a:buFont typeface="Wingdings" panose="05000000000000000000" pitchFamily="2" charset="2"/>
              <a:buChar char="q"/>
            </a:pPr>
            <a:endParaRPr lang="en-US" sz="1800" b="1" dirty="0">
              <a:solidFill>
                <a:schemeClr val="accent1"/>
              </a:solidFill>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sp>
        <p:nvSpPr>
          <p:cNvPr id="9" name="Footer Placeholder 3">
            <a:extLst>
              <a:ext uri="{FF2B5EF4-FFF2-40B4-BE49-F238E27FC236}">
                <a16:creationId xmlns:a16="http://schemas.microsoft.com/office/drawing/2014/main" id="{03BEC3B1-0316-E444-9AE0-54C90485B50E}"/>
              </a:ext>
            </a:extLst>
          </p:cNvPr>
          <p:cNvSpPr>
            <a:spLocks noGrp="1"/>
          </p:cNvSpPr>
          <p:nvPr>
            <p:ph type="ftr" sz="quarter" idx="11"/>
          </p:nvPr>
        </p:nvSpPr>
        <p:spPr>
          <a:xfrm>
            <a:off x="2257923" y="6476999"/>
            <a:ext cx="6320861" cy="215900"/>
          </a:xfrm>
        </p:spPr>
        <p:txBody>
          <a:bodyPr/>
          <a:lstStyle/>
          <a:p>
            <a:pPr algn="l"/>
            <a:r>
              <a:rPr lang="en-US" sz="1100" dirty="0">
                <a:latin typeface="Times New Roman" panose="02020603050405020304" pitchFamily="18" charset="0"/>
                <a:cs typeface="Times New Roman" panose="02020603050405020304" pitchFamily="18" charset="0"/>
              </a:rPr>
              <a:t>Source: PCBS LFS 2022</a:t>
            </a:r>
          </a:p>
          <a:p>
            <a:pPr algn="l"/>
            <a:endParaRPr lang="en-US" sz="1100" dirty="0">
              <a:latin typeface="Times New Roman" panose="02020603050405020304" pitchFamily="18" charset="0"/>
              <a:cs typeface="Times New Roman" panose="02020603050405020304" pitchFamily="18" charset="0"/>
            </a:endParaRPr>
          </a:p>
        </p:txBody>
      </p:sp>
      <p:graphicFrame>
        <p:nvGraphicFramePr>
          <p:cNvPr id="4" name="Chart 3">
            <a:extLst>
              <a:ext uri="{FF2B5EF4-FFF2-40B4-BE49-F238E27FC236}">
                <a16:creationId xmlns:a16="http://schemas.microsoft.com/office/drawing/2014/main" id="{4F3F15CA-AB4C-DD40-AB9C-85EF31DA7779}"/>
              </a:ext>
            </a:extLst>
          </p:cNvPr>
          <p:cNvGraphicFramePr>
            <a:graphicFrameLocks/>
          </p:cNvGraphicFramePr>
          <p:nvPr>
            <p:extLst>
              <p:ext uri="{D42A27DB-BD31-4B8C-83A1-F6EECF244321}">
                <p14:modId xmlns:p14="http://schemas.microsoft.com/office/powerpoint/2010/main" val="1608642356"/>
              </p:ext>
            </p:extLst>
          </p:nvPr>
        </p:nvGraphicFramePr>
        <p:xfrm>
          <a:off x="401110" y="2266950"/>
          <a:ext cx="8177674" cy="409315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483977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Female labor force participation</a:t>
            </a:r>
          </a:p>
        </p:txBody>
      </p:sp>
      <p:sp>
        <p:nvSpPr>
          <p:cNvPr id="5" name="Slide Number Placeholder 4"/>
          <p:cNvSpPr>
            <a:spLocks noGrp="1"/>
          </p:cNvSpPr>
          <p:nvPr>
            <p:ph type="sldNum" sz="quarter" idx="12"/>
          </p:nvPr>
        </p:nvSpPr>
        <p:spPr/>
        <p:txBody>
          <a:bodyPr/>
          <a:lstStyle/>
          <a:p>
            <a:fld id="{8A584889-C427-46FC-86DD-7ED6F5408DDA}" type="slidenum">
              <a:rPr lang="en-US" smtClean="0"/>
              <a:t>12</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354444" y="822998"/>
            <a:ext cx="8177674" cy="5212004"/>
          </a:xfrm>
        </p:spPr>
        <p:txBody>
          <a:bodyPr vert="horz" lIns="0" tIns="0" rIns="0" bIns="0" rtlCol="0" anchor="t">
            <a:noAutofit/>
          </a:bodyPr>
          <a:lstStyle/>
          <a:p>
            <a:pPr lvl="2" algn="just">
              <a:buFont typeface="Wingdings" panose="05000000000000000000" pitchFamily="2" charset="2"/>
              <a:buChar char="q"/>
            </a:pPr>
            <a:r>
              <a:rPr lang="en-US" sz="1800" b="1" dirty="0">
                <a:solidFill>
                  <a:schemeClr val="accent1"/>
                </a:solidFill>
                <a:latin typeface="Times New Roman" panose="02020603050405020304" pitchFamily="18" charset="0"/>
                <a:cs typeface="Times New Roman" panose="02020603050405020304" pitchFamily="18" charset="0"/>
              </a:rPr>
              <a:t>Very low female labor force participation: </a:t>
            </a:r>
            <a:r>
              <a:rPr lang="en-US" sz="1800" dirty="0">
                <a:solidFill>
                  <a:schemeClr val="accent1"/>
                </a:solidFill>
                <a:latin typeface="Times New Roman" panose="02020603050405020304" pitchFamily="18" charset="0"/>
                <a:cs typeface="Times New Roman" panose="02020603050405020304" pitchFamily="18" charset="0"/>
              </a:rPr>
              <a:t>Only 21.3% of working-age women work (as of 2022) which is a little over half of the world average of 39.5% </a:t>
            </a:r>
          </a:p>
          <a:p>
            <a:pPr lvl="2" algn="just">
              <a:buFont typeface="Wingdings" panose="05000000000000000000" pitchFamily="2" charset="2"/>
              <a:buChar char="q"/>
            </a:pPr>
            <a:r>
              <a:rPr lang="en-US" sz="1800" b="1" dirty="0">
                <a:solidFill>
                  <a:schemeClr val="accent1"/>
                </a:solidFill>
                <a:latin typeface="Times New Roman" panose="02020603050405020304" pitchFamily="18" charset="0"/>
                <a:cs typeface="Times New Roman" panose="02020603050405020304" pitchFamily="18" charset="0"/>
              </a:rPr>
              <a:t>Insufficient legal protection: </a:t>
            </a:r>
            <a:r>
              <a:rPr lang="en-US" sz="1800" dirty="0">
                <a:solidFill>
                  <a:schemeClr val="accent1"/>
                </a:solidFill>
                <a:latin typeface="Times New Roman" panose="02020603050405020304" pitchFamily="18" charset="0"/>
                <a:cs typeface="Times New Roman" panose="02020603050405020304" pitchFamily="18" charset="0"/>
              </a:rPr>
              <a:t>WBL index score is 26.3/100 against a regional average is 54</a:t>
            </a:r>
          </a:p>
          <a:p>
            <a:pPr lvl="2" algn="just">
              <a:buFont typeface="Wingdings" panose="05000000000000000000" pitchFamily="2" charset="2"/>
              <a:buChar char="q"/>
            </a:pPr>
            <a:r>
              <a:rPr lang="en-US" sz="1800" b="1" dirty="0">
                <a:solidFill>
                  <a:schemeClr val="accent1"/>
                </a:solidFill>
                <a:latin typeface="Times New Roman" panose="02020603050405020304" pitchFamily="18" charset="0"/>
                <a:cs typeface="Times New Roman" panose="02020603050405020304" pitchFamily="18" charset="0"/>
              </a:rPr>
              <a:t>Highly discriminatory towards women</a:t>
            </a:r>
            <a:r>
              <a:rPr lang="en-US" sz="1800" dirty="0">
                <a:solidFill>
                  <a:schemeClr val="accent1"/>
                </a:solidFill>
                <a:latin typeface="Times New Roman" panose="02020603050405020304" pitchFamily="18" charset="0"/>
                <a:cs typeface="Times New Roman" panose="02020603050405020304" pitchFamily="18" charset="0"/>
              </a:rPr>
              <a:t>: The Gender Social Norms Index scores the West Bank and Gaza as “highly discriminatory towards women”. </a:t>
            </a: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sp>
        <p:nvSpPr>
          <p:cNvPr id="9" name="Footer Placeholder 3">
            <a:extLst>
              <a:ext uri="{FF2B5EF4-FFF2-40B4-BE49-F238E27FC236}">
                <a16:creationId xmlns:a16="http://schemas.microsoft.com/office/drawing/2014/main" id="{03BEC3B1-0316-E444-9AE0-54C90485B50E}"/>
              </a:ext>
            </a:extLst>
          </p:cNvPr>
          <p:cNvSpPr>
            <a:spLocks noGrp="1"/>
          </p:cNvSpPr>
          <p:nvPr>
            <p:ph type="ftr" sz="quarter" idx="11"/>
          </p:nvPr>
        </p:nvSpPr>
        <p:spPr>
          <a:xfrm>
            <a:off x="2225112" y="6490854"/>
            <a:ext cx="5653299" cy="215900"/>
          </a:xfrm>
        </p:spPr>
        <p:txBody>
          <a:bodyPr/>
          <a:lstStyle/>
          <a:p>
            <a:pPr algn="l"/>
            <a:r>
              <a:rPr lang="en-US" sz="1100" dirty="0">
                <a:latin typeface="Times New Roman" panose="02020603050405020304" pitchFamily="18" charset="0"/>
                <a:cs typeface="Times New Roman" panose="02020603050405020304" pitchFamily="18" charset="0"/>
              </a:rPr>
              <a:t>Source: World Bank</a:t>
            </a:r>
          </a:p>
        </p:txBody>
      </p:sp>
      <p:graphicFrame>
        <p:nvGraphicFramePr>
          <p:cNvPr id="8" name="Chart 7">
            <a:extLst>
              <a:ext uri="{FF2B5EF4-FFF2-40B4-BE49-F238E27FC236}">
                <a16:creationId xmlns:a16="http://schemas.microsoft.com/office/drawing/2014/main" id="{C9040B2C-EEC2-A143-96FA-A2443C67CD89}"/>
              </a:ext>
            </a:extLst>
          </p:cNvPr>
          <p:cNvGraphicFramePr>
            <a:graphicFrameLocks/>
          </p:cNvGraphicFramePr>
          <p:nvPr>
            <p:extLst>
              <p:ext uri="{D42A27DB-BD31-4B8C-83A1-F6EECF244321}">
                <p14:modId xmlns:p14="http://schemas.microsoft.com/office/powerpoint/2010/main" val="4080992927"/>
              </p:ext>
            </p:extLst>
          </p:nvPr>
        </p:nvGraphicFramePr>
        <p:xfrm>
          <a:off x="401110" y="2559242"/>
          <a:ext cx="8496300" cy="380085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947690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Female labor force participation cont.</a:t>
            </a:r>
          </a:p>
        </p:txBody>
      </p:sp>
      <p:sp>
        <p:nvSpPr>
          <p:cNvPr id="5" name="Slide Number Placeholder 4"/>
          <p:cNvSpPr>
            <a:spLocks noGrp="1"/>
          </p:cNvSpPr>
          <p:nvPr>
            <p:ph type="sldNum" sz="quarter" idx="12"/>
          </p:nvPr>
        </p:nvSpPr>
        <p:spPr/>
        <p:txBody>
          <a:bodyPr/>
          <a:lstStyle/>
          <a:p>
            <a:fld id="{8A584889-C427-46FC-86DD-7ED6F5408DDA}" type="slidenum">
              <a:rPr lang="en-US" smtClean="0"/>
              <a:t>13</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83163" y="964477"/>
            <a:ext cx="8177674" cy="5212004"/>
          </a:xfrm>
        </p:spPr>
        <p:txBody>
          <a:bodyPr vert="horz" lIns="0" tIns="0" rIns="0" bIns="0" rtlCol="0" anchor="t">
            <a:noAutofit/>
          </a:bodyPr>
          <a:lstStyle/>
          <a:p>
            <a:pPr marL="0" lvl="2" indent="0" algn="just">
              <a:buNone/>
            </a:pPr>
            <a:r>
              <a:rPr lang="en-US" sz="1800" dirty="0">
                <a:solidFill>
                  <a:schemeClr val="accent1"/>
                </a:solidFill>
                <a:latin typeface="Times New Roman" panose="02020603050405020304" pitchFamily="18" charset="0"/>
                <a:cs typeface="Times New Roman" panose="02020603050405020304" pitchFamily="18" charset="0"/>
              </a:rPr>
              <a:t>Female labor force participation as share of total labor force increased very slowly over three decades - 15.2% in 1990 to 21.3% in 2022.</a:t>
            </a: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sp>
        <p:nvSpPr>
          <p:cNvPr id="9" name="Footer Placeholder 3">
            <a:extLst>
              <a:ext uri="{FF2B5EF4-FFF2-40B4-BE49-F238E27FC236}">
                <a16:creationId xmlns:a16="http://schemas.microsoft.com/office/drawing/2014/main" id="{03BEC3B1-0316-E444-9AE0-54C90485B50E}"/>
              </a:ext>
            </a:extLst>
          </p:cNvPr>
          <p:cNvSpPr>
            <a:spLocks noGrp="1"/>
          </p:cNvSpPr>
          <p:nvPr>
            <p:ph type="ftr" sz="quarter" idx="11"/>
          </p:nvPr>
        </p:nvSpPr>
        <p:spPr>
          <a:xfrm>
            <a:off x="2238966" y="6510339"/>
            <a:ext cx="5653299" cy="215900"/>
          </a:xfrm>
        </p:spPr>
        <p:txBody>
          <a:bodyPr/>
          <a:lstStyle/>
          <a:p>
            <a:pPr algn="l"/>
            <a:r>
              <a:rPr lang="en-US" sz="1100" dirty="0">
                <a:latin typeface="Times New Roman" panose="02020603050405020304" pitchFamily="18" charset="0"/>
                <a:cs typeface="Times New Roman" panose="02020603050405020304" pitchFamily="18" charset="0"/>
              </a:rPr>
              <a:t>Source: World Bank</a:t>
            </a:r>
          </a:p>
        </p:txBody>
      </p:sp>
      <p:graphicFrame>
        <p:nvGraphicFramePr>
          <p:cNvPr id="4" name="Chart 3">
            <a:extLst>
              <a:ext uri="{FF2B5EF4-FFF2-40B4-BE49-F238E27FC236}">
                <a16:creationId xmlns:a16="http://schemas.microsoft.com/office/drawing/2014/main" id="{C046CF75-99F4-8046-BB6B-A52D681758CC}"/>
              </a:ext>
            </a:extLst>
          </p:cNvPr>
          <p:cNvGraphicFramePr>
            <a:graphicFrameLocks/>
          </p:cNvGraphicFramePr>
          <p:nvPr>
            <p:extLst>
              <p:ext uri="{D42A27DB-BD31-4B8C-83A1-F6EECF244321}">
                <p14:modId xmlns:p14="http://schemas.microsoft.com/office/powerpoint/2010/main" val="2511805486"/>
              </p:ext>
            </p:extLst>
          </p:nvPr>
        </p:nvGraphicFramePr>
        <p:xfrm>
          <a:off x="498460" y="1670050"/>
          <a:ext cx="8177674" cy="43497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640440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Female labor force participation cont.</a:t>
            </a:r>
          </a:p>
        </p:txBody>
      </p:sp>
      <p:sp>
        <p:nvSpPr>
          <p:cNvPr id="5" name="Slide Number Placeholder 4"/>
          <p:cNvSpPr>
            <a:spLocks noGrp="1"/>
          </p:cNvSpPr>
          <p:nvPr>
            <p:ph type="sldNum" sz="quarter" idx="12"/>
          </p:nvPr>
        </p:nvSpPr>
        <p:spPr/>
        <p:txBody>
          <a:bodyPr/>
          <a:lstStyle/>
          <a:p>
            <a:fld id="{8A584889-C427-46FC-86DD-7ED6F5408DDA}" type="slidenum">
              <a:rPr lang="en-US" smtClean="0"/>
              <a:t>14</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83163" y="964477"/>
            <a:ext cx="8177674" cy="5212004"/>
          </a:xfrm>
        </p:spPr>
        <p:txBody>
          <a:bodyPr vert="horz" lIns="0" tIns="0" rIns="0" bIns="0" rtlCol="0" anchor="t">
            <a:noAutofit/>
          </a:bodyPr>
          <a:lstStyle/>
          <a:p>
            <a:pPr marL="0" lvl="2" indent="0" algn="just">
              <a:buNone/>
            </a:pPr>
            <a:r>
              <a:rPr lang="en-US" sz="1800" b="1" dirty="0">
                <a:solidFill>
                  <a:schemeClr val="accent1"/>
                </a:solidFill>
                <a:latin typeface="Times New Roman" panose="02020603050405020304" pitchFamily="18" charset="0"/>
                <a:cs typeface="Times New Roman" panose="02020603050405020304" pitchFamily="18" charset="0"/>
              </a:rPr>
              <a:t>Governorate-level female labor force participation</a:t>
            </a:r>
            <a:r>
              <a:rPr lang="en-US" sz="1800" dirty="0">
                <a:solidFill>
                  <a:schemeClr val="accent1"/>
                </a:solidFill>
                <a:latin typeface="Times New Roman" panose="02020603050405020304" pitchFamily="18" charset="0"/>
                <a:cs typeface="Times New Roman" panose="02020603050405020304" pitchFamily="18" charset="0"/>
              </a:rPr>
              <a:t>: Of all the Governorates in the West Bank and Gaza, North Gaza has lowest female labor </a:t>
            </a:r>
            <a:r>
              <a:rPr lang="en-US" sz="1800">
                <a:solidFill>
                  <a:schemeClr val="accent1"/>
                </a:solidFill>
                <a:latin typeface="Times New Roman" panose="02020603050405020304" pitchFamily="18" charset="0"/>
                <a:cs typeface="Times New Roman" panose="02020603050405020304" pitchFamily="18" charset="0"/>
              </a:rPr>
              <a:t>force participation (13.1%)</a:t>
            </a:r>
            <a:endParaRPr lang="en-US" sz="1800" dirty="0">
              <a:solidFill>
                <a:schemeClr val="accent1"/>
              </a:solidFill>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sp>
        <p:nvSpPr>
          <p:cNvPr id="9" name="Footer Placeholder 3">
            <a:extLst>
              <a:ext uri="{FF2B5EF4-FFF2-40B4-BE49-F238E27FC236}">
                <a16:creationId xmlns:a16="http://schemas.microsoft.com/office/drawing/2014/main" id="{03BEC3B1-0316-E444-9AE0-54C90485B50E}"/>
              </a:ext>
            </a:extLst>
          </p:cNvPr>
          <p:cNvSpPr>
            <a:spLocks noGrp="1"/>
          </p:cNvSpPr>
          <p:nvPr>
            <p:ph type="ftr" sz="quarter" idx="11"/>
          </p:nvPr>
        </p:nvSpPr>
        <p:spPr>
          <a:xfrm>
            <a:off x="2238966" y="6545456"/>
            <a:ext cx="5653299" cy="215900"/>
          </a:xfrm>
        </p:spPr>
        <p:txBody>
          <a:bodyPr/>
          <a:lstStyle/>
          <a:p>
            <a:pPr algn="l"/>
            <a:r>
              <a:rPr lang="en-US" sz="1100" dirty="0">
                <a:latin typeface="Times New Roman" panose="02020603050405020304" pitchFamily="18" charset="0"/>
                <a:cs typeface="Times New Roman" panose="02020603050405020304" pitchFamily="18" charset="0"/>
              </a:rPr>
              <a:t>Source: Labor Force Survey 2020, PCBS</a:t>
            </a:r>
          </a:p>
        </p:txBody>
      </p:sp>
      <p:graphicFrame>
        <p:nvGraphicFramePr>
          <p:cNvPr id="7" name="Chart 6">
            <a:extLst>
              <a:ext uri="{FF2B5EF4-FFF2-40B4-BE49-F238E27FC236}">
                <a16:creationId xmlns:a16="http://schemas.microsoft.com/office/drawing/2014/main" id="{CA66DB18-2950-2983-2B77-B68D816EA785}"/>
              </a:ext>
            </a:extLst>
          </p:cNvPr>
          <p:cNvGraphicFramePr>
            <a:graphicFrameLocks/>
          </p:cNvGraphicFramePr>
          <p:nvPr>
            <p:extLst>
              <p:ext uri="{D42A27DB-BD31-4B8C-83A1-F6EECF244321}">
                <p14:modId xmlns:p14="http://schemas.microsoft.com/office/powerpoint/2010/main" val="3082415599"/>
              </p:ext>
            </p:extLst>
          </p:nvPr>
        </p:nvGraphicFramePr>
        <p:xfrm>
          <a:off x="422275" y="1784349"/>
          <a:ext cx="8299450" cy="439213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228236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Female labor force participation cont.</a:t>
            </a:r>
          </a:p>
        </p:txBody>
      </p:sp>
      <p:sp>
        <p:nvSpPr>
          <p:cNvPr id="5" name="Slide Number Placeholder 4"/>
          <p:cNvSpPr>
            <a:spLocks noGrp="1"/>
          </p:cNvSpPr>
          <p:nvPr>
            <p:ph type="sldNum" sz="quarter" idx="12"/>
          </p:nvPr>
        </p:nvSpPr>
        <p:spPr/>
        <p:txBody>
          <a:bodyPr/>
          <a:lstStyle/>
          <a:p>
            <a:fld id="{8A584889-C427-46FC-86DD-7ED6F5408DDA}" type="slidenum">
              <a:rPr lang="en-US" smtClean="0"/>
              <a:t>15</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83163" y="964477"/>
            <a:ext cx="8177674" cy="5212004"/>
          </a:xfrm>
        </p:spPr>
        <p:txBody>
          <a:bodyPr vert="horz" lIns="0" tIns="0" rIns="0" bIns="0" rtlCol="0" anchor="t">
            <a:noAutofit/>
          </a:bodyPr>
          <a:lstStyle/>
          <a:p>
            <a:pPr marL="285750" indent="-285750">
              <a:buFont typeface="Arial" panose="020B0604020202020204" pitchFamily="34" charset="0"/>
              <a:buChar char="•"/>
            </a:pPr>
            <a:r>
              <a:rPr lang="en-US" sz="1800" b="1" dirty="0">
                <a:latin typeface="Times New Roman" panose="02020603050405020304" pitchFamily="18" charset="0"/>
                <a:cs typeface="Times New Roman" panose="02020603050405020304" pitchFamily="18" charset="0"/>
              </a:rPr>
              <a:t>Female participation in agriculture sector: </a:t>
            </a:r>
            <a:r>
              <a:rPr lang="en-GB" sz="1800" dirty="0">
                <a:latin typeface="TimesNewRomanPSMT"/>
              </a:rPr>
              <a:t>Female participation in the agriculture sector dropped from 34.7% (of total employed in that sector) in 2000 to 6.2% in 2022.</a:t>
            </a: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sp>
        <p:nvSpPr>
          <p:cNvPr id="9" name="Footer Placeholder 3">
            <a:extLst>
              <a:ext uri="{FF2B5EF4-FFF2-40B4-BE49-F238E27FC236}">
                <a16:creationId xmlns:a16="http://schemas.microsoft.com/office/drawing/2014/main" id="{03BEC3B1-0316-E444-9AE0-54C90485B50E}"/>
              </a:ext>
            </a:extLst>
          </p:cNvPr>
          <p:cNvSpPr>
            <a:spLocks noGrp="1"/>
          </p:cNvSpPr>
          <p:nvPr>
            <p:ph type="ftr" sz="quarter" idx="11"/>
          </p:nvPr>
        </p:nvSpPr>
        <p:spPr>
          <a:xfrm>
            <a:off x="2211257" y="6360101"/>
            <a:ext cx="6320861" cy="215901"/>
          </a:xfrm>
        </p:spPr>
        <p:txBody>
          <a:bodyPr/>
          <a:lstStyle/>
          <a:p>
            <a:pPr algn="l"/>
            <a:r>
              <a:rPr lang="en-US" sz="1100" dirty="0">
                <a:latin typeface="Times New Roman" panose="02020603050405020304" pitchFamily="18" charset="0"/>
                <a:cs typeface="Times New Roman" panose="02020603050405020304" pitchFamily="18" charset="0"/>
              </a:rPr>
              <a:t>Source: PCBS, 2022 for male and female distribution of employed individuals in Agriculture</a:t>
            </a:r>
          </a:p>
          <a:p>
            <a:pPr algn="l"/>
            <a:r>
              <a:rPr lang="en-US" sz="1100" dirty="0">
                <a:latin typeface="Times New Roman" panose="02020603050405020304" pitchFamily="18" charset="0"/>
                <a:cs typeface="Times New Roman" panose="02020603050405020304" pitchFamily="18" charset="0"/>
              </a:rPr>
              <a:t>Source: World Bank for data on Agriculture as share of GDP</a:t>
            </a:r>
          </a:p>
        </p:txBody>
      </p:sp>
      <p:graphicFrame>
        <p:nvGraphicFramePr>
          <p:cNvPr id="7" name="Chart 6">
            <a:extLst>
              <a:ext uri="{FF2B5EF4-FFF2-40B4-BE49-F238E27FC236}">
                <a16:creationId xmlns:a16="http://schemas.microsoft.com/office/drawing/2014/main" id="{6A45921B-4328-9C9D-2CB7-D2FA3E78581A}"/>
              </a:ext>
            </a:extLst>
          </p:cNvPr>
          <p:cNvGraphicFramePr>
            <a:graphicFrameLocks/>
          </p:cNvGraphicFramePr>
          <p:nvPr>
            <p:extLst>
              <p:ext uri="{D42A27DB-BD31-4B8C-83A1-F6EECF244321}">
                <p14:modId xmlns:p14="http://schemas.microsoft.com/office/powerpoint/2010/main" val="2920469256"/>
              </p:ext>
            </p:extLst>
          </p:nvPr>
        </p:nvGraphicFramePr>
        <p:xfrm>
          <a:off x="642477" y="2113613"/>
          <a:ext cx="8177673" cy="406286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277061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Female labor force participation cont.</a:t>
            </a:r>
          </a:p>
        </p:txBody>
      </p:sp>
      <p:sp>
        <p:nvSpPr>
          <p:cNvPr id="5" name="Slide Number Placeholder 4"/>
          <p:cNvSpPr>
            <a:spLocks noGrp="1"/>
          </p:cNvSpPr>
          <p:nvPr>
            <p:ph type="sldNum" sz="quarter" idx="12"/>
          </p:nvPr>
        </p:nvSpPr>
        <p:spPr/>
        <p:txBody>
          <a:bodyPr/>
          <a:lstStyle/>
          <a:p>
            <a:fld id="{8A584889-C427-46FC-86DD-7ED6F5408DDA}" type="slidenum">
              <a:rPr lang="en-US" smtClean="0"/>
              <a:t>16</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39276" y="822998"/>
            <a:ext cx="8177674" cy="5212004"/>
          </a:xfrm>
        </p:spPr>
        <p:txBody>
          <a:bodyPr vert="horz" lIns="0" tIns="0" rIns="0" bIns="0" rtlCol="0" anchor="t">
            <a:noAutofit/>
          </a:bodyPr>
          <a:lstStyle/>
          <a:p>
            <a:pPr marL="285750" indent="-285750">
              <a:buFont typeface="Arial" panose="020B0604020202020204" pitchFamily="34" charset="0"/>
              <a:buChar char="•"/>
            </a:pPr>
            <a:r>
              <a:rPr lang="en-GB" sz="1800" dirty="0">
                <a:latin typeface="TimesNewRomanPSMT"/>
              </a:rPr>
              <a:t>The proportion of women in management or senior positions (director generals (grade A4 and above) was 13.7% in 2022 compared to 86.3% for men.</a:t>
            </a:r>
          </a:p>
          <a:p>
            <a:pPr marL="285750" indent="-285750">
              <a:buFont typeface="Arial" panose="020B0604020202020204" pitchFamily="34" charset="0"/>
              <a:buChar char="•"/>
            </a:pPr>
            <a:r>
              <a:rPr lang="en-GB" sz="1800" dirty="0">
                <a:latin typeface="TimesNewRomanPSMT"/>
              </a:rPr>
              <a:t>Informality: </a:t>
            </a:r>
            <a:r>
              <a:rPr lang="en-GB" sz="1800" dirty="0">
                <a:effectLst/>
                <a:latin typeface="TimesNewRomanPSMT"/>
              </a:rPr>
              <a:t>46.2% of males are employed in informal sector vs 25.1% of females.</a:t>
            </a:r>
          </a:p>
          <a:p>
            <a:pPr marL="285750" indent="-285750">
              <a:buFont typeface="Arial" panose="020B0604020202020204" pitchFamily="34" charset="0"/>
              <a:buChar char="•"/>
            </a:pPr>
            <a:r>
              <a:rPr lang="en-GB" sz="1800" dirty="0">
                <a:latin typeface="TimesNewRomanPSMT"/>
              </a:rPr>
              <a:t>Of all females employed, 70.6 % work.</a:t>
            </a:r>
          </a:p>
          <a:p>
            <a:pPr marL="285750" indent="-285750">
              <a:buFont typeface="Arial" panose="020B0604020202020204" pitchFamily="34" charset="0"/>
              <a:buChar char="•"/>
            </a:pPr>
            <a:r>
              <a:rPr lang="en-GB" sz="1800" dirty="0">
                <a:latin typeface="TimesNewRomanPSMT"/>
              </a:rPr>
              <a:t>60% of the teachers in Government schools were female as of  2021.</a:t>
            </a:r>
          </a:p>
          <a:p>
            <a:pPr marL="285750" indent="-285750">
              <a:buFont typeface="Arial" panose="020B0604020202020204" pitchFamily="34" charset="0"/>
              <a:buChar char="•"/>
            </a:pPr>
            <a:endParaRPr lang="en-GB" sz="1200" dirty="0"/>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sp>
        <p:nvSpPr>
          <p:cNvPr id="9" name="Footer Placeholder 3">
            <a:extLst>
              <a:ext uri="{FF2B5EF4-FFF2-40B4-BE49-F238E27FC236}">
                <a16:creationId xmlns:a16="http://schemas.microsoft.com/office/drawing/2014/main" id="{03BEC3B1-0316-E444-9AE0-54C90485B50E}"/>
              </a:ext>
            </a:extLst>
          </p:cNvPr>
          <p:cNvSpPr>
            <a:spLocks noGrp="1"/>
          </p:cNvSpPr>
          <p:nvPr>
            <p:ph type="ftr" sz="quarter" idx="11"/>
          </p:nvPr>
        </p:nvSpPr>
        <p:spPr>
          <a:xfrm>
            <a:off x="2211257" y="6471080"/>
            <a:ext cx="6320861" cy="215901"/>
          </a:xfrm>
        </p:spPr>
        <p:txBody>
          <a:bodyPr/>
          <a:lstStyle/>
          <a:p>
            <a:pPr algn="l"/>
            <a:r>
              <a:rPr lang="en-US" sz="1100" dirty="0">
                <a:latin typeface="Times New Roman" panose="02020603050405020304" pitchFamily="18" charset="0"/>
                <a:cs typeface="Times New Roman" panose="02020603050405020304" pitchFamily="18" charset="0"/>
              </a:rPr>
              <a:t>Source: PCBS, 2022. </a:t>
            </a:r>
          </a:p>
        </p:txBody>
      </p:sp>
      <p:graphicFrame>
        <p:nvGraphicFramePr>
          <p:cNvPr id="7" name="Chart 6">
            <a:extLst>
              <a:ext uri="{FF2B5EF4-FFF2-40B4-BE49-F238E27FC236}">
                <a16:creationId xmlns:a16="http://schemas.microsoft.com/office/drawing/2014/main" id="{550CF6F3-6A1C-D698-0094-34D8EC3EAA9A}"/>
              </a:ext>
            </a:extLst>
          </p:cNvPr>
          <p:cNvGraphicFramePr>
            <a:graphicFrameLocks/>
          </p:cNvGraphicFramePr>
          <p:nvPr>
            <p:extLst>
              <p:ext uri="{D42A27DB-BD31-4B8C-83A1-F6EECF244321}">
                <p14:modId xmlns:p14="http://schemas.microsoft.com/office/powerpoint/2010/main" val="2889658645"/>
              </p:ext>
            </p:extLst>
          </p:nvPr>
        </p:nvGraphicFramePr>
        <p:xfrm>
          <a:off x="442218" y="2554015"/>
          <a:ext cx="8089900" cy="402198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583297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Wage gap </a:t>
            </a:r>
          </a:p>
        </p:txBody>
      </p:sp>
      <p:sp>
        <p:nvSpPr>
          <p:cNvPr id="5" name="Slide Number Placeholder 4"/>
          <p:cNvSpPr>
            <a:spLocks noGrp="1"/>
          </p:cNvSpPr>
          <p:nvPr>
            <p:ph type="sldNum" sz="quarter" idx="12"/>
          </p:nvPr>
        </p:nvSpPr>
        <p:spPr/>
        <p:txBody>
          <a:bodyPr/>
          <a:lstStyle/>
          <a:p>
            <a:fld id="{8A584889-C427-46FC-86DD-7ED6F5408DDA}" type="slidenum">
              <a:rPr lang="en-US" smtClean="0"/>
              <a:t>17</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83163" y="964477"/>
            <a:ext cx="8177674" cy="5212004"/>
          </a:xfrm>
        </p:spPr>
        <p:txBody>
          <a:bodyPr vert="horz" lIns="0" tIns="0" rIns="0" bIns="0" rtlCol="0" anchor="t">
            <a:noAutofit/>
          </a:bodyPr>
          <a:lstStyle/>
          <a:p>
            <a:r>
              <a:rPr lang="en-GB" sz="1800" dirty="0">
                <a:effectLst/>
                <a:latin typeface="TimesNewRomanPSMT"/>
              </a:rPr>
              <a:t>The average daily wage of females remained around 20% lower than males over the last decade </a:t>
            </a:r>
          </a:p>
          <a:p>
            <a:endParaRPr lang="en-GB" sz="1200" dirty="0"/>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sp>
        <p:nvSpPr>
          <p:cNvPr id="9" name="Footer Placeholder 3">
            <a:extLst>
              <a:ext uri="{FF2B5EF4-FFF2-40B4-BE49-F238E27FC236}">
                <a16:creationId xmlns:a16="http://schemas.microsoft.com/office/drawing/2014/main" id="{03BEC3B1-0316-E444-9AE0-54C90485B50E}"/>
              </a:ext>
            </a:extLst>
          </p:cNvPr>
          <p:cNvSpPr>
            <a:spLocks noGrp="1"/>
          </p:cNvSpPr>
          <p:nvPr>
            <p:ph type="ftr" sz="quarter" idx="11"/>
          </p:nvPr>
        </p:nvSpPr>
        <p:spPr>
          <a:xfrm>
            <a:off x="2211257" y="6068531"/>
            <a:ext cx="5653299" cy="215900"/>
          </a:xfrm>
        </p:spPr>
        <p:txBody>
          <a:bodyPr/>
          <a:lstStyle/>
          <a:p>
            <a:pPr algn="l"/>
            <a:r>
              <a:rPr lang="en-US" sz="1100" dirty="0">
                <a:latin typeface="Times New Roman" panose="02020603050405020304" pitchFamily="18" charset="0"/>
                <a:cs typeface="Times New Roman" panose="02020603050405020304" pitchFamily="18" charset="0"/>
              </a:rPr>
              <a:t>Source: PCBS 2020</a:t>
            </a:r>
          </a:p>
          <a:p>
            <a:pPr algn="l"/>
            <a:r>
              <a:rPr lang="en-US" sz="1100" dirty="0">
                <a:latin typeface="Times New Roman" panose="02020603050405020304" pitchFamily="18" charset="0"/>
                <a:cs typeface="Times New Roman" panose="02020603050405020304" pitchFamily="18" charset="0"/>
              </a:rPr>
              <a:t>Note: Wage gap is estimated as the difference between male and female wage in that respective year</a:t>
            </a:r>
          </a:p>
        </p:txBody>
      </p:sp>
      <p:graphicFrame>
        <p:nvGraphicFramePr>
          <p:cNvPr id="4" name="Table 3">
            <a:extLst>
              <a:ext uri="{FF2B5EF4-FFF2-40B4-BE49-F238E27FC236}">
                <a16:creationId xmlns:a16="http://schemas.microsoft.com/office/drawing/2014/main" id="{2453BC0E-F5FA-B6C2-7A7B-A2B1A4B3D2E3}"/>
              </a:ext>
            </a:extLst>
          </p:cNvPr>
          <p:cNvGraphicFramePr>
            <a:graphicFrameLocks noGrp="1"/>
          </p:cNvGraphicFramePr>
          <p:nvPr/>
        </p:nvGraphicFramePr>
        <p:xfrm>
          <a:off x="1439055" y="1513079"/>
          <a:ext cx="5951095" cy="4114800"/>
        </p:xfrm>
        <a:graphic>
          <a:graphicData uri="http://schemas.openxmlformats.org/drawingml/2006/table">
            <a:tbl>
              <a:tblPr>
                <a:tableStyleId>{BC89EF96-8CEA-46FF-86C4-4CE0E7609802}</a:tableStyleId>
              </a:tblPr>
              <a:tblGrid>
                <a:gridCol w="1635322">
                  <a:extLst>
                    <a:ext uri="{9D8B030D-6E8A-4147-A177-3AD203B41FA5}">
                      <a16:colId xmlns:a16="http://schemas.microsoft.com/office/drawing/2014/main" val="185553110"/>
                    </a:ext>
                  </a:extLst>
                </a:gridCol>
                <a:gridCol w="1266453">
                  <a:extLst>
                    <a:ext uri="{9D8B030D-6E8A-4147-A177-3AD203B41FA5}">
                      <a16:colId xmlns:a16="http://schemas.microsoft.com/office/drawing/2014/main" val="1633244398"/>
                    </a:ext>
                  </a:extLst>
                </a:gridCol>
                <a:gridCol w="1524660">
                  <a:extLst>
                    <a:ext uri="{9D8B030D-6E8A-4147-A177-3AD203B41FA5}">
                      <a16:colId xmlns:a16="http://schemas.microsoft.com/office/drawing/2014/main" val="3072028083"/>
                    </a:ext>
                  </a:extLst>
                </a:gridCol>
                <a:gridCol w="1524660">
                  <a:extLst>
                    <a:ext uri="{9D8B030D-6E8A-4147-A177-3AD203B41FA5}">
                      <a16:colId xmlns:a16="http://schemas.microsoft.com/office/drawing/2014/main" val="1972998778"/>
                    </a:ext>
                  </a:extLst>
                </a:gridCol>
              </a:tblGrid>
              <a:tr h="274320">
                <a:tc gridSpan="3">
                  <a:txBody>
                    <a:bodyPr/>
                    <a:lstStyle/>
                    <a:p>
                      <a:pPr algn="ctr" fontAlgn="b"/>
                      <a:r>
                        <a:rPr lang="en-GB" sz="1400" b="1" u="sng" strike="noStrike" dirty="0">
                          <a:solidFill>
                            <a:schemeClr val="bg1"/>
                          </a:solidFill>
                          <a:effectLst/>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Average daily wage in NIS for wage employees</a:t>
                      </a:r>
                      <a:r>
                        <a:rPr lang="en-GB" sz="1400" b="1" u="sng" strike="noStrike" dirty="0">
                          <a:solidFill>
                            <a:schemeClr val="bg1"/>
                          </a:solidFill>
                          <a:effectLst/>
                          <a:latin typeface="Times New Roman" panose="02020603050405020304" pitchFamily="18" charset="0"/>
                          <a:cs typeface="Times New Roman" panose="02020603050405020304" pitchFamily="18" charset="0"/>
                        </a:rPr>
                        <a:t> by Gender</a:t>
                      </a:r>
                      <a:endParaRPr lang="en-GB" sz="1400" b="1" i="0" u="sng" strike="noStrike" dirty="0">
                        <a:solidFill>
                          <a:schemeClr val="bg1"/>
                        </a:solidFill>
                        <a:effectLst/>
                        <a:latin typeface="Times New Roman" panose="02020603050405020304" pitchFamily="18" charset="0"/>
                        <a:cs typeface="Times New Roman" panose="02020603050405020304" pitchFamily="18" charset="0"/>
                      </a:endParaRPr>
                    </a:p>
                  </a:txBody>
                  <a:tcPr marL="9525" marR="9525" marT="9525" marB="0" anchor="b">
                    <a:solidFill>
                      <a:schemeClr val="tx2"/>
                    </a:solidFill>
                  </a:tcPr>
                </a:tc>
                <a:tc hMerge="1">
                  <a:txBody>
                    <a:bodyPr/>
                    <a:lstStyle/>
                    <a:p>
                      <a:endParaRPr lang="en-US"/>
                    </a:p>
                  </a:txBody>
                  <a:tcPr/>
                </a:tc>
                <a:tc hMerge="1">
                  <a:txBody>
                    <a:bodyPr/>
                    <a:lstStyle/>
                    <a:p>
                      <a:endParaRPr lang="en-US"/>
                    </a:p>
                  </a:txBody>
                  <a:tcPr/>
                </a:tc>
                <a:tc>
                  <a:txBody>
                    <a:bodyPr/>
                    <a:lstStyle/>
                    <a:p>
                      <a:pPr algn="ctr" fontAlgn="b"/>
                      <a:endParaRPr lang="en-GB" sz="1400" b="1" i="0" u="sng" strike="noStrike" dirty="0">
                        <a:solidFill>
                          <a:schemeClr val="bg1"/>
                        </a:solidFill>
                        <a:effectLst/>
                        <a:latin typeface="Times New Roman" panose="02020603050405020304" pitchFamily="18" charset="0"/>
                        <a:cs typeface="Times New Roman" panose="02020603050405020304" pitchFamily="18" charset="0"/>
                      </a:endParaRPr>
                    </a:p>
                  </a:txBody>
                  <a:tcPr marL="9525" marR="9525" marT="9525" marB="0" anchor="b">
                    <a:solidFill>
                      <a:schemeClr val="tx2"/>
                    </a:solidFill>
                  </a:tcPr>
                </a:tc>
                <a:extLst>
                  <a:ext uri="{0D108BD9-81ED-4DB2-BD59-A6C34878D82A}">
                    <a16:rowId xmlns:a16="http://schemas.microsoft.com/office/drawing/2014/main" val="3564224388"/>
                  </a:ext>
                </a:extLst>
              </a:tr>
              <a:tr h="274320">
                <a:tc>
                  <a:txBody>
                    <a:bodyPr/>
                    <a:lstStyle/>
                    <a:p>
                      <a:pPr algn="ctr" fontAlgn="b"/>
                      <a:r>
                        <a:rPr lang="en-GB" sz="1400" b="1" u="none" strike="noStrike" dirty="0">
                          <a:solidFill>
                            <a:schemeClr val="bg1"/>
                          </a:solidFill>
                          <a:effectLst/>
                          <a:latin typeface="Times New Roman" panose="02020603050405020304" pitchFamily="18" charset="0"/>
                          <a:cs typeface="Times New Roman" panose="02020603050405020304" pitchFamily="18" charset="0"/>
                        </a:rPr>
                        <a:t>Year</a:t>
                      </a:r>
                      <a:endParaRPr lang="en-GB" sz="14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9525" marR="9525" marT="9525" marB="0" anchor="b">
                    <a:solidFill>
                      <a:schemeClr val="tx2"/>
                    </a:solidFill>
                  </a:tcPr>
                </a:tc>
                <a:tc>
                  <a:txBody>
                    <a:bodyPr/>
                    <a:lstStyle/>
                    <a:p>
                      <a:pPr algn="ctr" fontAlgn="b"/>
                      <a:r>
                        <a:rPr lang="en-GB" sz="1400" b="1" u="none" strike="noStrike">
                          <a:solidFill>
                            <a:schemeClr val="bg1"/>
                          </a:solidFill>
                          <a:effectLst/>
                          <a:latin typeface="Times New Roman" panose="02020603050405020304" pitchFamily="18" charset="0"/>
                          <a:cs typeface="Times New Roman" panose="02020603050405020304" pitchFamily="18" charset="0"/>
                        </a:rPr>
                        <a:t>Male</a:t>
                      </a:r>
                      <a:endParaRPr lang="en-GB" sz="1400" b="1" i="0" u="none" strike="noStrike">
                        <a:solidFill>
                          <a:schemeClr val="bg1"/>
                        </a:solidFill>
                        <a:effectLst/>
                        <a:latin typeface="Times New Roman" panose="02020603050405020304" pitchFamily="18" charset="0"/>
                        <a:cs typeface="Times New Roman" panose="02020603050405020304" pitchFamily="18" charset="0"/>
                      </a:endParaRPr>
                    </a:p>
                  </a:txBody>
                  <a:tcPr marL="9525" marR="9525" marT="9525" marB="0" anchor="b">
                    <a:solidFill>
                      <a:schemeClr val="tx2"/>
                    </a:solidFill>
                  </a:tcPr>
                </a:tc>
                <a:tc>
                  <a:txBody>
                    <a:bodyPr/>
                    <a:lstStyle/>
                    <a:p>
                      <a:pPr algn="ctr" fontAlgn="b"/>
                      <a:r>
                        <a:rPr lang="en-GB" sz="1400" b="1" u="none" strike="noStrike" dirty="0">
                          <a:solidFill>
                            <a:schemeClr val="bg1"/>
                          </a:solidFill>
                          <a:effectLst/>
                          <a:latin typeface="Times New Roman" panose="02020603050405020304" pitchFamily="18" charset="0"/>
                          <a:cs typeface="Times New Roman" panose="02020603050405020304" pitchFamily="18" charset="0"/>
                        </a:rPr>
                        <a:t>Female</a:t>
                      </a:r>
                      <a:endParaRPr lang="en-GB" sz="14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9525" marR="9525" marT="9525" marB="0" anchor="b">
                    <a:solidFill>
                      <a:schemeClr val="tx2"/>
                    </a:solidFill>
                  </a:tcPr>
                </a:tc>
                <a:tc>
                  <a:txBody>
                    <a:bodyPr/>
                    <a:lstStyle/>
                    <a:p>
                      <a:pPr algn="ctr" fontAlgn="b"/>
                      <a:r>
                        <a:rPr lang="en-GB" sz="1400" b="1" i="0" u="none" strike="noStrike" dirty="0">
                          <a:solidFill>
                            <a:schemeClr val="bg1"/>
                          </a:solidFill>
                          <a:effectLst/>
                          <a:latin typeface="Times New Roman" panose="02020603050405020304" pitchFamily="18" charset="0"/>
                          <a:cs typeface="Times New Roman" panose="02020603050405020304" pitchFamily="18" charset="0"/>
                        </a:rPr>
                        <a:t>Wage gap</a:t>
                      </a:r>
                    </a:p>
                  </a:txBody>
                  <a:tcPr marL="9525" marR="9525" marT="9525" marB="0" anchor="b">
                    <a:solidFill>
                      <a:schemeClr val="tx2"/>
                    </a:solidFill>
                  </a:tcPr>
                </a:tc>
                <a:extLst>
                  <a:ext uri="{0D108BD9-81ED-4DB2-BD59-A6C34878D82A}">
                    <a16:rowId xmlns:a16="http://schemas.microsoft.com/office/drawing/2014/main" val="2067153487"/>
                  </a:ext>
                </a:extLst>
              </a:tr>
              <a:tr h="274320">
                <a:tc>
                  <a:txBody>
                    <a:bodyPr/>
                    <a:lstStyle/>
                    <a:p>
                      <a:pPr algn="ctr" fontAlgn="b"/>
                      <a:r>
                        <a:rPr lang="en-PK" sz="1400" u="none" strike="noStrike" dirty="0">
                          <a:effectLst/>
                          <a:latin typeface="Times New Roman" panose="02020603050405020304" pitchFamily="18" charset="0"/>
                          <a:cs typeface="Times New Roman" panose="02020603050405020304" pitchFamily="18" charset="0"/>
                        </a:rPr>
                        <a:t>2008</a:t>
                      </a:r>
                      <a:endParaRPr lang="en-PK"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dirty="0">
                          <a:effectLst/>
                          <a:latin typeface="Times New Roman" panose="02020603050405020304" pitchFamily="18" charset="0"/>
                          <a:cs typeface="Times New Roman" panose="02020603050405020304" pitchFamily="18" charset="0"/>
                        </a:rPr>
                        <a:t>90.6</a:t>
                      </a:r>
                      <a:endParaRPr lang="en-PK"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dirty="0">
                          <a:effectLst/>
                          <a:latin typeface="Times New Roman" panose="02020603050405020304" pitchFamily="18" charset="0"/>
                          <a:cs typeface="Times New Roman" panose="02020603050405020304" pitchFamily="18" charset="0"/>
                        </a:rPr>
                        <a:t>74.6</a:t>
                      </a:r>
                      <a:endParaRPr lang="en-PK"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b="0" i="0" u="none" strike="noStrike" dirty="0">
                          <a:solidFill>
                            <a:srgbClr val="000000"/>
                          </a:solidFill>
                          <a:effectLst/>
                          <a:latin typeface="Times New Roman" panose="02020603050405020304" pitchFamily="18" charset="0"/>
                          <a:cs typeface="Times New Roman" panose="02020603050405020304" pitchFamily="18" charset="0"/>
                        </a:rPr>
                        <a:t>-17.7%</a:t>
                      </a:r>
                    </a:p>
                  </a:txBody>
                  <a:tcPr marL="9525" marR="9525" marT="9525" marB="0" anchor="b"/>
                </a:tc>
                <a:extLst>
                  <a:ext uri="{0D108BD9-81ED-4DB2-BD59-A6C34878D82A}">
                    <a16:rowId xmlns:a16="http://schemas.microsoft.com/office/drawing/2014/main" val="3116189013"/>
                  </a:ext>
                </a:extLst>
              </a:tr>
              <a:tr h="274320">
                <a:tc>
                  <a:txBody>
                    <a:bodyPr/>
                    <a:lstStyle/>
                    <a:p>
                      <a:pPr algn="ctr" fontAlgn="b"/>
                      <a:r>
                        <a:rPr lang="en-PK" sz="1400" u="none" strike="noStrike" dirty="0">
                          <a:effectLst/>
                          <a:latin typeface="Times New Roman" panose="02020603050405020304" pitchFamily="18" charset="0"/>
                          <a:cs typeface="Times New Roman" panose="02020603050405020304" pitchFamily="18" charset="0"/>
                        </a:rPr>
                        <a:t>2009</a:t>
                      </a:r>
                      <a:endParaRPr lang="en-PK"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dirty="0">
                          <a:effectLst/>
                          <a:latin typeface="Times New Roman" panose="02020603050405020304" pitchFamily="18" charset="0"/>
                          <a:cs typeface="Times New Roman" panose="02020603050405020304" pitchFamily="18" charset="0"/>
                        </a:rPr>
                        <a:t>94.2</a:t>
                      </a:r>
                      <a:endParaRPr lang="en-PK"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dirty="0">
                          <a:effectLst/>
                          <a:latin typeface="Times New Roman" panose="02020603050405020304" pitchFamily="18" charset="0"/>
                          <a:cs typeface="Times New Roman" panose="02020603050405020304" pitchFamily="18" charset="0"/>
                        </a:rPr>
                        <a:t>77</a:t>
                      </a:r>
                      <a:endParaRPr lang="en-PK"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b="0" i="0" u="none" strike="noStrike" dirty="0">
                          <a:solidFill>
                            <a:srgbClr val="000000"/>
                          </a:solidFill>
                          <a:effectLst/>
                          <a:latin typeface="Times New Roman" panose="02020603050405020304" pitchFamily="18" charset="0"/>
                          <a:cs typeface="Times New Roman" panose="02020603050405020304" pitchFamily="18" charset="0"/>
                        </a:rPr>
                        <a:t>-18.3%</a:t>
                      </a:r>
                    </a:p>
                  </a:txBody>
                  <a:tcPr marL="9525" marR="9525" marT="9525" marB="0" anchor="b"/>
                </a:tc>
                <a:extLst>
                  <a:ext uri="{0D108BD9-81ED-4DB2-BD59-A6C34878D82A}">
                    <a16:rowId xmlns:a16="http://schemas.microsoft.com/office/drawing/2014/main" val="1519533612"/>
                  </a:ext>
                </a:extLst>
              </a:tr>
              <a:tr h="274320">
                <a:tc>
                  <a:txBody>
                    <a:bodyPr/>
                    <a:lstStyle/>
                    <a:p>
                      <a:pPr algn="ctr" fontAlgn="b"/>
                      <a:r>
                        <a:rPr lang="en-PK" sz="1400" u="none" strike="noStrike">
                          <a:effectLst/>
                          <a:latin typeface="Times New Roman" panose="02020603050405020304" pitchFamily="18" charset="0"/>
                          <a:cs typeface="Times New Roman" panose="02020603050405020304" pitchFamily="18" charset="0"/>
                        </a:rPr>
                        <a:t>2010</a:t>
                      </a:r>
                      <a:endParaRPr lang="en-PK" sz="14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dirty="0">
                          <a:effectLst/>
                          <a:latin typeface="Times New Roman" panose="02020603050405020304" pitchFamily="18" charset="0"/>
                          <a:cs typeface="Times New Roman" panose="02020603050405020304" pitchFamily="18" charset="0"/>
                        </a:rPr>
                        <a:t>94.6</a:t>
                      </a:r>
                      <a:endParaRPr lang="en-PK"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dirty="0">
                          <a:effectLst/>
                          <a:latin typeface="Times New Roman" panose="02020603050405020304" pitchFamily="18" charset="0"/>
                          <a:cs typeface="Times New Roman" panose="02020603050405020304" pitchFamily="18" charset="0"/>
                        </a:rPr>
                        <a:t>77.4</a:t>
                      </a:r>
                      <a:endParaRPr lang="en-PK"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b="0" i="0" u="none" strike="noStrike" dirty="0">
                          <a:solidFill>
                            <a:srgbClr val="000000"/>
                          </a:solidFill>
                          <a:effectLst/>
                          <a:latin typeface="Times New Roman" panose="02020603050405020304" pitchFamily="18" charset="0"/>
                          <a:cs typeface="Times New Roman" panose="02020603050405020304" pitchFamily="18" charset="0"/>
                        </a:rPr>
                        <a:t>-18.2%</a:t>
                      </a:r>
                    </a:p>
                  </a:txBody>
                  <a:tcPr marL="9525" marR="9525" marT="9525" marB="0" anchor="b"/>
                </a:tc>
                <a:extLst>
                  <a:ext uri="{0D108BD9-81ED-4DB2-BD59-A6C34878D82A}">
                    <a16:rowId xmlns:a16="http://schemas.microsoft.com/office/drawing/2014/main" val="1321127456"/>
                  </a:ext>
                </a:extLst>
              </a:tr>
              <a:tr h="274320">
                <a:tc>
                  <a:txBody>
                    <a:bodyPr/>
                    <a:lstStyle/>
                    <a:p>
                      <a:pPr algn="ctr" fontAlgn="b"/>
                      <a:r>
                        <a:rPr lang="en-PK" sz="1400" u="none" strike="noStrike">
                          <a:effectLst/>
                          <a:latin typeface="Times New Roman" panose="02020603050405020304" pitchFamily="18" charset="0"/>
                          <a:cs typeface="Times New Roman" panose="02020603050405020304" pitchFamily="18" charset="0"/>
                        </a:rPr>
                        <a:t>2011</a:t>
                      </a:r>
                      <a:endParaRPr lang="en-PK" sz="14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dirty="0">
                          <a:effectLst/>
                          <a:latin typeface="Times New Roman" panose="02020603050405020304" pitchFamily="18" charset="0"/>
                          <a:cs typeface="Times New Roman" panose="02020603050405020304" pitchFamily="18" charset="0"/>
                        </a:rPr>
                        <a:t>94.2</a:t>
                      </a:r>
                      <a:endParaRPr lang="en-PK"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dirty="0">
                          <a:effectLst/>
                          <a:latin typeface="Times New Roman" panose="02020603050405020304" pitchFamily="18" charset="0"/>
                          <a:cs typeface="Times New Roman" panose="02020603050405020304" pitchFamily="18" charset="0"/>
                        </a:rPr>
                        <a:t>79.3</a:t>
                      </a:r>
                      <a:endParaRPr lang="en-PK"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b="0" i="0" u="none" strike="noStrike">
                          <a:solidFill>
                            <a:srgbClr val="000000"/>
                          </a:solidFill>
                          <a:effectLst/>
                          <a:latin typeface="Times New Roman" panose="02020603050405020304" pitchFamily="18" charset="0"/>
                          <a:cs typeface="Times New Roman" panose="02020603050405020304" pitchFamily="18" charset="0"/>
                        </a:rPr>
                        <a:t>-15.8%</a:t>
                      </a:r>
                    </a:p>
                  </a:txBody>
                  <a:tcPr marL="9525" marR="9525" marT="9525" marB="0" anchor="b"/>
                </a:tc>
                <a:extLst>
                  <a:ext uri="{0D108BD9-81ED-4DB2-BD59-A6C34878D82A}">
                    <a16:rowId xmlns:a16="http://schemas.microsoft.com/office/drawing/2014/main" val="1886429617"/>
                  </a:ext>
                </a:extLst>
              </a:tr>
              <a:tr h="274320">
                <a:tc>
                  <a:txBody>
                    <a:bodyPr/>
                    <a:lstStyle/>
                    <a:p>
                      <a:pPr algn="ctr" fontAlgn="b"/>
                      <a:r>
                        <a:rPr lang="en-PK" sz="1400" u="none" strike="noStrike">
                          <a:effectLst/>
                          <a:latin typeface="Times New Roman" panose="02020603050405020304" pitchFamily="18" charset="0"/>
                          <a:cs typeface="Times New Roman" panose="02020603050405020304" pitchFamily="18" charset="0"/>
                        </a:rPr>
                        <a:t>2012</a:t>
                      </a:r>
                      <a:endParaRPr lang="en-PK" sz="14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dirty="0">
                          <a:effectLst/>
                          <a:latin typeface="Times New Roman" panose="02020603050405020304" pitchFamily="18" charset="0"/>
                          <a:cs typeface="Times New Roman" panose="02020603050405020304" pitchFamily="18" charset="0"/>
                        </a:rPr>
                        <a:t>94.8</a:t>
                      </a:r>
                      <a:endParaRPr lang="en-PK"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dirty="0">
                          <a:effectLst/>
                          <a:latin typeface="Times New Roman" panose="02020603050405020304" pitchFamily="18" charset="0"/>
                          <a:cs typeface="Times New Roman" panose="02020603050405020304" pitchFamily="18" charset="0"/>
                        </a:rPr>
                        <a:t>82.5</a:t>
                      </a:r>
                      <a:endParaRPr lang="en-PK"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b="0" i="0" u="none" strike="noStrike" dirty="0">
                          <a:solidFill>
                            <a:srgbClr val="000000"/>
                          </a:solidFill>
                          <a:effectLst/>
                          <a:latin typeface="Times New Roman" panose="02020603050405020304" pitchFamily="18" charset="0"/>
                          <a:cs typeface="Times New Roman" panose="02020603050405020304" pitchFamily="18" charset="0"/>
                        </a:rPr>
                        <a:t>-13.0%</a:t>
                      </a:r>
                    </a:p>
                  </a:txBody>
                  <a:tcPr marL="9525" marR="9525" marT="9525" marB="0" anchor="b"/>
                </a:tc>
                <a:extLst>
                  <a:ext uri="{0D108BD9-81ED-4DB2-BD59-A6C34878D82A}">
                    <a16:rowId xmlns:a16="http://schemas.microsoft.com/office/drawing/2014/main" val="2913029710"/>
                  </a:ext>
                </a:extLst>
              </a:tr>
              <a:tr h="274320">
                <a:tc>
                  <a:txBody>
                    <a:bodyPr/>
                    <a:lstStyle/>
                    <a:p>
                      <a:pPr algn="ctr" fontAlgn="b"/>
                      <a:r>
                        <a:rPr lang="en-PK" sz="1400" u="none" strike="noStrike">
                          <a:effectLst/>
                          <a:latin typeface="Times New Roman" panose="02020603050405020304" pitchFamily="18" charset="0"/>
                          <a:cs typeface="Times New Roman" panose="02020603050405020304" pitchFamily="18" charset="0"/>
                        </a:rPr>
                        <a:t>2013</a:t>
                      </a:r>
                      <a:endParaRPr lang="en-PK" sz="14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a:effectLst/>
                          <a:latin typeface="Times New Roman" panose="02020603050405020304" pitchFamily="18" charset="0"/>
                          <a:cs typeface="Times New Roman" panose="02020603050405020304" pitchFamily="18" charset="0"/>
                        </a:rPr>
                        <a:t>101</a:t>
                      </a:r>
                      <a:endParaRPr lang="en-PK" sz="14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dirty="0">
                          <a:effectLst/>
                          <a:latin typeface="Times New Roman" panose="02020603050405020304" pitchFamily="18" charset="0"/>
                          <a:cs typeface="Times New Roman" panose="02020603050405020304" pitchFamily="18" charset="0"/>
                        </a:rPr>
                        <a:t>81.5</a:t>
                      </a:r>
                      <a:endParaRPr lang="en-PK"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b="0" i="0" u="none" strike="noStrike">
                          <a:solidFill>
                            <a:srgbClr val="000000"/>
                          </a:solidFill>
                          <a:effectLst/>
                          <a:latin typeface="Times New Roman" panose="02020603050405020304" pitchFamily="18" charset="0"/>
                          <a:cs typeface="Times New Roman" panose="02020603050405020304" pitchFamily="18" charset="0"/>
                        </a:rPr>
                        <a:t>-19.3%</a:t>
                      </a:r>
                    </a:p>
                  </a:txBody>
                  <a:tcPr marL="9525" marR="9525" marT="9525" marB="0" anchor="b"/>
                </a:tc>
                <a:extLst>
                  <a:ext uri="{0D108BD9-81ED-4DB2-BD59-A6C34878D82A}">
                    <a16:rowId xmlns:a16="http://schemas.microsoft.com/office/drawing/2014/main" val="1611953201"/>
                  </a:ext>
                </a:extLst>
              </a:tr>
              <a:tr h="274320">
                <a:tc>
                  <a:txBody>
                    <a:bodyPr/>
                    <a:lstStyle/>
                    <a:p>
                      <a:pPr algn="ctr" fontAlgn="b"/>
                      <a:r>
                        <a:rPr lang="en-PK" sz="1400" u="none" strike="noStrike">
                          <a:effectLst/>
                          <a:latin typeface="Times New Roman" panose="02020603050405020304" pitchFamily="18" charset="0"/>
                          <a:cs typeface="Times New Roman" panose="02020603050405020304" pitchFamily="18" charset="0"/>
                        </a:rPr>
                        <a:t>2014</a:t>
                      </a:r>
                      <a:endParaRPr lang="en-PK" sz="14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a:effectLst/>
                          <a:latin typeface="Times New Roman" panose="02020603050405020304" pitchFamily="18" charset="0"/>
                          <a:cs typeface="Times New Roman" panose="02020603050405020304" pitchFamily="18" charset="0"/>
                        </a:rPr>
                        <a:t>105.7</a:t>
                      </a:r>
                      <a:endParaRPr lang="en-PK" sz="14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dirty="0">
                          <a:effectLst/>
                          <a:latin typeface="Times New Roman" panose="02020603050405020304" pitchFamily="18" charset="0"/>
                          <a:cs typeface="Times New Roman" panose="02020603050405020304" pitchFamily="18" charset="0"/>
                        </a:rPr>
                        <a:t>81.1</a:t>
                      </a:r>
                      <a:endParaRPr lang="en-PK"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b="0" i="0" u="none" strike="noStrike" dirty="0">
                          <a:solidFill>
                            <a:srgbClr val="000000"/>
                          </a:solidFill>
                          <a:effectLst/>
                          <a:latin typeface="Times New Roman" panose="02020603050405020304" pitchFamily="18" charset="0"/>
                          <a:cs typeface="Times New Roman" panose="02020603050405020304" pitchFamily="18" charset="0"/>
                        </a:rPr>
                        <a:t>-23.3%</a:t>
                      </a:r>
                    </a:p>
                  </a:txBody>
                  <a:tcPr marL="9525" marR="9525" marT="9525" marB="0" anchor="b"/>
                </a:tc>
                <a:extLst>
                  <a:ext uri="{0D108BD9-81ED-4DB2-BD59-A6C34878D82A}">
                    <a16:rowId xmlns:a16="http://schemas.microsoft.com/office/drawing/2014/main" val="1468816739"/>
                  </a:ext>
                </a:extLst>
              </a:tr>
              <a:tr h="274320">
                <a:tc>
                  <a:txBody>
                    <a:bodyPr/>
                    <a:lstStyle/>
                    <a:p>
                      <a:pPr algn="ctr" fontAlgn="b"/>
                      <a:r>
                        <a:rPr lang="en-PK" sz="1400" u="none" strike="noStrike">
                          <a:effectLst/>
                          <a:latin typeface="Times New Roman" panose="02020603050405020304" pitchFamily="18" charset="0"/>
                          <a:cs typeface="Times New Roman" panose="02020603050405020304" pitchFamily="18" charset="0"/>
                        </a:rPr>
                        <a:t>2015</a:t>
                      </a:r>
                      <a:endParaRPr lang="en-PK" sz="14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a:effectLst/>
                          <a:latin typeface="Times New Roman" panose="02020603050405020304" pitchFamily="18" charset="0"/>
                          <a:cs typeface="Times New Roman" panose="02020603050405020304" pitchFamily="18" charset="0"/>
                        </a:rPr>
                        <a:t>107.8</a:t>
                      </a:r>
                      <a:endParaRPr lang="en-PK" sz="14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dirty="0">
                          <a:effectLst/>
                          <a:latin typeface="Times New Roman" panose="02020603050405020304" pitchFamily="18" charset="0"/>
                          <a:cs typeface="Times New Roman" panose="02020603050405020304" pitchFamily="18" charset="0"/>
                        </a:rPr>
                        <a:t>82.3</a:t>
                      </a:r>
                      <a:endParaRPr lang="en-PK"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b="0" i="0" u="none" strike="noStrike" dirty="0">
                          <a:solidFill>
                            <a:srgbClr val="000000"/>
                          </a:solidFill>
                          <a:effectLst/>
                          <a:latin typeface="Times New Roman" panose="02020603050405020304" pitchFamily="18" charset="0"/>
                          <a:cs typeface="Times New Roman" panose="02020603050405020304" pitchFamily="18" charset="0"/>
                        </a:rPr>
                        <a:t>-23.7%</a:t>
                      </a:r>
                    </a:p>
                  </a:txBody>
                  <a:tcPr marL="9525" marR="9525" marT="9525" marB="0" anchor="b"/>
                </a:tc>
                <a:extLst>
                  <a:ext uri="{0D108BD9-81ED-4DB2-BD59-A6C34878D82A}">
                    <a16:rowId xmlns:a16="http://schemas.microsoft.com/office/drawing/2014/main" val="2099454871"/>
                  </a:ext>
                </a:extLst>
              </a:tr>
              <a:tr h="274320">
                <a:tc>
                  <a:txBody>
                    <a:bodyPr/>
                    <a:lstStyle/>
                    <a:p>
                      <a:pPr algn="ctr" fontAlgn="b"/>
                      <a:r>
                        <a:rPr lang="en-PK" sz="1400" u="none" strike="noStrike">
                          <a:effectLst/>
                          <a:latin typeface="Times New Roman" panose="02020603050405020304" pitchFamily="18" charset="0"/>
                          <a:cs typeface="Times New Roman" panose="02020603050405020304" pitchFamily="18" charset="0"/>
                        </a:rPr>
                        <a:t>2016</a:t>
                      </a:r>
                      <a:endParaRPr lang="en-PK" sz="14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a:effectLst/>
                          <a:latin typeface="Times New Roman" panose="02020603050405020304" pitchFamily="18" charset="0"/>
                          <a:cs typeface="Times New Roman" panose="02020603050405020304" pitchFamily="18" charset="0"/>
                        </a:rPr>
                        <a:t>113.7</a:t>
                      </a:r>
                      <a:endParaRPr lang="en-PK" sz="14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dirty="0">
                          <a:effectLst/>
                          <a:latin typeface="Times New Roman" panose="02020603050405020304" pitchFamily="18" charset="0"/>
                          <a:cs typeface="Times New Roman" panose="02020603050405020304" pitchFamily="18" charset="0"/>
                        </a:rPr>
                        <a:t>83.4</a:t>
                      </a:r>
                      <a:endParaRPr lang="en-PK"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b="0" i="0" u="none" strike="noStrike" dirty="0">
                          <a:solidFill>
                            <a:srgbClr val="000000"/>
                          </a:solidFill>
                          <a:effectLst/>
                          <a:latin typeface="Times New Roman" panose="02020603050405020304" pitchFamily="18" charset="0"/>
                          <a:cs typeface="Times New Roman" panose="02020603050405020304" pitchFamily="18" charset="0"/>
                        </a:rPr>
                        <a:t>-26.6%</a:t>
                      </a:r>
                    </a:p>
                  </a:txBody>
                  <a:tcPr marL="9525" marR="9525" marT="9525" marB="0" anchor="b"/>
                </a:tc>
                <a:extLst>
                  <a:ext uri="{0D108BD9-81ED-4DB2-BD59-A6C34878D82A}">
                    <a16:rowId xmlns:a16="http://schemas.microsoft.com/office/drawing/2014/main" val="784958361"/>
                  </a:ext>
                </a:extLst>
              </a:tr>
              <a:tr h="274320">
                <a:tc>
                  <a:txBody>
                    <a:bodyPr/>
                    <a:lstStyle/>
                    <a:p>
                      <a:pPr algn="ctr" fontAlgn="b"/>
                      <a:r>
                        <a:rPr lang="en-PK" sz="1400" u="none" strike="noStrike">
                          <a:effectLst/>
                          <a:latin typeface="Times New Roman" panose="02020603050405020304" pitchFamily="18" charset="0"/>
                          <a:cs typeface="Times New Roman" panose="02020603050405020304" pitchFamily="18" charset="0"/>
                        </a:rPr>
                        <a:t>2017</a:t>
                      </a:r>
                      <a:endParaRPr lang="en-PK" sz="14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a:effectLst/>
                          <a:latin typeface="Times New Roman" panose="02020603050405020304" pitchFamily="18" charset="0"/>
                          <a:cs typeface="Times New Roman" panose="02020603050405020304" pitchFamily="18" charset="0"/>
                        </a:rPr>
                        <a:t>119</a:t>
                      </a:r>
                      <a:endParaRPr lang="en-PK" sz="14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dirty="0">
                          <a:effectLst/>
                          <a:latin typeface="Times New Roman" panose="02020603050405020304" pitchFamily="18" charset="0"/>
                          <a:cs typeface="Times New Roman" panose="02020603050405020304" pitchFamily="18" charset="0"/>
                        </a:rPr>
                        <a:t>84.6</a:t>
                      </a:r>
                      <a:endParaRPr lang="en-PK"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b="0" i="0" u="none" strike="noStrike" dirty="0">
                          <a:solidFill>
                            <a:srgbClr val="000000"/>
                          </a:solidFill>
                          <a:effectLst/>
                          <a:latin typeface="Times New Roman" panose="02020603050405020304" pitchFamily="18" charset="0"/>
                          <a:cs typeface="Times New Roman" panose="02020603050405020304" pitchFamily="18" charset="0"/>
                        </a:rPr>
                        <a:t>-28.9%</a:t>
                      </a:r>
                    </a:p>
                  </a:txBody>
                  <a:tcPr marL="9525" marR="9525" marT="9525" marB="0" anchor="b"/>
                </a:tc>
                <a:extLst>
                  <a:ext uri="{0D108BD9-81ED-4DB2-BD59-A6C34878D82A}">
                    <a16:rowId xmlns:a16="http://schemas.microsoft.com/office/drawing/2014/main" val="3851454728"/>
                  </a:ext>
                </a:extLst>
              </a:tr>
              <a:tr h="274320">
                <a:tc>
                  <a:txBody>
                    <a:bodyPr/>
                    <a:lstStyle/>
                    <a:p>
                      <a:pPr algn="ctr" fontAlgn="b"/>
                      <a:r>
                        <a:rPr lang="en-PK" sz="1400" u="none" strike="noStrike">
                          <a:effectLst/>
                          <a:latin typeface="Times New Roman" panose="02020603050405020304" pitchFamily="18" charset="0"/>
                          <a:cs typeface="Times New Roman" panose="02020603050405020304" pitchFamily="18" charset="0"/>
                        </a:rPr>
                        <a:t>2018</a:t>
                      </a:r>
                      <a:endParaRPr lang="en-PK" sz="14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a:effectLst/>
                          <a:latin typeface="Times New Roman" panose="02020603050405020304" pitchFamily="18" charset="0"/>
                          <a:cs typeface="Times New Roman" panose="02020603050405020304" pitchFamily="18" charset="0"/>
                        </a:rPr>
                        <a:t>128.6</a:t>
                      </a:r>
                      <a:endParaRPr lang="en-PK" sz="14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dirty="0">
                          <a:effectLst/>
                          <a:latin typeface="Times New Roman" panose="02020603050405020304" pitchFamily="18" charset="0"/>
                          <a:cs typeface="Times New Roman" panose="02020603050405020304" pitchFamily="18" charset="0"/>
                        </a:rPr>
                        <a:t>92.5</a:t>
                      </a:r>
                      <a:endParaRPr lang="en-PK"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b="0" i="0" u="none" strike="noStrike" dirty="0">
                          <a:solidFill>
                            <a:srgbClr val="000000"/>
                          </a:solidFill>
                          <a:effectLst/>
                          <a:latin typeface="Times New Roman" panose="02020603050405020304" pitchFamily="18" charset="0"/>
                          <a:cs typeface="Times New Roman" panose="02020603050405020304" pitchFamily="18" charset="0"/>
                        </a:rPr>
                        <a:t>-28.1%</a:t>
                      </a:r>
                    </a:p>
                  </a:txBody>
                  <a:tcPr marL="9525" marR="9525" marT="9525" marB="0" anchor="b"/>
                </a:tc>
                <a:extLst>
                  <a:ext uri="{0D108BD9-81ED-4DB2-BD59-A6C34878D82A}">
                    <a16:rowId xmlns:a16="http://schemas.microsoft.com/office/drawing/2014/main" val="1878205548"/>
                  </a:ext>
                </a:extLst>
              </a:tr>
              <a:tr h="274320">
                <a:tc>
                  <a:txBody>
                    <a:bodyPr/>
                    <a:lstStyle/>
                    <a:p>
                      <a:pPr algn="ctr" fontAlgn="b"/>
                      <a:r>
                        <a:rPr lang="en-PK" sz="1400" u="none" strike="noStrike">
                          <a:effectLst/>
                          <a:latin typeface="Times New Roman" panose="02020603050405020304" pitchFamily="18" charset="0"/>
                          <a:cs typeface="Times New Roman" panose="02020603050405020304" pitchFamily="18" charset="0"/>
                        </a:rPr>
                        <a:t>2019</a:t>
                      </a:r>
                      <a:endParaRPr lang="en-PK" sz="14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a:effectLst/>
                          <a:latin typeface="Times New Roman" panose="02020603050405020304" pitchFamily="18" charset="0"/>
                          <a:cs typeface="Times New Roman" panose="02020603050405020304" pitchFamily="18" charset="0"/>
                        </a:rPr>
                        <a:t>134.4</a:t>
                      </a:r>
                      <a:endParaRPr lang="en-PK" sz="14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dirty="0">
                          <a:effectLst/>
                          <a:latin typeface="Times New Roman" panose="02020603050405020304" pitchFamily="18" charset="0"/>
                          <a:cs typeface="Times New Roman" panose="02020603050405020304" pitchFamily="18" charset="0"/>
                        </a:rPr>
                        <a:t>98.6</a:t>
                      </a:r>
                      <a:endParaRPr lang="en-PK"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b="0" i="0" u="none" strike="noStrike" dirty="0">
                          <a:solidFill>
                            <a:srgbClr val="000000"/>
                          </a:solidFill>
                          <a:effectLst/>
                          <a:latin typeface="Times New Roman" panose="02020603050405020304" pitchFamily="18" charset="0"/>
                          <a:cs typeface="Times New Roman" panose="02020603050405020304" pitchFamily="18" charset="0"/>
                        </a:rPr>
                        <a:t>-26.6%</a:t>
                      </a:r>
                    </a:p>
                  </a:txBody>
                  <a:tcPr marL="9525" marR="9525" marT="9525" marB="0" anchor="b"/>
                </a:tc>
                <a:extLst>
                  <a:ext uri="{0D108BD9-81ED-4DB2-BD59-A6C34878D82A}">
                    <a16:rowId xmlns:a16="http://schemas.microsoft.com/office/drawing/2014/main" val="1161208996"/>
                  </a:ext>
                </a:extLst>
              </a:tr>
              <a:tr h="274320">
                <a:tc>
                  <a:txBody>
                    <a:bodyPr/>
                    <a:lstStyle/>
                    <a:p>
                      <a:pPr algn="ctr" fontAlgn="b"/>
                      <a:r>
                        <a:rPr lang="en-PK" sz="1400" u="none" strike="noStrike">
                          <a:effectLst/>
                          <a:latin typeface="Times New Roman" panose="02020603050405020304" pitchFamily="18" charset="0"/>
                          <a:cs typeface="Times New Roman" panose="02020603050405020304" pitchFamily="18" charset="0"/>
                        </a:rPr>
                        <a:t>2020</a:t>
                      </a:r>
                      <a:endParaRPr lang="en-PK" sz="14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a:effectLst/>
                          <a:latin typeface="Times New Roman" panose="02020603050405020304" pitchFamily="18" charset="0"/>
                          <a:cs typeface="Times New Roman" panose="02020603050405020304" pitchFamily="18" charset="0"/>
                        </a:rPr>
                        <a:t>137.1</a:t>
                      </a:r>
                      <a:endParaRPr lang="en-PK" sz="14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u="none" strike="noStrike" dirty="0">
                          <a:effectLst/>
                          <a:latin typeface="Times New Roman" panose="02020603050405020304" pitchFamily="18" charset="0"/>
                          <a:cs typeface="Times New Roman" panose="02020603050405020304" pitchFamily="18" charset="0"/>
                        </a:rPr>
                        <a:t>107.7</a:t>
                      </a:r>
                      <a:endParaRPr lang="en-PK"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400" b="0" i="0" u="none" strike="noStrike" dirty="0">
                          <a:solidFill>
                            <a:srgbClr val="000000"/>
                          </a:solidFill>
                          <a:effectLst/>
                          <a:latin typeface="Times New Roman" panose="02020603050405020304" pitchFamily="18" charset="0"/>
                          <a:cs typeface="Times New Roman" panose="02020603050405020304" pitchFamily="18" charset="0"/>
                        </a:rPr>
                        <a:t>-21.4%</a:t>
                      </a:r>
                    </a:p>
                  </a:txBody>
                  <a:tcPr marL="9525" marR="9525" marT="9525" marB="0" anchor="b"/>
                </a:tc>
                <a:extLst>
                  <a:ext uri="{0D108BD9-81ED-4DB2-BD59-A6C34878D82A}">
                    <a16:rowId xmlns:a16="http://schemas.microsoft.com/office/drawing/2014/main" val="4163468012"/>
                  </a:ext>
                </a:extLst>
              </a:tr>
            </a:tbl>
          </a:graphicData>
        </a:graphic>
      </p:graphicFrame>
    </p:spTree>
    <p:extLst>
      <p:ext uri="{BB962C8B-B14F-4D97-AF65-F5344CB8AC3E}">
        <p14:creationId xmlns:p14="http://schemas.microsoft.com/office/powerpoint/2010/main" val="11407432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B24EE-BDE0-4B77-9C18-0CAD9E65E549}"/>
              </a:ext>
            </a:extLst>
          </p:cNvPr>
          <p:cNvSpPr>
            <a:spLocks noGrp="1"/>
          </p:cNvSpPr>
          <p:nvPr>
            <p:ph type="title"/>
          </p:nvPr>
        </p:nvSpPr>
        <p:spPr>
          <a:xfrm>
            <a:off x="323850" y="281998"/>
            <a:ext cx="8496300" cy="576263"/>
          </a:xfrm>
        </p:spPr>
        <p:txBody>
          <a:bodyPr/>
          <a:lstStyle/>
          <a:p>
            <a:pPr>
              <a:lnSpc>
                <a:spcPct val="200000"/>
              </a:lnSpc>
            </a:pPr>
            <a:r>
              <a:rPr lang="en-US" sz="2400" b="1" dirty="0">
                <a:latin typeface="Times New Roman" panose="02020603050405020304" pitchFamily="18" charset="0"/>
                <a:cs typeface="Times New Roman" panose="02020603050405020304" pitchFamily="18" charset="0"/>
              </a:rPr>
              <a:t>Agenda: </a:t>
            </a:r>
          </a:p>
        </p:txBody>
      </p:sp>
      <p:sp>
        <p:nvSpPr>
          <p:cNvPr id="3" name="Content Placeholder 2">
            <a:extLst>
              <a:ext uri="{FF2B5EF4-FFF2-40B4-BE49-F238E27FC236}">
                <a16:creationId xmlns:a16="http://schemas.microsoft.com/office/drawing/2014/main" id="{B8C6F5C4-1AE4-4E7C-9E6B-C64912F438A2}"/>
              </a:ext>
            </a:extLst>
          </p:cNvPr>
          <p:cNvSpPr>
            <a:spLocks noGrp="1"/>
          </p:cNvSpPr>
          <p:nvPr>
            <p:ph idx="1"/>
          </p:nvPr>
        </p:nvSpPr>
        <p:spPr>
          <a:xfrm>
            <a:off x="323850" y="993877"/>
            <a:ext cx="8496300" cy="4837293"/>
          </a:xfrm>
        </p:spPr>
        <p:txBody>
          <a:bodyPr/>
          <a:lstStyle/>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Fiscal incidence analysis PSE</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Gender and fiscal policy </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Socio-economic and gender dynamics</a:t>
            </a:r>
          </a:p>
          <a:p>
            <a:pPr marL="457200" indent="-457200" fontAlgn="ctr">
              <a:lnSpc>
                <a:spcPct val="200000"/>
              </a:lnSpc>
              <a:buFont typeface="+mj-lt"/>
              <a:buAutoNum type="arabicPeriod"/>
            </a:pPr>
            <a:r>
              <a:rPr lang="en-US" sz="2000" b="1" dirty="0">
                <a:solidFill>
                  <a:srgbClr val="00B0F0"/>
                </a:solidFill>
                <a:latin typeface="Times New Roman" panose="02020603050405020304" pitchFamily="18" charset="0"/>
                <a:cs typeface="Times New Roman" panose="02020603050405020304" pitchFamily="18" charset="0"/>
              </a:rPr>
              <a:t>Method 1: Engendered CEQ</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Method 2: Intrahousehold resource allocation</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Conclusion and policy recommendations</a:t>
            </a:r>
          </a:p>
        </p:txBody>
      </p:sp>
      <p:sp>
        <p:nvSpPr>
          <p:cNvPr id="5" name="Slide Number Placeholder 4">
            <a:extLst>
              <a:ext uri="{FF2B5EF4-FFF2-40B4-BE49-F238E27FC236}">
                <a16:creationId xmlns:a16="http://schemas.microsoft.com/office/drawing/2014/main" id="{2563B625-D6EB-478C-B799-FFEE98FB2DA8}"/>
              </a:ext>
            </a:extLst>
          </p:cNvPr>
          <p:cNvSpPr>
            <a:spLocks noGrp="1"/>
          </p:cNvSpPr>
          <p:nvPr>
            <p:ph type="sldNum" sz="quarter" idx="12"/>
          </p:nvPr>
        </p:nvSpPr>
        <p:spPr/>
        <p:txBody>
          <a:bodyPr/>
          <a:lstStyle/>
          <a:p>
            <a:fld id="{8A584889-C427-46FC-86DD-7ED6F5408DDA}" type="slidenum">
              <a:rPr lang="en-US" smtClean="0"/>
              <a:t>18</a:t>
            </a:fld>
            <a:endParaRPr lang="en-US" dirty="0"/>
          </a:p>
        </p:txBody>
      </p:sp>
      <p:sp>
        <p:nvSpPr>
          <p:cNvPr id="6" name="Footer Placeholder 3">
            <a:extLst>
              <a:ext uri="{FF2B5EF4-FFF2-40B4-BE49-F238E27FC236}">
                <a16:creationId xmlns:a16="http://schemas.microsoft.com/office/drawing/2014/main" id="{4B87F0C7-BBEE-4588-A903-249ECAE636D1}"/>
              </a:ext>
            </a:extLst>
          </p:cNvPr>
          <p:cNvSpPr>
            <a:spLocks noGrp="1"/>
          </p:cNvSpPr>
          <p:nvPr>
            <p:ph type="ftr" sz="quarter" idx="11"/>
          </p:nvPr>
        </p:nvSpPr>
        <p:spPr>
          <a:xfrm>
            <a:off x="2310063" y="6360101"/>
            <a:ext cx="4558326" cy="215901"/>
          </a:xfrm>
        </p:spPr>
        <p:txBody>
          <a:bodyPr/>
          <a:lstStyle/>
          <a:p>
            <a:r>
              <a:rPr lang="en-US" sz="1400" dirty="0">
                <a:latin typeface="Times New Roman" panose="02020603050405020304" pitchFamily="18" charset="0"/>
                <a:cs typeface="Times New Roman" panose="02020603050405020304" pitchFamily="18" charset="0"/>
              </a:rPr>
              <a:t>West Bank and Gaza – Gender and Fiscal Policy</a:t>
            </a:r>
          </a:p>
        </p:txBody>
      </p:sp>
      <p:sp>
        <p:nvSpPr>
          <p:cNvPr id="8" name="Rectangle 7">
            <a:extLst>
              <a:ext uri="{FF2B5EF4-FFF2-40B4-BE49-F238E27FC236}">
                <a16:creationId xmlns:a16="http://schemas.microsoft.com/office/drawing/2014/main" id="{97F7F3A9-0C2D-4D1B-8C3A-67CF58A55BBC}"/>
              </a:ext>
            </a:extLst>
          </p:cNvPr>
          <p:cNvSpPr/>
          <p:nvPr/>
        </p:nvSpPr>
        <p:spPr>
          <a:xfrm>
            <a:off x="8613" y="6095637"/>
            <a:ext cx="9126774" cy="45719"/>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dirty="0">
              <a:solidFill>
                <a:schemeClr val="tx1"/>
              </a:solidFill>
            </a:endParaRPr>
          </a:p>
        </p:txBody>
      </p:sp>
      <p:sp>
        <p:nvSpPr>
          <p:cNvPr id="7" name="TextBox 6">
            <a:extLst>
              <a:ext uri="{FF2B5EF4-FFF2-40B4-BE49-F238E27FC236}">
                <a16:creationId xmlns:a16="http://schemas.microsoft.com/office/drawing/2014/main" id="{E10FF6DC-BBA4-3D49-9BB1-D8ED443A22B5}"/>
              </a:ext>
            </a:extLst>
          </p:cNvPr>
          <p:cNvSpPr txBox="1"/>
          <p:nvPr/>
        </p:nvSpPr>
        <p:spPr>
          <a:xfrm rot="16200000">
            <a:off x="-2786003" y="2933746"/>
            <a:ext cx="5895109" cy="276999"/>
          </a:xfrm>
          <a:prstGeom prst="rect">
            <a:avLst/>
          </a:prstGeom>
          <a:noFill/>
        </p:spPr>
        <p:txBody>
          <a:bodyPr wrap="square" rtlCol="0">
            <a:spAutoFit/>
          </a:bodyPr>
          <a:lstStyle/>
          <a:p>
            <a:r>
              <a:rPr lang="en-US" sz="1200" dirty="0">
                <a:solidFill>
                  <a:schemeClr val="tx1">
                    <a:lumMod val="50000"/>
                    <a:lumOff val="50000"/>
                  </a:schemeClr>
                </a:solidFill>
              </a:rPr>
              <a:t>STRICTLY CONFIDENTIAL – DO NOT SHARE &amp; DO NOT CITE</a:t>
            </a:r>
          </a:p>
        </p:txBody>
      </p:sp>
    </p:spTree>
    <p:extLst>
      <p:ext uri="{BB962C8B-B14F-4D97-AF65-F5344CB8AC3E}">
        <p14:creationId xmlns:p14="http://schemas.microsoft.com/office/powerpoint/2010/main" val="35910407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NZ" sz="2400" b="1" dirty="0">
                <a:latin typeface="Times New Roman" panose="02020603050405020304" pitchFamily="18" charset="0"/>
                <a:cs typeface="Times New Roman" panose="02020603050405020304" pitchFamily="18" charset="0"/>
              </a:rPr>
              <a:t>Household demographic composition and fiscal incidence</a:t>
            </a:r>
            <a:endParaRPr lang="en-US" sz="2400" b="1" dirty="0">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8A584889-C427-46FC-86DD-7ED6F5408DDA}" type="slidenum">
              <a:rPr lang="en-US" smtClean="0"/>
              <a:t>19</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83162" y="964476"/>
            <a:ext cx="8496299" cy="5055323"/>
          </a:xfrm>
        </p:spPr>
        <p:txBody>
          <a:bodyPr vert="horz" lIns="0" tIns="0" rIns="0" bIns="0" rtlCol="0" anchor="t">
            <a:noAutofit/>
          </a:bodyPr>
          <a:lstStyle/>
          <a:p>
            <a:pPr lvl="2" algn="just">
              <a:buFont typeface="Wingdings" panose="05000000000000000000" pitchFamily="2" charset="2"/>
              <a:buChar char="q"/>
            </a:pPr>
            <a:r>
              <a:rPr lang="en-US" sz="1800" dirty="0">
                <a:solidFill>
                  <a:schemeClr val="accent1"/>
                </a:solidFill>
                <a:latin typeface="Times New Roman" panose="02020603050405020304" pitchFamily="18" charset="0"/>
                <a:cs typeface="Times New Roman" panose="02020603050405020304" pitchFamily="18" charset="0"/>
              </a:rPr>
              <a:t>The Engendered CEQ (E-CEQ) modifies the traditional CEQ approach to assess the interaction of fiscal system with gender disparities and intra-household dynamics. </a:t>
            </a:r>
          </a:p>
          <a:p>
            <a:pPr lvl="2" algn="just">
              <a:buFont typeface="Wingdings" panose="05000000000000000000" pitchFamily="2" charset="2"/>
              <a:buChar char="q"/>
            </a:pPr>
            <a:r>
              <a:rPr lang="en-US" sz="1800" dirty="0">
                <a:solidFill>
                  <a:schemeClr val="accent1"/>
                </a:solidFill>
                <a:latin typeface="Times New Roman" panose="02020603050405020304" pitchFamily="18" charset="0"/>
                <a:cs typeface="Times New Roman" panose="02020603050405020304" pitchFamily="18" charset="0"/>
              </a:rPr>
              <a:t>It analyses how different income concepts can affect and be simultaneously affected by gender disparities and intra-household dynamics.</a:t>
            </a:r>
          </a:p>
          <a:p>
            <a:pPr lvl="2" algn="just">
              <a:buFont typeface="Wingdings" panose="05000000000000000000" pitchFamily="2" charset="2"/>
              <a:buChar char="q"/>
            </a:pPr>
            <a:r>
              <a:rPr lang="en-US" sz="1800" dirty="0">
                <a:solidFill>
                  <a:schemeClr val="accent1"/>
                </a:solidFill>
                <a:latin typeface="Times New Roman" panose="02020603050405020304" pitchFamily="18" charset="0"/>
                <a:cs typeface="Times New Roman" panose="02020603050405020304" pitchFamily="18" charset="0"/>
              </a:rPr>
              <a:t>It identifies and quantifies the fiscal benefits and burdens experienced by women and men along their life cycle, and contingent on their individual and collective circumstances and decisions.</a:t>
            </a:r>
          </a:p>
          <a:p>
            <a:pPr lvl="2" algn="just">
              <a:buFont typeface="Wingdings" panose="05000000000000000000" pitchFamily="2" charset="2"/>
              <a:buChar char="q"/>
            </a:pPr>
            <a:r>
              <a:rPr lang="en-US" sz="1800" dirty="0">
                <a:solidFill>
                  <a:schemeClr val="accent1"/>
                </a:solidFill>
                <a:latin typeface="Times New Roman" panose="02020603050405020304" pitchFamily="18" charset="0"/>
                <a:cs typeface="Times New Roman" panose="02020603050405020304" pitchFamily="18" charset="0"/>
              </a:rPr>
              <a:t>In short, the approach  examines household dynamics and fiscal positions through three different intertwined typologies;</a:t>
            </a:r>
          </a:p>
          <a:p>
            <a:pPr marL="754063" lvl="3" indent="-400050" algn="just">
              <a:buFont typeface="Arial" panose="020B0604020202020204" pitchFamily="34" charset="0"/>
              <a:buAutoNum type="romanLcParenR"/>
            </a:pPr>
            <a:r>
              <a:rPr lang="en-US" sz="1800" dirty="0">
                <a:latin typeface="Times New Roman" panose="02020603050405020304" pitchFamily="18" charset="0"/>
                <a:cs typeface="Times New Roman" panose="02020603050405020304" pitchFamily="18" charset="0"/>
              </a:rPr>
              <a:t>By the gender of </a:t>
            </a:r>
            <a:r>
              <a:rPr lang="en-US" sz="1800" b="0" u="none" dirty="0" err="1">
                <a:latin typeface="Times New Roman" panose="02020603050405020304" pitchFamily="18" charset="0"/>
                <a:cs typeface="Times New Roman" panose="02020603050405020304" pitchFamily="18" charset="0"/>
              </a:rPr>
              <a:t>hh</a:t>
            </a:r>
            <a:r>
              <a:rPr lang="en-US" sz="1800" b="0" u="none" dirty="0">
                <a:latin typeface="Times New Roman" panose="02020603050405020304" pitchFamily="18" charset="0"/>
                <a:cs typeface="Times New Roman" panose="02020603050405020304" pitchFamily="18" charset="0"/>
              </a:rPr>
              <a:t> </a:t>
            </a:r>
            <a:r>
              <a:rPr lang="en-US" sz="1800" b="1" dirty="0">
                <a:latin typeface="Times New Roman" panose="02020603050405020304" pitchFamily="18" charset="0"/>
                <a:cs typeface="Times New Roman" panose="02020603050405020304" pitchFamily="18" charset="0"/>
              </a:rPr>
              <a:t>adults</a:t>
            </a:r>
          </a:p>
          <a:p>
            <a:pPr marL="754063" lvl="3" indent="-400050" algn="just">
              <a:buFont typeface="Arial" panose="020B0604020202020204" pitchFamily="34" charset="0"/>
              <a:buAutoNum type="romanLcParenR"/>
            </a:pPr>
            <a:r>
              <a:rPr lang="en-US" sz="1800" dirty="0">
                <a:latin typeface="Times New Roman" panose="02020603050405020304" pitchFamily="18" charset="0"/>
                <a:cs typeface="Times New Roman" panose="02020603050405020304" pitchFamily="18" charset="0"/>
              </a:rPr>
              <a:t>By the gender of </a:t>
            </a:r>
            <a:r>
              <a:rPr lang="en-US" sz="1800" dirty="0" err="1">
                <a:latin typeface="Times New Roman" panose="02020603050405020304" pitchFamily="18" charset="0"/>
                <a:cs typeface="Times New Roman" panose="02020603050405020304" pitchFamily="18" charset="0"/>
              </a:rPr>
              <a:t>hh</a:t>
            </a:r>
            <a:r>
              <a:rPr lang="en-US" sz="1800" dirty="0">
                <a:latin typeface="Times New Roman" panose="02020603050405020304" pitchFamily="18" charset="0"/>
                <a:cs typeface="Times New Roman" panose="02020603050405020304" pitchFamily="18" charset="0"/>
              </a:rPr>
              <a:t> </a:t>
            </a:r>
            <a:r>
              <a:rPr lang="en-US" sz="1800" b="1" dirty="0">
                <a:latin typeface="Times New Roman" panose="02020603050405020304" pitchFamily="18" charset="0"/>
                <a:cs typeface="Times New Roman" panose="02020603050405020304" pitchFamily="18" charset="0"/>
              </a:rPr>
              <a:t>breadwinners </a:t>
            </a:r>
            <a:r>
              <a:rPr lang="en-US" sz="1800" dirty="0">
                <a:latin typeface="Times New Roman" panose="02020603050405020304" pitchFamily="18" charset="0"/>
                <a:cs typeface="Times New Roman" panose="02020603050405020304" pitchFamily="18" charset="0"/>
              </a:rPr>
              <a:t>(salaries, labor incomes)</a:t>
            </a:r>
          </a:p>
          <a:p>
            <a:pPr marL="754063" lvl="3" indent="-400050" algn="just">
              <a:buFont typeface="Arial" panose="020B0604020202020204" pitchFamily="34" charset="0"/>
              <a:buAutoNum type="romanLcParenR"/>
            </a:pPr>
            <a:r>
              <a:rPr lang="en-US" sz="1800" dirty="0">
                <a:latin typeface="Times New Roman" panose="02020603050405020304" pitchFamily="18" charset="0"/>
                <a:cs typeface="Times New Roman" panose="02020603050405020304" pitchFamily="18" charset="0"/>
              </a:rPr>
              <a:t>By gender </a:t>
            </a:r>
            <a:r>
              <a:rPr lang="en-US" sz="1800" b="1" dirty="0">
                <a:latin typeface="Times New Roman" panose="02020603050405020304" pitchFamily="18" charset="0"/>
                <a:cs typeface="Times New Roman" panose="02020603050405020304" pitchFamily="18" charset="0"/>
              </a:rPr>
              <a:t>shares of </a:t>
            </a:r>
            <a:r>
              <a:rPr lang="en-US" sz="1800" b="1" dirty="0" err="1">
                <a:latin typeface="Times New Roman" panose="02020603050405020304" pitchFamily="18" charset="0"/>
                <a:cs typeface="Times New Roman" panose="02020603050405020304" pitchFamily="18" charset="0"/>
              </a:rPr>
              <a:t>hh</a:t>
            </a:r>
            <a:r>
              <a:rPr lang="en-US" sz="1800" b="1" dirty="0">
                <a:latin typeface="Times New Roman" panose="02020603050405020304" pitchFamily="18" charset="0"/>
                <a:cs typeface="Times New Roman" panose="02020603050405020304" pitchFamily="18" charset="0"/>
              </a:rPr>
              <a:t> incomes </a:t>
            </a:r>
            <a:r>
              <a:rPr lang="en-US" sz="1800" dirty="0">
                <a:latin typeface="Times New Roman" panose="02020603050405020304" pitchFamily="18" charset="0"/>
                <a:cs typeface="Times New Roman" panose="02020603050405020304" pitchFamily="18" charset="0"/>
              </a:rPr>
              <a:t>(labor incomes)</a:t>
            </a:r>
          </a:p>
          <a:p>
            <a:pPr marL="0" lvl="2" indent="0" algn="just">
              <a:buNone/>
            </a:pPr>
            <a:endParaRPr lang="en-US" sz="1800" dirty="0">
              <a:solidFill>
                <a:schemeClr val="accent1"/>
              </a:solidFill>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dirty="0">
                <a:solidFill>
                  <a:schemeClr val="tx1">
                    <a:lumMod val="50000"/>
                    <a:lumOff val="50000"/>
                  </a:schemeClr>
                </a:solidFill>
              </a:rPr>
              <a:t>STRICTLY CONFIDENTIAL – DO NOT SHARE &amp; DO NOT CITE</a:t>
            </a:r>
          </a:p>
        </p:txBody>
      </p:sp>
    </p:spTree>
    <p:extLst>
      <p:ext uri="{BB962C8B-B14F-4D97-AF65-F5344CB8AC3E}">
        <p14:creationId xmlns:p14="http://schemas.microsoft.com/office/powerpoint/2010/main" val="24994068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B24EE-BDE0-4B77-9C18-0CAD9E65E549}"/>
              </a:ext>
            </a:extLst>
          </p:cNvPr>
          <p:cNvSpPr>
            <a:spLocks noGrp="1"/>
          </p:cNvSpPr>
          <p:nvPr>
            <p:ph type="title"/>
          </p:nvPr>
        </p:nvSpPr>
        <p:spPr>
          <a:xfrm>
            <a:off x="431933" y="1122199"/>
            <a:ext cx="8496300" cy="576263"/>
          </a:xfrm>
        </p:spPr>
        <p:txBody>
          <a:bodyPr/>
          <a:lstStyle/>
          <a:p>
            <a:pPr>
              <a:lnSpc>
                <a:spcPct val="200000"/>
              </a:lnSpc>
            </a:pPr>
            <a:r>
              <a:rPr lang="en-US" sz="2400" b="1" dirty="0">
                <a:latin typeface="Times New Roman" panose="02020603050405020304" pitchFamily="18" charset="0"/>
                <a:cs typeface="Times New Roman" panose="02020603050405020304" pitchFamily="18" charset="0"/>
              </a:rPr>
              <a:t>Disclaimer</a:t>
            </a:r>
          </a:p>
        </p:txBody>
      </p:sp>
      <p:sp>
        <p:nvSpPr>
          <p:cNvPr id="5" name="Slide Number Placeholder 4">
            <a:extLst>
              <a:ext uri="{FF2B5EF4-FFF2-40B4-BE49-F238E27FC236}">
                <a16:creationId xmlns:a16="http://schemas.microsoft.com/office/drawing/2014/main" id="{2563B625-D6EB-478C-B799-FFEE98FB2DA8}"/>
              </a:ext>
            </a:extLst>
          </p:cNvPr>
          <p:cNvSpPr>
            <a:spLocks noGrp="1"/>
          </p:cNvSpPr>
          <p:nvPr>
            <p:ph type="sldNum" sz="quarter" idx="12"/>
          </p:nvPr>
        </p:nvSpPr>
        <p:spPr/>
        <p:txBody>
          <a:bodyPr/>
          <a:lstStyle/>
          <a:p>
            <a:fld id="{8A584889-C427-46FC-86DD-7ED6F5408DDA}" type="slidenum">
              <a:rPr lang="en-US" smtClean="0"/>
              <a:t>2</a:t>
            </a:fld>
            <a:endParaRPr lang="en-US" dirty="0"/>
          </a:p>
        </p:txBody>
      </p:sp>
      <p:sp>
        <p:nvSpPr>
          <p:cNvPr id="6" name="Footer Placeholder 3">
            <a:extLst>
              <a:ext uri="{FF2B5EF4-FFF2-40B4-BE49-F238E27FC236}">
                <a16:creationId xmlns:a16="http://schemas.microsoft.com/office/drawing/2014/main" id="{4B87F0C7-BBEE-4588-A903-249ECAE636D1}"/>
              </a:ext>
            </a:extLst>
          </p:cNvPr>
          <p:cNvSpPr>
            <a:spLocks noGrp="1"/>
          </p:cNvSpPr>
          <p:nvPr>
            <p:ph type="ftr" sz="quarter" idx="11"/>
          </p:nvPr>
        </p:nvSpPr>
        <p:spPr>
          <a:xfrm>
            <a:off x="2310063" y="6360101"/>
            <a:ext cx="4558326" cy="215901"/>
          </a:xfrm>
        </p:spPr>
        <p:txBody>
          <a:bodyPr/>
          <a:lstStyle/>
          <a:p>
            <a:r>
              <a:rPr lang="en-US" sz="1400" dirty="0">
                <a:latin typeface="Times New Roman" panose="02020603050405020304" pitchFamily="18" charset="0"/>
                <a:cs typeface="Times New Roman" panose="02020603050405020304" pitchFamily="18" charset="0"/>
              </a:rPr>
              <a:t>West Bank and Gaza – Gender and Fiscal Policy</a:t>
            </a:r>
          </a:p>
        </p:txBody>
      </p:sp>
      <p:sp>
        <p:nvSpPr>
          <p:cNvPr id="8" name="Rectangle 7">
            <a:extLst>
              <a:ext uri="{FF2B5EF4-FFF2-40B4-BE49-F238E27FC236}">
                <a16:creationId xmlns:a16="http://schemas.microsoft.com/office/drawing/2014/main" id="{97F7F3A9-0C2D-4D1B-8C3A-67CF58A55BBC}"/>
              </a:ext>
            </a:extLst>
          </p:cNvPr>
          <p:cNvSpPr/>
          <p:nvPr/>
        </p:nvSpPr>
        <p:spPr>
          <a:xfrm>
            <a:off x="8613" y="6095637"/>
            <a:ext cx="9126774" cy="45719"/>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dirty="0">
              <a:solidFill>
                <a:schemeClr val="tx1"/>
              </a:solidFill>
            </a:endParaRPr>
          </a:p>
        </p:txBody>
      </p:sp>
      <p:sp>
        <p:nvSpPr>
          <p:cNvPr id="10" name="TextBox 9">
            <a:extLst>
              <a:ext uri="{FF2B5EF4-FFF2-40B4-BE49-F238E27FC236}">
                <a16:creationId xmlns:a16="http://schemas.microsoft.com/office/drawing/2014/main" id="{27E58382-569C-3745-C503-9E7518B1C160}"/>
              </a:ext>
            </a:extLst>
          </p:cNvPr>
          <p:cNvSpPr txBox="1"/>
          <p:nvPr/>
        </p:nvSpPr>
        <p:spPr>
          <a:xfrm>
            <a:off x="431933" y="1903224"/>
            <a:ext cx="8314585" cy="2277547"/>
          </a:xfrm>
          <a:prstGeom prst="rect">
            <a:avLst/>
          </a:prstGeom>
          <a:noFill/>
        </p:spPr>
        <p:txBody>
          <a:bodyPr wrap="square" rtlCol="0">
            <a:spAutoFit/>
          </a:bodyPr>
          <a:lstStyle/>
          <a:p>
            <a:r>
              <a:rPr lang="en-US" sz="1600" dirty="0">
                <a:solidFill>
                  <a:schemeClr val="accent1"/>
                </a:solidFill>
                <a:latin typeface="Times New Roman" panose="02020603050405020304" pitchFamily="18" charset="0"/>
                <a:cs typeface="Times New Roman" panose="02020603050405020304" pitchFamily="18" charset="0"/>
              </a:rPr>
              <a:t>This analysis was finalized prior to the conflict in the Middle East that started in October 2023. Given the rapid pace of events and the possible changes to the enabling environment, some of the analytics, assessments, and policy recommendations may not fully reflect the latest developments, and in a number of cases, the challenges raised in the analysis may have been exacerbated by the hostilities. The findings, interpretations, and conclusions expressed in this analysis are entirely those of the authors. They do not necessarily reflect the views of the International Bank for Reconstruction and Development/World Bank and its affiliated organizations, or those of the Executive Directors of the World Bank or the governments they represent.</a:t>
            </a:r>
          </a:p>
          <a:p>
            <a:endParaRPr lang="en-US" sz="1400"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699442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25758-FD29-430E-97DC-638175C0F5F3}"/>
              </a:ext>
            </a:extLst>
          </p:cNvPr>
          <p:cNvSpPr>
            <a:spLocks noGrp="1"/>
          </p:cNvSpPr>
          <p:nvPr>
            <p:ph type="title"/>
          </p:nvPr>
        </p:nvSpPr>
        <p:spPr>
          <a:xfrm>
            <a:off x="257058" y="187128"/>
            <a:ext cx="8439652" cy="556001"/>
          </a:xfrm>
        </p:spPr>
        <p:txBody>
          <a:bodyPr/>
          <a:lstStyle/>
          <a:p>
            <a:r>
              <a:rPr lang="en-US" sz="3200" b="1" dirty="0">
                <a:latin typeface="Times New Roman" panose="02020603050405020304" pitchFamily="18" charset="0"/>
                <a:ea typeface="Yu Mincho" panose="02020400000000000000" pitchFamily="18" charset="-128"/>
                <a:cs typeface="Times New Roman" panose="02020603050405020304" pitchFamily="18" charset="0"/>
              </a:rPr>
              <a:t>Testing Gender Typologies</a:t>
            </a:r>
            <a:endParaRPr lang="en-US" sz="3600"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4E175ED8-83D6-4056-986E-D3238CAE4AAC}"/>
              </a:ext>
            </a:extLst>
          </p:cNvPr>
          <p:cNvSpPr txBox="1"/>
          <p:nvPr/>
        </p:nvSpPr>
        <p:spPr>
          <a:xfrm>
            <a:off x="999189" y="1519094"/>
            <a:ext cx="1994616" cy="523220"/>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B0F0"/>
                </a:solidFill>
                <a:effectLst/>
                <a:uLnTx/>
                <a:uFillTx/>
                <a:latin typeface="Times New Roman" panose="02020603050405020304" pitchFamily="18" charset="0"/>
                <a:ea typeface="MS PGothic" panose="020B0600070205080204" pitchFamily="34" charset="-128"/>
                <a:cs typeface="Times New Roman" panose="02020603050405020304" pitchFamily="18" charset="0"/>
              </a:rPr>
              <a:t>Sociodemographic variables</a:t>
            </a:r>
          </a:p>
        </p:txBody>
      </p:sp>
      <p:graphicFrame>
        <p:nvGraphicFramePr>
          <p:cNvPr id="9" name="Table 9">
            <a:extLst>
              <a:ext uri="{FF2B5EF4-FFF2-40B4-BE49-F238E27FC236}">
                <a16:creationId xmlns:a16="http://schemas.microsoft.com/office/drawing/2014/main" id="{41568C1D-4E13-4BB6-804B-1CC95AB28AA3}"/>
              </a:ext>
            </a:extLst>
          </p:cNvPr>
          <p:cNvGraphicFramePr>
            <a:graphicFrameLocks noGrp="1"/>
          </p:cNvGraphicFramePr>
          <p:nvPr>
            <p:ph sz="quarter" idx="10"/>
          </p:nvPr>
        </p:nvGraphicFramePr>
        <p:xfrm>
          <a:off x="1347682" y="2401849"/>
          <a:ext cx="1330452" cy="4215724"/>
        </p:xfrm>
        <a:graphic>
          <a:graphicData uri="http://schemas.openxmlformats.org/drawingml/2006/table">
            <a:tbl>
              <a:tblPr firstRow="1" bandRow="1">
                <a:tableStyleId>{2D5ABB26-0587-4C30-8999-92F81FD0307C}</a:tableStyleId>
              </a:tblPr>
              <a:tblGrid>
                <a:gridCol w="1330452">
                  <a:extLst>
                    <a:ext uri="{9D8B030D-6E8A-4147-A177-3AD203B41FA5}">
                      <a16:colId xmlns:a16="http://schemas.microsoft.com/office/drawing/2014/main" val="1395413901"/>
                    </a:ext>
                  </a:extLst>
                </a:gridCol>
              </a:tblGrid>
              <a:tr h="268564">
                <a:tc>
                  <a:txBody>
                    <a:bodyPr/>
                    <a:lstStyle/>
                    <a:p>
                      <a:r>
                        <a:rPr lang="en-US" sz="1200">
                          <a:latin typeface="Times New Roman" panose="02020603050405020304" pitchFamily="18" charset="0"/>
                          <a:cs typeface="Times New Roman" panose="02020603050405020304" pitchFamily="18" charset="0"/>
                        </a:rPr>
                        <a:t># Members</a:t>
                      </a:r>
                    </a:p>
                  </a:txBody>
                  <a:tcPr/>
                </a:tc>
                <a:extLst>
                  <a:ext uri="{0D108BD9-81ED-4DB2-BD59-A6C34878D82A}">
                    <a16:rowId xmlns:a16="http://schemas.microsoft.com/office/drawing/2014/main" val="2480468113"/>
                  </a:ext>
                </a:extLst>
              </a:tr>
              <a:tr h="190097">
                <a:tc>
                  <a:txBody>
                    <a:bodyPr/>
                    <a:lstStyle/>
                    <a:p>
                      <a:endParaRPr lang="en-US" sz="90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033543056"/>
                  </a:ext>
                </a:extLst>
              </a:tr>
              <a:tr h="380194">
                <a:tc>
                  <a:txBody>
                    <a:bodyPr/>
                    <a:lstStyle/>
                    <a:p>
                      <a:r>
                        <a:rPr lang="en-US" sz="1200">
                          <a:latin typeface="Times New Roman" panose="02020603050405020304" pitchFamily="18" charset="0"/>
                          <a:cs typeface="Times New Roman" panose="02020603050405020304" pitchFamily="18" charset="0"/>
                        </a:rPr>
                        <a:t>Members’ sex and age</a:t>
                      </a:r>
                    </a:p>
                  </a:txBody>
                  <a:tcPr/>
                </a:tc>
                <a:extLst>
                  <a:ext uri="{0D108BD9-81ED-4DB2-BD59-A6C34878D82A}">
                    <a16:rowId xmlns:a16="http://schemas.microsoft.com/office/drawing/2014/main" val="3075494689"/>
                  </a:ext>
                </a:extLst>
              </a:tr>
              <a:tr h="190097">
                <a:tc>
                  <a:txBody>
                    <a:bodyPr/>
                    <a:lstStyle/>
                    <a:p>
                      <a:endParaRPr lang="en-US" sz="90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400682550"/>
                  </a:ext>
                </a:extLst>
              </a:tr>
              <a:tr h="380194">
                <a:tc>
                  <a:txBody>
                    <a:bodyPr/>
                    <a:lstStyle/>
                    <a:p>
                      <a:r>
                        <a:rPr lang="en-US" sz="1200">
                          <a:latin typeface="Times New Roman" panose="02020603050405020304" pitchFamily="18" charset="0"/>
                          <a:cs typeface="Times New Roman" panose="02020603050405020304" pitchFamily="18" charset="0"/>
                        </a:rPr>
                        <a:t>Employment status</a:t>
                      </a:r>
                    </a:p>
                  </a:txBody>
                  <a:tcPr/>
                </a:tc>
                <a:extLst>
                  <a:ext uri="{0D108BD9-81ED-4DB2-BD59-A6C34878D82A}">
                    <a16:rowId xmlns:a16="http://schemas.microsoft.com/office/drawing/2014/main" val="2874653365"/>
                  </a:ext>
                </a:extLst>
              </a:tr>
              <a:tr h="0">
                <a:tc>
                  <a:txBody>
                    <a:bodyPr/>
                    <a:lstStyle/>
                    <a:p>
                      <a:endParaRPr lang="en-US" sz="100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052218631"/>
                  </a:ext>
                </a:extLst>
              </a:tr>
              <a:tr h="380194">
                <a:tc>
                  <a:txBody>
                    <a:bodyPr/>
                    <a:lstStyle/>
                    <a:p>
                      <a:r>
                        <a:rPr lang="en-US" sz="1200">
                          <a:latin typeface="Times New Roman" panose="02020603050405020304" pitchFamily="18" charset="0"/>
                          <a:cs typeface="Times New Roman" panose="02020603050405020304" pitchFamily="18" charset="0"/>
                        </a:rPr>
                        <a:t>Labor income sources</a:t>
                      </a:r>
                    </a:p>
                    <a:p>
                      <a:endParaRPr lang="en-US" sz="1200">
                        <a:latin typeface="Times New Roman" panose="02020603050405020304" pitchFamily="18" charset="0"/>
                        <a:cs typeface="Times New Roman" panose="02020603050405020304" pitchFamily="18" charset="0"/>
                      </a:endParaRPr>
                    </a:p>
                    <a:p>
                      <a:r>
                        <a:rPr lang="en-US" sz="1200">
                          <a:latin typeface="Times New Roman" panose="02020603050405020304" pitchFamily="18" charset="0"/>
                          <a:cs typeface="Times New Roman" panose="02020603050405020304" pitchFamily="18" charset="0"/>
                        </a:rPr>
                        <a:t>Other income sources</a:t>
                      </a:r>
                    </a:p>
                  </a:txBody>
                  <a:tcPr/>
                </a:tc>
                <a:extLst>
                  <a:ext uri="{0D108BD9-81ED-4DB2-BD59-A6C34878D82A}">
                    <a16:rowId xmlns:a16="http://schemas.microsoft.com/office/drawing/2014/main" val="1970267219"/>
                  </a:ext>
                </a:extLst>
              </a:tr>
              <a:tr h="190097">
                <a:tc>
                  <a:txBody>
                    <a:bodyPr/>
                    <a:lstStyle/>
                    <a:p>
                      <a:endParaRPr lang="en-US" sz="90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873455046"/>
                  </a:ext>
                </a:extLst>
              </a:tr>
              <a:tr h="268564">
                <a:tc>
                  <a:txBody>
                    <a:bodyPr/>
                    <a:lstStyle/>
                    <a:p>
                      <a:r>
                        <a:rPr lang="en-US" sz="1200">
                          <a:latin typeface="Times New Roman" panose="02020603050405020304" pitchFamily="18" charset="0"/>
                          <a:cs typeface="Times New Roman" panose="02020603050405020304" pitchFamily="18" charset="0"/>
                        </a:rPr>
                        <a:t>Transfers</a:t>
                      </a:r>
                    </a:p>
                  </a:txBody>
                  <a:tcPr/>
                </a:tc>
                <a:extLst>
                  <a:ext uri="{0D108BD9-81ED-4DB2-BD59-A6C34878D82A}">
                    <a16:rowId xmlns:a16="http://schemas.microsoft.com/office/drawing/2014/main" val="3081694518"/>
                  </a:ext>
                </a:extLst>
              </a:tr>
              <a:tr h="268564">
                <a:tc>
                  <a:txBody>
                    <a:bodyPr/>
                    <a:lstStyle/>
                    <a:p>
                      <a:endParaRPr lang="en-US" sz="90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182545920"/>
                  </a:ext>
                </a:extLst>
              </a:tr>
              <a:tr h="268564">
                <a:tc>
                  <a:txBody>
                    <a:bodyPr/>
                    <a:lstStyle/>
                    <a:p>
                      <a:endParaRPr lang="en-US" sz="120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824170959"/>
                  </a:ext>
                </a:extLst>
              </a:tr>
              <a:tr h="268564">
                <a:tc>
                  <a:txBody>
                    <a:bodyPr/>
                    <a:lstStyle/>
                    <a:p>
                      <a:endParaRPr lang="en-US" sz="12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625346306"/>
                  </a:ext>
                </a:extLst>
              </a:tr>
            </a:tbl>
          </a:graphicData>
        </a:graphic>
      </p:graphicFrame>
      <p:sp>
        <p:nvSpPr>
          <p:cNvPr id="10" name="TextBox 9">
            <a:extLst>
              <a:ext uri="{FF2B5EF4-FFF2-40B4-BE49-F238E27FC236}">
                <a16:creationId xmlns:a16="http://schemas.microsoft.com/office/drawing/2014/main" id="{92779280-D5AE-4CC6-BA9D-F3A1CB530022}"/>
              </a:ext>
            </a:extLst>
          </p:cNvPr>
          <p:cNvSpPr txBox="1"/>
          <p:nvPr/>
        </p:nvSpPr>
        <p:spPr>
          <a:xfrm>
            <a:off x="-15804" y="3569029"/>
            <a:ext cx="1020344" cy="95410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002345"/>
                </a:solidFill>
                <a:effectLst/>
                <a:uLnTx/>
                <a:uFillTx/>
                <a:latin typeface="Trebuchet MS" panose="020B0603020202020204" pitchFamily="34" charset="0"/>
                <a:ea typeface="MS PGothic" panose="020B0600070205080204" pitchFamily="34" charset="-128"/>
                <a:cs typeface="Arial" panose="020B0604020202020204" pitchFamily="34" charset="0"/>
              </a:rPr>
              <a:t>PECS 2017</a:t>
            </a:r>
          </a:p>
        </p:txBody>
      </p:sp>
      <p:sp>
        <p:nvSpPr>
          <p:cNvPr id="11" name="Right Brace 10">
            <a:extLst>
              <a:ext uri="{FF2B5EF4-FFF2-40B4-BE49-F238E27FC236}">
                <a16:creationId xmlns:a16="http://schemas.microsoft.com/office/drawing/2014/main" id="{99A94358-B756-44C0-BE86-099E40F508C5}"/>
              </a:ext>
            </a:extLst>
          </p:cNvPr>
          <p:cNvSpPr/>
          <p:nvPr/>
        </p:nvSpPr>
        <p:spPr bwMode="auto">
          <a:xfrm flipH="1">
            <a:off x="999189" y="2110507"/>
            <a:ext cx="496511" cy="3916040"/>
          </a:xfrm>
          <a:prstGeom prst="rightBrace">
            <a:avLst/>
          </a:prstGeom>
          <a:ln w="28575">
            <a:solidFill>
              <a:schemeClr val="accent3"/>
            </a:solidFill>
            <a:headEnd type="none" w="med" len="med"/>
            <a:tailEnd type="none" w="med" len="med"/>
          </a:ln>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rtlCol="0" anchor="t" anchorCtr="0" compatLnSpc="1">
            <a:prstTxWarp prst="textNoShape">
              <a:avLst/>
            </a:prstTxWarp>
          </a:bodyPr>
          <a:lstStyle/>
          <a:p>
            <a:pPr marL="115888" marR="0" lvl="0" indent="-115888" algn="l" defTabSz="914400" rtl="0" eaLnBrk="1" fontAlgn="base" latinLnBrk="0" hangingPunct="1">
              <a:lnSpc>
                <a:spcPct val="100000"/>
              </a:lnSpc>
              <a:spcBef>
                <a:spcPct val="50000"/>
              </a:spcBef>
              <a:spcAft>
                <a:spcPct val="0"/>
              </a:spcAft>
              <a:buClrTx/>
              <a:buSzTx/>
              <a:buFontTx/>
              <a:buChar char="•"/>
              <a:tabLst/>
              <a:defRPr/>
            </a:pPr>
            <a:endParaRPr kumimoji="0" lang="en-US" sz="1300" b="0" i="0" u="none" strike="noStrike" kern="1200" cap="none" spc="0" normalizeH="0" baseline="0" noProof="0">
              <a:ln>
                <a:noFill/>
              </a:ln>
              <a:solidFill>
                <a:srgbClr val="002345"/>
              </a:solidFill>
              <a:effectLst/>
              <a:uLnTx/>
              <a:uFillTx/>
              <a:latin typeface="Trebuchet MS" pitchFamily="34" charset="0"/>
              <a:ea typeface="+mn-ea"/>
              <a:cs typeface="Times New Roman" pitchFamily="18" charset="0"/>
            </a:endParaRPr>
          </a:p>
        </p:txBody>
      </p:sp>
      <p:sp>
        <p:nvSpPr>
          <p:cNvPr id="30" name="TextBox 29">
            <a:extLst>
              <a:ext uri="{FF2B5EF4-FFF2-40B4-BE49-F238E27FC236}">
                <a16:creationId xmlns:a16="http://schemas.microsoft.com/office/drawing/2014/main" id="{B4D4BCC4-30B0-4E9B-9128-16B0D9B2221F}"/>
              </a:ext>
            </a:extLst>
          </p:cNvPr>
          <p:cNvSpPr txBox="1"/>
          <p:nvPr/>
        </p:nvSpPr>
        <p:spPr>
          <a:xfrm>
            <a:off x="3698875" y="1465210"/>
            <a:ext cx="2238808" cy="523220"/>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B0F0"/>
                </a:solidFill>
                <a:effectLst/>
                <a:uLnTx/>
                <a:uFillTx/>
                <a:latin typeface="Times New Roman" panose="02020603050405020304" pitchFamily="18" charset="0"/>
                <a:ea typeface="MS PGothic" panose="020B0600070205080204" pitchFamily="34" charset="-128"/>
                <a:cs typeface="Times New Roman" panose="02020603050405020304" pitchFamily="18" charset="0"/>
              </a:rPr>
              <a:t>Grouping and identifying patterns/disparities</a:t>
            </a:r>
          </a:p>
        </p:txBody>
      </p:sp>
      <p:sp>
        <p:nvSpPr>
          <p:cNvPr id="31" name="TextBox 30">
            <a:extLst>
              <a:ext uri="{FF2B5EF4-FFF2-40B4-BE49-F238E27FC236}">
                <a16:creationId xmlns:a16="http://schemas.microsoft.com/office/drawing/2014/main" id="{F416A377-6C8F-45E8-AD70-F9418C024854}"/>
              </a:ext>
            </a:extLst>
          </p:cNvPr>
          <p:cNvSpPr txBox="1"/>
          <p:nvPr/>
        </p:nvSpPr>
        <p:spPr>
          <a:xfrm>
            <a:off x="6454003" y="1469084"/>
            <a:ext cx="2368740" cy="523220"/>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B0F0"/>
                </a:solidFill>
                <a:effectLst/>
                <a:uLnTx/>
                <a:uFillTx/>
                <a:latin typeface="Times New Roman" panose="02020603050405020304" pitchFamily="18" charset="0"/>
                <a:ea typeface="MS PGothic" panose="020B0600070205080204" pitchFamily="34" charset="-128"/>
                <a:cs typeface="Times New Roman" panose="02020603050405020304" pitchFamily="18" charset="0"/>
              </a:rPr>
              <a:t>Final gender typology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B0F0"/>
                </a:solidFill>
                <a:effectLst/>
                <a:uLnTx/>
                <a:uFillTx/>
                <a:latin typeface="Times New Roman" panose="02020603050405020304" pitchFamily="18" charset="0"/>
                <a:ea typeface="MS PGothic" panose="020B0600070205080204" pitchFamily="34" charset="-128"/>
                <a:cs typeface="Times New Roman" panose="02020603050405020304" pitchFamily="18" charset="0"/>
              </a:rPr>
              <a:t>specific to Palestine</a:t>
            </a:r>
          </a:p>
        </p:txBody>
      </p:sp>
      <p:grpSp>
        <p:nvGrpSpPr>
          <p:cNvPr id="38" name="Group 37">
            <a:extLst>
              <a:ext uri="{FF2B5EF4-FFF2-40B4-BE49-F238E27FC236}">
                <a16:creationId xmlns:a16="http://schemas.microsoft.com/office/drawing/2014/main" id="{5940EB89-017D-4392-A2A8-2A7D8FBE1D81}"/>
              </a:ext>
            </a:extLst>
          </p:cNvPr>
          <p:cNvGrpSpPr/>
          <p:nvPr/>
        </p:nvGrpSpPr>
        <p:grpSpPr>
          <a:xfrm>
            <a:off x="2909895" y="2145244"/>
            <a:ext cx="6041747" cy="4064000"/>
            <a:chOff x="2909895" y="2145244"/>
            <a:chExt cx="6579902" cy="4064000"/>
          </a:xfrm>
        </p:grpSpPr>
        <p:sp>
          <p:nvSpPr>
            <p:cNvPr id="37" name="Rectangle 36">
              <a:extLst>
                <a:ext uri="{FF2B5EF4-FFF2-40B4-BE49-F238E27FC236}">
                  <a16:creationId xmlns:a16="http://schemas.microsoft.com/office/drawing/2014/main" id="{75395BCA-4551-4931-A8A4-3F40CCA870E6}"/>
                </a:ext>
              </a:extLst>
            </p:cNvPr>
            <p:cNvSpPr/>
            <p:nvPr/>
          </p:nvSpPr>
          <p:spPr bwMode="auto">
            <a:xfrm>
              <a:off x="3225631" y="2145244"/>
              <a:ext cx="3035469" cy="3846566"/>
            </a:xfrm>
            <a:prstGeom prst="rect">
              <a:avLst/>
            </a:prstGeom>
            <a:solidFill>
              <a:schemeClr val="tx1">
                <a:lumMod val="10000"/>
                <a:lumOff val="90000"/>
              </a:schemeClr>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115888" marR="0" lvl="0" indent="-115888" algn="l" defTabSz="914400" rtl="0" eaLnBrk="1" fontAlgn="base" latinLnBrk="0" hangingPunct="1">
                <a:lnSpc>
                  <a:spcPct val="100000"/>
                </a:lnSpc>
                <a:spcBef>
                  <a:spcPct val="50000"/>
                </a:spcBef>
                <a:spcAft>
                  <a:spcPct val="0"/>
                </a:spcAft>
                <a:buClrTx/>
                <a:buSzTx/>
                <a:buFontTx/>
                <a:buChar char="•"/>
                <a:tabLst/>
                <a:defRPr/>
              </a:pPr>
              <a:endParaRPr kumimoji="0" lang="en-US" sz="1300" b="0" i="0" u="none" strike="noStrike" kern="1200" cap="none" spc="0" normalizeH="0" baseline="0" noProof="0">
                <a:ln>
                  <a:noFill/>
                </a:ln>
                <a:solidFill>
                  <a:srgbClr val="002345"/>
                </a:solidFill>
                <a:effectLst/>
                <a:uLnTx/>
                <a:uFillTx/>
                <a:latin typeface="Times New Roman" panose="02020603050405020304" pitchFamily="18" charset="0"/>
                <a:cs typeface="Times New Roman" panose="02020603050405020304" pitchFamily="18" charset="0"/>
              </a:endParaRPr>
            </a:p>
          </p:txBody>
        </p:sp>
        <p:grpSp>
          <p:nvGrpSpPr>
            <p:cNvPr id="29" name="Group 28">
              <a:extLst>
                <a:ext uri="{FF2B5EF4-FFF2-40B4-BE49-F238E27FC236}">
                  <a16:creationId xmlns:a16="http://schemas.microsoft.com/office/drawing/2014/main" id="{F112E1EA-C667-41FB-B2BA-AA2EE8F46FB3}"/>
                </a:ext>
              </a:extLst>
            </p:cNvPr>
            <p:cNvGrpSpPr/>
            <p:nvPr/>
          </p:nvGrpSpPr>
          <p:grpSpPr>
            <a:xfrm>
              <a:off x="2909895" y="2240906"/>
              <a:ext cx="3667176" cy="3625668"/>
              <a:chOff x="3229656" y="2024876"/>
              <a:chExt cx="3721260" cy="3625668"/>
            </a:xfrm>
          </p:grpSpPr>
          <p:sp>
            <p:nvSpPr>
              <p:cNvPr id="28" name="Oval 27">
                <a:extLst>
                  <a:ext uri="{FF2B5EF4-FFF2-40B4-BE49-F238E27FC236}">
                    <a16:creationId xmlns:a16="http://schemas.microsoft.com/office/drawing/2014/main" id="{AD35A83B-9E22-4B52-94A2-37C47D483029}"/>
                  </a:ext>
                </a:extLst>
              </p:cNvPr>
              <p:cNvSpPr/>
              <p:nvPr/>
            </p:nvSpPr>
            <p:spPr bwMode="auto">
              <a:xfrm>
                <a:off x="4463600" y="4424019"/>
                <a:ext cx="1862870" cy="1226525"/>
              </a:xfrm>
              <a:prstGeom prst="ellipse">
                <a:avLst/>
              </a:prstGeom>
              <a:solidFill>
                <a:schemeClr val="accent5">
                  <a:lumMod val="10000"/>
                  <a:lumOff val="90000"/>
                </a:schemeClr>
              </a:solidFill>
              <a:ln>
                <a:solidFill>
                  <a:schemeClr val="accent5">
                    <a:lumMod val="25000"/>
                    <a:lumOff val="75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115888" marR="0" lvl="0" indent="-115888" algn="l" defTabSz="914400" rtl="0" eaLnBrk="1" fontAlgn="base" latinLnBrk="0" hangingPunct="1">
                  <a:lnSpc>
                    <a:spcPct val="100000"/>
                  </a:lnSpc>
                  <a:spcBef>
                    <a:spcPct val="50000"/>
                  </a:spcBef>
                  <a:spcAft>
                    <a:spcPct val="0"/>
                  </a:spcAft>
                  <a:buClrTx/>
                  <a:buSzTx/>
                  <a:buFontTx/>
                  <a:buChar char="•"/>
                  <a:tabLst/>
                  <a:defRPr/>
                </a:pPr>
                <a:endParaRPr kumimoji="0" lang="en-US" sz="1300" b="0" i="0" u="none" strike="noStrike" kern="1200" cap="none" spc="0" normalizeH="0" baseline="0" noProof="0">
                  <a:ln>
                    <a:noFill/>
                  </a:ln>
                  <a:solidFill>
                    <a:srgbClr val="002345"/>
                  </a:solidFill>
                  <a:effectLst/>
                  <a:uLnTx/>
                  <a:uFillTx/>
                  <a:latin typeface="Times New Roman" panose="02020603050405020304" pitchFamily="18" charset="0"/>
                  <a:cs typeface="Times New Roman" panose="02020603050405020304" pitchFamily="18" charset="0"/>
                </a:endParaRPr>
              </a:p>
            </p:txBody>
          </p:sp>
          <p:sp>
            <p:nvSpPr>
              <p:cNvPr id="27" name="Oval 26">
                <a:extLst>
                  <a:ext uri="{FF2B5EF4-FFF2-40B4-BE49-F238E27FC236}">
                    <a16:creationId xmlns:a16="http://schemas.microsoft.com/office/drawing/2014/main" id="{02918203-4EDC-4AB8-9866-601F73E666C9}"/>
                  </a:ext>
                </a:extLst>
              </p:cNvPr>
              <p:cNvSpPr/>
              <p:nvPr/>
            </p:nvSpPr>
            <p:spPr bwMode="auto">
              <a:xfrm>
                <a:off x="3598152" y="2024876"/>
                <a:ext cx="1862870" cy="1226525"/>
              </a:xfrm>
              <a:prstGeom prst="ellipse">
                <a:avLst/>
              </a:prstGeom>
              <a:solidFill>
                <a:schemeClr val="bg1">
                  <a:lumMod val="85000"/>
                </a:schemeClr>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115888" marR="0" lvl="0" indent="-115888" algn="l" defTabSz="914400" rtl="0" eaLnBrk="1" fontAlgn="base" latinLnBrk="0" hangingPunct="1">
                  <a:lnSpc>
                    <a:spcPct val="100000"/>
                  </a:lnSpc>
                  <a:spcBef>
                    <a:spcPct val="50000"/>
                  </a:spcBef>
                  <a:spcAft>
                    <a:spcPct val="0"/>
                  </a:spcAft>
                  <a:buClrTx/>
                  <a:buSzTx/>
                  <a:buFontTx/>
                  <a:buChar char="•"/>
                  <a:tabLst/>
                  <a:defRPr/>
                </a:pPr>
                <a:endParaRPr kumimoji="0" lang="en-US" sz="1300" b="0" i="0" u="none" strike="noStrike" kern="1200" cap="none" spc="0" normalizeH="0" baseline="0" noProof="0">
                  <a:ln>
                    <a:noFill/>
                  </a:ln>
                  <a:solidFill>
                    <a:srgbClr val="002345"/>
                  </a:solidFill>
                  <a:effectLst/>
                  <a:uLnTx/>
                  <a:uFillTx/>
                  <a:latin typeface="Times New Roman" panose="02020603050405020304" pitchFamily="18" charset="0"/>
                  <a:cs typeface="Times New Roman" panose="02020603050405020304" pitchFamily="18" charset="0"/>
                </a:endParaRPr>
              </a:p>
            </p:txBody>
          </p:sp>
          <p:pic>
            <p:nvPicPr>
              <p:cNvPr id="15" name="Graphic 14" descr="Suburban scene with solid fill">
                <a:extLst>
                  <a:ext uri="{FF2B5EF4-FFF2-40B4-BE49-F238E27FC236}">
                    <a16:creationId xmlns:a16="http://schemas.microsoft.com/office/drawing/2014/main" id="{829BE6A6-3A19-4477-940D-7AAF47BDCD0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29587" y="2040052"/>
                <a:ext cx="777643" cy="777643"/>
              </a:xfrm>
              <a:prstGeom prst="rect">
                <a:avLst/>
              </a:prstGeom>
            </p:spPr>
          </p:pic>
          <p:pic>
            <p:nvPicPr>
              <p:cNvPr id="16" name="Graphic 15" descr="Suburban scene with solid fill">
                <a:extLst>
                  <a:ext uri="{FF2B5EF4-FFF2-40B4-BE49-F238E27FC236}">
                    <a16:creationId xmlns:a16="http://schemas.microsoft.com/office/drawing/2014/main" id="{D6FD22CE-EEA6-4CAF-845A-52BD7A3C59C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098756" y="2511376"/>
                <a:ext cx="777643" cy="777643"/>
              </a:xfrm>
              <a:prstGeom prst="rect">
                <a:avLst/>
              </a:prstGeom>
            </p:spPr>
          </p:pic>
          <p:pic>
            <p:nvPicPr>
              <p:cNvPr id="17" name="Graphic 16" descr="Suburban scene with solid fill">
                <a:extLst>
                  <a:ext uri="{FF2B5EF4-FFF2-40B4-BE49-F238E27FC236}">
                    <a16:creationId xmlns:a16="http://schemas.microsoft.com/office/drawing/2014/main" id="{EEF74EA4-4443-4EA1-AC51-01F8A8DF0AF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42534" y="3204524"/>
                <a:ext cx="777643" cy="777643"/>
              </a:xfrm>
              <a:prstGeom prst="rect">
                <a:avLst/>
              </a:prstGeom>
            </p:spPr>
          </p:pic>
          <p:pic>
            <p:nvPicPr>
              <p:cNvPr id="18" name="Graphic 17" descr="Suburban scene with solid fill">
                <a:extLst>
                  <a:ext uri="{FF2B5EF4-FFF2-40B4-BE49-F238E27FC236}">
                    <a16:creationId xmlns:a16="http://schemas.microsoft.com/office/drawing/2014/main" id="{606211FF-6CAC-4162-9E0F-FA2BA527265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439764" y="3416500"/>
                <a:ext cx="777643" cy="777643"/>
              </a:xfrm>
              <a:prstGeom prst="rect">
                <a:avLst/>
              </a:prstGeom>
            </p:spPr>
          </p:pic>
          <p:pic>
            <p:nvPicPr>
              <p:cNvPr id="19" name="Graphic 18" descr="Suburban scene with solid fill">
                <a:extLst>
                  <a:ext uri="{FF2B5EF4-FFF2-40B4-BE49-F238E27FC236}">
                    <a16:creationId xmlns:a16="http://schemas.microsoft.com/office/drawing/2014/main" id="{60F34646-7BBC-45CC-9505-0C6C30F905C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050943" y="4514347"/>
                <a:ext cx="777643" cy="777643"/>
              </a:xfrm>
              <a:prstGeom prst="rect">
                <a:avLst/>
              </a:prstGeom>
            </p:spPr>
          </p:pic>
          <p:pic>
            <p:nvPicPr>
              <p:cNvPr id="20" name="Graphic 19" descr="Suburban scene with solid fill">
                <a:extLst>
                  <a:ext uri="{FF2B5EF4-FFF2-40B4-BE49-F238E27FC236}">
                    <a16:creationId xmlns:a16="http://schemas.microsoft.com/office/drawing/2014/main" id="{07F469B8-1193-480F-8F3B-5D3EDA80C28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965716" y="3736704"/>
                <a:ext cx="777643" cy="777643"/>
              </a:xfrm>
              <a:prstGeom prst="rect">
                <a:avLst/>
              </a:prstGeom>
            </p:spPr>
          </p:pic>
          <p:pic>
            <p:nvPicPr>
              <p:cNvPr id="21" name="Graphic 20" descr="Suburban scene with solid fill">
                <a:extLst>
                  <a:ext uri="{FF2B5EF4-FFF2-40B4-BE49-F238E27FC236}">
                    <a16:creationId xmlns:a16="http://schemas.microsoft.com/office/drawing/2014/main" id="{81F71530-E246-403B-9762-4B537C4EB06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456582" y="4795984"/>
                <a:ext cx="777643" cy="777643"/>
              </a:xfrm>
              <a:prstGeom prst="rect">
                <a:avLst/>
              </a:prstGeom>
            </p:spPr>
          </p:pic>
          <p:pic>
            <p:nvPicPr>
              <p:cNvPr id="22" name="Graphic 21" descr="Suburban scene with solid fill">
                <a:extLst>
                  <a:ext uri="{FF2B5EF4-FFF2-40B4-BE49-F238E27FC236}">
                    <a16:creationId xmlns:a16="http://schemas.microsoft.com/office/drawing/2014/main" id="{24730201-F0D5-4273-BA1F-5DA6720461D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932443" y="2053227"/>
                <a:ext cx="653398" cy="653398"/>
              </a:xfrm>
              <a:prstGeom prst="rect">
                <a:avLst/>
              </a:prstGeom>
            </p:spPr>
          </p:pic>
          <p:pic>
            <p:nvPicPr>
              <p:cNvPr id="23" name="Graphic 22" descr="Suburban scene with solid fill">
                <a:extLst>
                  <a:ext uri="{FF2B5EF4-FFF2-40B4-BE49-F238E27FC236}">
                    <a16:creationId xmlns:a16="http://schemas.microsoft.com/office/drawing/2014/main" id="{C6B9D419-53F5-497D-BA60-49C9020E693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553712" y="4597645"/>
                <a:ext cx="777643" cy="777643"/>
              </a:xfrm>
              <a:prstGeom prst="rect">
                <a:avLst/>
              </a:prstGeom>
            </p:spPr>
          </p:pic>
          <p:sp>
            <p:nvSpPr>
              <p:cNvPr id="24" name="Arrow: Right 23">
                <a:extLst>
                  <a:ext uri="{FF2B5EF4-FFF2-40B4-BE49-F238E27FC236}">
                    <a16:creationId xmlns:a16="http://schemas.microsoft.com/office/drawing/2014/main" id="{C6E4B464-72CE-4BB2-8038-D3C65E17F72D}"/>
                  </a:ext>
                </a:extLst>
              </p:cNvPr>
              <p:cNvSpPr/>
              <p:nvPr/>
            </p:nvSpPr>
            <p:spPr bwMode="auto">
              <a:xfrm>
                <a:off x="3229656" y="3394038"/>
                <a:ext cx="519001" cy="563169"/>
              </a:xfrm>
              <a:prstGeom prst="rightArrow">
                <a:avLst/>
              </a:prstGeom>
              <a:solidFill>
                <a:schemeClr val="accent3"/>
              </a:solidFill>
              <a:ln w="9525" cap="flat" cmpd="sng" algn="ctr">
                <a:solidFill>
                  <a:schemeClr val="accent3"/>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lvl="0" indent="-115888" algn="l" defTabSz="914400" rtl="0" eaLnBrk="1" fontAlgn="base" latinLnBrk="0" hangingPunct="1">
                  <a:lnSpc>
                    <a:spcPct val="100000"/>
                  </a:lnSpc>
                  <a:spcBef>
                    <a:spcPct val="50000"/>
                  </a:spcBef>
                  <a:spcAft>
                    <a:spcPct val="0"/>
                  </a:spcAft>
                  <a:buClrTx/>
                  <a:buSzTx/>
                  <a:buFontTx/>
                  <a:buChar char="•"/>
                  <a:tabLst/>
                  <a:defRPr/>
                </a:pPr>
                <a:endParaRPr kumimoji="0" lang="en-US" sz="1300" b="0" i="0" u="none" strike="noStrike" kern="1200" cap="none" spc="0" normalizeH="0" baseline="0" noProof="0">
                  <a:ln>
                    <a:noFill/>
                  </a:ln>
                  <a:solidFill>
                    <a:srgbClr val="002345"/>
                  </a:solidFill>
                  <a:effectLst/>
                  <a:uLnTx/>
                  <a:uFillTx/>
                  <a:latin typeface="Times New Roman" panose="02020603050405020304" pitchFamily="18" charset="0"/>
                  <a:ea typeface="MS PGothic" panose="020B0600070205080204" pitchFamily="34" charset="-128"/>
                  <a:cs typeface="Times New Roman" panose="02020603050405020304" pitchFamily="18" charset="0"/>
                </a:endParaRPr>
              </a:p>
            </p:txBody>
          </p:sp>
          <p:sp>
            <p:nvSpPr>
              <p:cNvPr id="25" name="Arrow: Right 24">
                <a:extLst>
                  <a:ext uri="{FF2B5EF4-FFF2-40B4-BE49-F238E27FC236}">
                    <a16:creationId xmlns:a16="http://schemas.microsoft.com/office/drawing/2014/main" id="{56120804-EDF6-44ED-B807-5AB84FAA6FC3}"/>
                  </a:ext>
                </a:extLst>
              </p:cNvPr>
              <p:cNvSpPr/>
              <p:nvPr/>
            </p:nvSpPr>
            <p:spPr bwMode="auto">
              <a:xfrm>
                <a:off x="6431915" y="3429000"/>
                <a:ext cx="519001" cy="563169"/>
              </a:xfrm>
              <a:prstGeom prst="rightArrow">
                <a:avLst/>
              </a:prstGeom>
              <a:solidFill>
                <a:schemeClr val="accent3"/>
              </a:solidFill>
              <a:ln w="9525" cap="flat" cmpd="sng" algn="ctr">
                <a:solidFill>
                  <a:schemeClr val="accent3"/>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lvl="0" indent="-115888" algn="l" defTabSz="914400" rtl="0" eaLnBrk="1" fontAlgn="base" latinLnBrk="0" hangingPunct="1">
                  <a:lnSpc>
                    <a:spcPct val="100000"/>
                  </a:lnSpc>
                  <a:spcBef>
                    <a:spcPct val="50000"/>
                  </a:spcBef>
                  <a:spcAft>
                    <a:spcPct val="0"/>
                  </a:spcAft>
                  <a:buClrTx/>
                  <a:buSzTx/>
                  <a:buFontTx/>
                  <a:buChar char="•"/>
                  <a:tabLst/>
                  <a:defRPr/>
                </a:pPr>
                <a:endParaRPr kumimoji="0" lang="en-US" sz="1300" b="0" i="0" u="none" strike="noStrike" kern="1200" cap="none" spc="0" normalizeH="0" baseline="0" noProof="0">
                  <a:ln>
                    <a:noFill/>
                  </a:ln>
                  <a:solidFill>
                    <a:srgbClr val="002345"/>
                  </a:solidFill>
                  <a:effectLst/>
                  <a:uLnTx/>
                  <a:uFillTx/>
                  <a:latin typeface="Times New Roman" panose="02020603050405020304" pitchFamily="18" charset="0"/>
                  <a:ea typeface="MS PGothic" panose="020B0600070205080204" pitchFamily="34" charset="-128"/>
                  <a:cs typeface="Times New Roman" panose="02020603050405020304" pitchFamily="18" charset="0"/>
                </a:endParaRPr>
              </a:p>
            </p:txBody>
          </p:sp>
        </p:grpSp>
        <p:graphicFrame>
          <p:nvGraphicFramePr>
            <p:cNvPr id="32" name="Table 9">
              <a:extLst>
                <a:ext uri="{FF2B5EF4-FFF2-40B4-BE49-F238E27FC236}">
                  <a16:creationId xmlns:a16="http://schemas.microsoft.com/office/drawing/2014/main" id="{9AA78223-2CFF-4E97-8061-F15F6D9AC3E0}"/>
                </a:ext>
              </a:extLst>
            </p:cNvPr>
            <p:cNvGraphicFramePr>
              <a:graphicFrameLocks/>
            </p:cNvGraphicFramePr>
            <p:nvPr/>
          </p:nvGraphicFramePr>
          <p:xfrm>
            <a:off x="6635134" y="2145244"/>
            <a:ext cx="2854663" cy="4064000"/>
          </p:xfrm>
          <a:graphic>
            <a:graphicData uri="http://schemas.openxmlformats.org/drawingml/2006/table">
              <a:tbl>
                <a:tblPr firstRow="1" bandRow="1">
                  <a:tableStyleId>{2D5ABB26-0587-4C30-8999-92F81FD0307C}</a:tableStyleId>
                </a:tblPr>
                <a:tblGrid>
                  <a:gridCol w="2621187">
                    <a:extLst>
                      <a:ext uri="{9D8B030D-6E8A-4147-A177-3AD203B41FA5}">
                        <a16:colId xmlns:a16="http://schemas.microsoft.com/office/drawing/2014/main" val="1395413901"/>
                      </a:ext>
                    </a:extLst>
                  </a:gridCol>
                </a:tblGrid>
                <a:tr h="270559">
                  <a:tc>
                    <a:txBody>
                      <a:bodyPr/>
                      <a:lstStyle/>
                      <a:p>
                        <a:r>
                          <a:rPr lang="en-US" sz="1300" dirty="0">
                            <a:latin typeface="Times New Roman" panose="02020603050405020304" pitchFamily="18" charset="0"/>
                            <a:cs typeface="Times New Roman" panose="02020603050405020304" pitchFamily="18" charset="0"/>
                          </a:rPr>
                          <a:t>By gender of </a:t>
                        </a:r>
                        <a:r>
                          <a:rPr lang="en-US" sz="1300" b="0" u="none" dirty="0" err="1">
                            <a:latin typeface="Times New Roman" panose="02020603050405020304" pitchFamily="18" charset="0"/>
                            <a:cs typeface="Times New Roman" panose="02020603050405020304" pitchFamily="18" charset="0"/>
                          </a:rPr>
                          <a:t>hh</a:t>
                        </a:r>
                        <a:r>
                          <a:rPr lang="en-US" sz="1300" b="0" u="none" dirty="0">
                            <a:latin typeface="Times New Roman" panose="02020603050405020304" pitchFamily="18" charset="0"/>
                            <a:cs typeface="Times New Roman" panose="02020603050405020304" pitchFamily="18" charset="0"/>
                          </a:rPr>
                          <a:t> </a:t>
                        </a:r>
                        <a:r>
                          <a:rPr lang="en-US" sz="1300" b="1" u="sng" dirty="0">
                            <a:latin typeface="Times New Roman" panose="02020603050405020304" pitchFamily="18" charset="0"/>
                            <a:cs typeface="Times New Roman" panose="02020603050405020304" pitchFamily="18" charset="0"/>
                          </a:rPr>
                          <a:t>adults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80468113"/>
                    </a:ext>
                  </a:extLst>
                </a:tr>
                <a:tr h="227840">
                  <a:tc>
                    <a:txBody>
                      <a:bodyPr/>
                      <a:lstStyle/>
                      <a:p>
                        <a:pPr marL="228600" lvl="1" indent="0"/>
                        <a:r>
                          <a:rPr lang="en-US" sz="1000">
                            <a:latin typeface="Times New Roman" panose="02020603050405020304" pitchFamily="18" charset="0"/>
                            <a:cs typeface="Times New Roman" panose="02020603050405020304" pitchFamily="18" charset="0"/>
                          </a:rPr>
                          <a:t>Majority female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33543056"/>
                    </a:ext>
                  </a:extLst>
                </a:tr>
                <a:tr h="227840">
                  <a:tc>
                    <a:txBody>
                      <a:bodyPr/>
                      <a:lstStyle/>
                      <a:p>
                        <a:pPr marL="228600" lvl="1" indent="0"/>
                        <a:r>
                          <a:rPr lang="en-US" sz="1000">
                            <a:latin typeface="Times New Roman" panose="02020603050405020304" pitchFamily="18" charset="0"/>
                            <a:cs typeface="Times New Roman" panose="02020603050405020304" pitchFamily="18" charset="0"/>
                          </a:rPr>
                          <a:t>Majority males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71923802"/>
                    </a:ext>
                  </a:extLst>
                </a:tr>
                <a:tr h="227840">
                  <a:tc>
                    <a:txBody>
                      <a:bodyPr/>
                      <a:lstStyle/>
                      <a:p>
                        <a:pPr marL="228600" lvl="1" indent="0"/>
                        <a:r>
                          <a:rPr lang="en-US" sz="1000">
                            <a:latin typeface="Times New Roman" panose="02020603050405020304" pitchFamily="18" charset="0"/>
                            <a:cs typeface="Times New Roman" panose="02020603050405020304" pitchFamily="18" charset="0"/>
                          </a:rPr>
                          <a:t>Equal share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46865565"/>
                    </a:ext>
                  </a:extLst>
                </a:tr>
                <a:tr h="0">
                  <a:tc>
                    <a:txBody>
                      <a:bodyPr/>
                      <a:lstStyle/>
                      <a:p>
                        <a:endParaRPr lang="en-US" sz="10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48536662"/>
                    </a:ext>
                  </a:extLst>
                </a:tr>
                <a:tr h="366485">
                  <a:tc>
                    <a:txBody>
                      <a:bodyPr/>
                      <a:lstStyle/>
                      <a:p>
                        <a:r>
                          <a:rPr lang="en-US" sz="1300" dirty="0">
                            <a:latin typeface="Times New Roman" panose="02020603050405020304" pitchFamily="18" charset="0"/>
                            <a:cs typeface="Times New Roman" panose="02020603050405020304" pitchFamily="18" charset="0"/>
                          </a:rPr>
                          <a:t>By gender of </a:t>
                        </a:r>
                        <a:r>
                          <a:rPr lang="en-US" sz="1300" dirty="0" err="1">
                            <a:latin typeface="Times New Roman" panose="02020603050405020304" pitchFamily="18" charset="0"/>
                            <a:cs typeface="Times New Roman" panose="02020603050405020304" pitchFamily="18" charset="0"/>
                          </a:rPr>
                          <a:t>hh</a:t>
                        </a:r>
                        <a:r>
                          <a:rPr lang="en-US" sz="1300" dirty="0">
                            <a:latin typeface="Times New Roman" panose="02020603050405020304" pitchFamily="18" charset="0"/>
                            <a:cs typeface="Times New Roman" panose="02020603050405020304" pitchFamily="18" charset="0"/>
                          </a:rPr>
                          <a:t> </a:t>
                        </a:r>
                        <a:r>
                          <a:rPr lang="en-US" sz="1300" b="1" u="sng" kern="1200" dirty="0">
                            <a:solidFill>
                              <a:schemeClr val="tx1"/>
                            </a:solidFill>
                            <a:latin typeface="Times New Roman" panose="02020603050405020304" pitchFamily="18" charset="0"/>
                            <a:ea typeface="+mn-ea"/>
                            <a:cs typeface="Times New Roman" panose="02020603050405020304" pitchFamily="18" charset="0"/>
                          </a:rPr>
                          <a:t>breadwinners </a:t>
                        </a:r>
                        <a:r>
                          <a:rPr lang="en-US" sz="1300" b="0" u="none" kern="1200" dirty="0">
                            <a:solidFill>
                              <a:schemeClr val="tx1"/>
                            </a:solidFill>
                            <a:latin typeface="Times New Roman" panose="02020603050405020304" pitchFamily="18" charset="0"/>
                            <a:ea typeface="+mn-ea"/>
                            <a:cs typeface="Times New Roman" panose="02020603050405020304" pitchFamily="18" charset="0"/>
                          </a:rPr>
                          <a:t>(salaries, labor incomes)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75494689"/>
                    </a:ext>
                  </a:extLst>
                </a:tr>
                <a:tr h="227840">
                  <a:tc>
                    <a:txBody>
                      <a:bodyPr/>
                      <a:lstStyle/>
                      <a:p>
                        <a:pPr marL="228600" lvl="1" indent="0"/>
                        <a:r>
                          <a:rPr lang="en-US" sz="1000">
                            <a:latin typeface="Times New Roman" panose="02020603050405020304" pitchFamily="18" charset="0"/>
                            <a:cs typeface="Times New Roman" panose="02020603050405020304" pitchFamily="18" charset="0"/>
                          </a:rPr>
                          <a:t>Female earners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00682550"/>
                    </a:ext>
                  </a:extLst>
                </a:tr>
                <a:tr h="227840">
                  <a:tc>
                    <a:txBody>
                      <a:bodyPr/>
                      <a:lstStyle/>
                      <a:p>
                        <a:pPr marL="228600" lvl="1" indent="0"/>
                        <a:r>
                          <a:rPr lang="en-US" sz="1000">
                            <a:latin typeface="Times New Roman" panose="02020603050405020304" pitchFamily="18" charset="0"/>
                            <a:cs typeface="Times New Roman" panose="02020603050405020304" pitchFamily="18" charset="0"/>
                          </a:rPr>
                          <a:t>Male earners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74653365"/>
                    </a:ext>
                  </a:extLst>
                </a:tr>
                <a:tr h="227840">
                  <a:tc>
                    <a:txBody>
                      <a:bodyPr/>
                      <a:lstStyle/>
                      <a:p>
                        <a:pPr marL="228600" lvl="1" indent="0"/>
                        <a:r>
                          <a:rPr lang="en-US" sz="1000">
                            <a:latin typeface="Times New Roman" panose="02020603050405020304" pitchFamily="18" charset="0"/>
                            <a:cs typeface="Times New Roman" panose="02020603050405020304" pitchFamily="18" charset="0"/>
                          </a:rPr>
                          <a:t>Both earners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52218631"/>
                    </a:ext>
                  </a:extLst>
                </a:tr>
                <a:tr h="227840">
                  <a:tc>
                    <a:txBody>
                      <a:bodyPr/>
                      <a:lstStyle/>
                      <a:p>
                        <a:pPr marL="228600" marR="0" lvl="1" indent="0" algn="l" defTabSz="914400" rtl="0" eaLnBrk="1" fontAlgn="auto" latinLnBrk="0" hangingPunct="1">
                          <a:lnSpc>
                            <a:spcPct val="100000"/>
                          </a:lnSpc>
                          <a:spcBef>
                            <a:spcPts val="0"/>
                          </a:spcBef>
                          <a:spcAft>
                            <a:spcPts val="0"/>
                          </a:spcAft>
                          <a:buClrTx/>
                          <a:buSzTx/>
                          <a:buFontTx/>
                          <a:buNone/>
                          <a:tabLst/>
                          <a:defRPr/>
                        </a:pPr>
                        <a:r>
                          <a:rPr lang="en-US" sz="1000" kern="1200">
                            <a:solidFill>
                              <a:schemeClr val="tx1"/>
                            </a:solidFill>
                            <a:latin typeface="Times New Roman" panose="02020603050405020304" pitchFamily="18" charset="0"/>
                            <a:ea typeface="+mn-ea"/>
                            <a:cs typeface="Times New Roman" panose="02020603050405020304" pitchFamily="18" charset="0"/>
                          </a:rPr>
                          <a:t>No earners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70267219"/>
                    </a:ext>
                  </a:extLst>
                </a:tr>
                <a:tr h="4556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latin typeface="Times New Roman" panose="02020603050405020304" pitchFamily="18" charset="0"/>
                            <a:cs typeface="Times New Roman" panose="02020603050405020304" pitchFamily="18" charset="0"/>
                          </a:rPr>
                          <a:t>By gender </a:t>
                        </a:r>
                        <a:r>
                          <a:rPr lang="en-US" sz="1300" b="1" u="sng" dirty="0">
                            <a:latin typeface="Times New Roman" panose="02020603050405020304" pitchFamily="18" charset="0"/>
                            <a:cs typeface="Times New Roman" panose="02020603050405020304" pitchFamily="18" charset="0"/>
                          </a:rPr>
                          <a:t>shares of </a:t>
                        </a:r>
                        <a:r>
                          <a:rPr lang="en-US" sz="1300" b="1" u="sng" dirty="0" err="1">
                            <a:latin typeface="Times New Roman" panose="02020603050405020304" pitchFamily="18" charset="0"/>
                            <a:cs typeface="Times New Roman" panose="02020603050405020304" pitchFamily="18" charset="0"/>
                          </a:rPr>
                          <a:t>hh</a:t>
                        </a:r>
                        <a:r>
                          <a:rPr lang="en-US" sz="1300" b="1" u="sng" dirty="0">
                            <a:latin typeface="Times New Roman" panose="02020603050405020304" pitchFamily="18" charset="0"/>
                            <a:cs typeface="Times New Roman" panose="02020603050405020304" pitchFamily="18" charset="0"/>
                          </a:rPr>
                          <a:t> incomes</a:t>
                        </a:r>
                        <a:r>
                          <a:rPr lang="en-US" sz="1300" b="1" dirty="0">
                            <a:latin typeface="Times New Roman" panose="02020603050405020304" pitchFamily="18" charset="0"/>
                            <a:cs typeface="Times New Roman" panose="02020603050405020304" pitchFamily="18" charset="0"/>
                          </a:rPr>
                          <a:t> </a:t>
                        </a:r>
                        <a:r>
                          <a:rPr lang="en-US" sz="1300" b="0" u="none" kern="1200" dirty="0">
                            <a:solidFill>
                              <a:schemeClr val="tx1"/>
                            </a:solidFill>
                            <a:latin typeface="Times New Roman" panose="02020603050405020304" pitchFamily="18" charset="0"/>
                            <a:ea typeface="+mn-ea"/>
                            <a:cs typeface="Times New Roman" panose="02020603050405020304" pitchFamily="18" charset="0"/>
                          </a:rPr>
                          <a:t>(labor incomes)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73455046"/>
                    </a:ext>
                  </a:extLst>
                </a:tr>
                <a:tr h="227840">
                  <a:tc>
                    <a:txBody>
                      <a:bodyPr/>
                      <a:lstStyle/>
                      <a:p>
                        <a:pPr marL="228600" lvl="1" indent="0"/>
                        <a:r>
                          <a:rPr lang="en-US" sz="1000" dirty="0">
                            <a:latin typeface="Times New Roman" panose="02020603050405020304" pitchFamily="18" charset="0"/>
                            <a:cs typeface="Times New Roman" panose="02020603050405020304" pitchFamily="18" charset="0"/>
                          </a:rPr>
                          <a:t>Females &gt;60% incomes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81694518"/>
                    </a:ext>
                  </a:extLst>
                </a:tr>
                <a:tr h="227840">
                  <a:tc>
                    <a:txBody>
                      <a:bodyPr/>
                      <a:lstStyle/>
                      <a:p>
                        <a:pPr marL="228600" lvl="1" indent="0"/>
                        <a:r>
                          <a:rPr lang="en-US" sz="1000" dirty="0">
                            <a:latin typeface="Times New Roman" panose="02020603050405020304" pitchFamily="18" charset="0"/>
                            <a:cs typeface="Times New Roman" panose="02020603050405020304" pitchFamily="18" charset="0"/>
                          </a:rPr>
                          <a:t>Males &gt;60% incomes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82545920"/>
                    </a:ext>
                  </a:extLst>
                </a:tr>
                <a:tr h="227840">
                  <a:tc>
                    <a:txBody>
                      <a:bodyPr/>
                      <a:lstStyle/>
                      <a:p>
                        <a:pPr marL="228600" lvl="1" indent="0"/>
                        <a:r>
                          <a:rPr lang="en-US" sz="1000">
                            <a:latin typeface="Times New Roman" panose="02020603050405020304" pitchFamily="18" charset="0"/>
                            <a:cs typeface="Times New Roman" panose="02020603050405020304" pitchFamily="18" charset="0"/>
                          </a:rPr>
                          <a:t>Equal shares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24170959"/>
                    </a:ext>
                  </a:extLst>
                </a:tr>
                <a:tr h="227840">
                  <a:tc>
                    <a:txBody>
                      <a:bodyPr/>
                      <a:lstStyle/>
                      <a:p>
                        <a:pPr marL="228600" marR="0" lvl="1"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latin typeface="Times New Roman" panose="02020603050405020304" pitchFamily="18" charset="0"/>
                            <a:ea typeface="+mn-ea"/>
                            <a:cs typeface="Times New Roman" panose="02020603050405020304" pitchFamily="18" charset="0"/>
                          </a:rPr>
                          <a:t>No earnings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25346306"/>
                    </a:ext>
                  </a:extLst>
                </a:tr>
              </a:tbl>
            </a:graphicData>
          </a:graphic>
        </p:graphicFrame>
      </p:grpSp>
      <p:sp>
        <p:nvSpPr>
          <p:cNvPr id="36" name="Rectangle 35">
            <a:extLst>
              <a:ext uri="{FF2B5EF4-FFF2-40B4-BE49-F238E27FC236}">
                <a16:creationId xmlns:a16="http://schemas.microsoft.com/office/drawing/2014/main" id="{00DA1AB1-490D-45F2-B119-FCF3617748E5}"/>
              </a:ext>
            </a:extLst>
          </p:cNvPr>
          <p:cNvSpPr/>
          <p:nvPr/>
        </p:nvSpPr>
        <p:spPr bwMode="auto">
          <a:xfrm>
            <a:off x="6330455" y="2073114"/>
            <a:ext cx="2559103" cy="4136130"/>
          </a:xfrm>
          <a:prstGeom prst="rect">
            <a:avLst/>
          </a:prstGeom>
          <a:no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115888" marR="0" lvl="0" indent="-115888" algn="l" defTabSz="914400" rtl="0" eaLnBrk="1" fontAlgn="base" latinLnBrk="0" hangingPunct="1">
              <a:lnSpc>
                <a:spcPct val="100000"/>
              </a:lnSpc>
              <a:spcBef>
                <a:spcPct val="50000"/>
              </a:spcBef>
              <a:spcAft>
                <a:spcPct val="0"/>
              </a:spcAft>
              <a:buClrTx/>
              <a:buSzTx/>
              <a:buFontTx/>
              <a:buChar char="•"/>
              <a:tabLst/>
              <a:defRPr/>
            </a:pPr>
            <a:endParaRPr kumimoji="0" lang="en-US" sz="1300" b="0" i="0" u="none" strike="noStrike" kern="1200" cap="none" spc="0" normalizeH="0" baseline="0" noProof="0" dirty="0">
              <a:ln>
                <a:noFill/>
              </a:ln>
              <a:solidFill>
                <a:srgbClr val="002345"/>
              </a:solidFill>
              <a:effectLst/>
              <a:uLnTx/>
              <a:uFillTx/>
              <a:latin typeface="Times New Roman" panose="02020603050405020304" pitchFamily="18" charset="0"/>
              <a:cs typeface="Times New Roman" panose="02020603050405020304" pitchFamily="18" charset="0"/>
            </a:endParaRPr>
          </a:p>
        </p:txBody>
      </p:sp>
      <p:sp>
        <p:nvSpPr>
          <p:cNvPr id="35" name="TextBox 34">
            <a:extLst>
              <a:ext uri="{FF2B5EF4-FFF2-40B4-BE49-F238E27FC236}">
                <a16:creationId xmlns:a16="http://schemas.microsoft.com/office/drawing/2014/main" id="{931BED38-7054-473F-8F58-E5EE37754E66}"/>
              </a:ext>
            </a:extLst>
          </p:cNvPr>
          <p:cNvSpPr txBox="1"/>
          <p:nvPr/>
        </p:nvSpPr>
        <p:spPr>
          <a:xfrm>
            <a:off x="257058" y="782729"/>
            <a:ext cx="8285841" cy="646331"/>
          </a:xfrm>
          <a:prstGeom prst="rect">
            <a:avLst/>
          </a:prstGeom>
          <a:noFill/>
        </p:spPr>
        <p:txBody>
          <a:bodyPr wrap="square" rtlCol="0">
            <a:spAutoFit/>
          </a:bodyPr>
          <a:lstStyle/>
          <a:p>
            <a:r>
              <a:rPr lang="en-US" sz="1800" b="0" dirty="0">
                <a:latin typeface="Times New Roman" panose="02020603050405020304" pitchFamily="18" charset="0"/>
                <a:cs typeface="Times New Roman" panose="02020603050405020304" pitchFamily="18" charset="0"/>
              </a:rPr>
              <a:t>Household sociodemographic and observable characteristics are estimated to identify potential </a:t>
            </a:r>
            <a:r>
              <a:rPr lang="en-US" sz="1800" i="1" dirty="0">
                <a:latin typeface="Times New Roman" panose="02020603050405020304" pitchFamily="18" charset="0"/>
                <a:cs typeface="Times New Roman" panose="02020603050405020304" pitchFamily="18" charset="0"/>
              </a:rPr>
              <a:t>gender </a:t>
            </a:r>
            <a:r>
              <a:rPr lang="en-US" sz="1800" b="0" dirty="0">
                <a:latin typeface="Times New Roman" panose="02020603050405020304" pitchFamily="18" charset="0"/>
                <a:cs typeface="Times New Roman" panose="02020603050405020304" pitchFamily="18" charset="0"/>
              </a:rPr>
              <a:t>typologies. </a:t>
            </a:r>
          </a:p>
        </p:txBody>
      </p:sp>
    </p:spTree>
    <p:extLst>
      <p:ext uri="{BB962C8B-B14F-4D97-AF65-F5344CB8AC3E}">
        <p14:creationId xmlns:p14="http://schemas.microsoft.com/office/powerpoint/2010/main" val="26451301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8C34D-BE25-4C05-9CDE-220A95FEE748}"/>
              </a:ext>
            </a:extLst>
          </p:cNvPr>
          <p:cNvSpPr>
            <a:spLocks noGrp="1"/>
          </p:cNvSpPr>
          <p:nvPr>
            <p:ph type="title"/>
          </p:nvPr>
        </p:nvSpPr>
        <p:spPr>
          <a:xfrm>
            <a:off x="360363" y="192725"/>
            <a:ext cx="8439652" cy="508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r>
              <a:rPr lang="en-US" sz="3200" b="1" dirty="0">
                <a:latin typeface="Times New Roman" panose="02020603050405020304" pitchFamily="18" charset="0"/>
                <a:ea typeface="Yu Mincho" panose="02020400000000000000" pitchFamily="18" charset="-128"/>
                <a:cs typeface="Times New Roman" panose="02020603050405020304" pitchFamily="18" charset="0"/>
              </a:rPr>
              <a:t>Household typologies</a:t>
            </a:r>
          </a:p>
        </p:txBody>
      </p:sp>
      <p:graphicFrame>
        <p:nvGraphicFramePr>
          <p:cNvPr id="6" name="Table 5">
            <a:extLst>
              <a:ext uri="{FF2B5EF4-FFF2-40B4-BE49-F238E27FC236}">
                <a16:creationId xmlns:a16="http://schemas.microsoft.com/office/drawing/2014/main" id="{1CB43C79-12CE-41C7-8C37-3B822AEF3605}"/>
              </a:ext>
            </a:extLst>
          </p:cNvPr>
          <p:cNvGraphicFramePr>
            <a:graphicFrameLocks noGrp="1"/>
          </p:cNvGraphicFramePr>
          <p:nvPr/>
        </p:nvGraphicFramePr>
        <p:xfrm>
          <a:off x="360363" y="1278953"/>
          <a:ext cx="8136982" cy="4736786"/>
        </p:xfrm>
        <a:graphic>
          <a:graphicData uri="http://schemas.openxmlformats.org/drawingml/2006/table">
            <a:tbl>
              <a:tblPr firstRow="1" firstCol="1" bandRow="1"/>
              <a:tblGrid>
                <a:gridCol w="2359470">
                  <a:extLst>
                    <a:ext uri="{9D8B030D-6E8A-4147-A177-3AD203B41FA5}">
                      <a16:colId xmlns:a16="http://schemas.microsoft.com/office/drawing/2014/main" val="2526599817"/>
                    </a:ext>
                  </a:extLst>
                </a:gridCol>
                <a:gridCol w="5777512">
                  <a:extLst>
                    <a:ext uri="{9D8B030D-6E8A-4147-A177-3AD203B41FA5}">
                      <a16:colId xmlns:a16="http://schemas.microsoft.com/office/drawing/2014/main" val="211487193"/>
                    </a:ext>
                  </a:extLst>
                </a:gridCol>
              </a:tblGrid>
              <a:tr h="311877">
                <a:tc>
                  <a:txBody>
                    <a:bodyPr/>
                    <a:lstStyle/>
                    <a:p>
                      <a:pPr marL="0" marR="0" algn="ctr">
                        <a:lnSpc>
                          <a:spcPct val="107000"/>
                        </a:lnSpc>
                        <a:spcBef>
                          <a:spcPts val="0"/>
                        </a:spcBef>
                        <a:spcAft>
                          <a:spcPts val="0"/>
                        </a:spcAft>
                      </a:pPr>
                      <a:r>
                        <a:rPr lang="en-US" sz="1400" b="1" dirty="0">
                          <a:solidFill>
                            <a:srgbClr val="FFFFFF"/>
                          </a:solidFill>
                          <a:effectLst/>
                          <a:latin typeface="Times New Roman" panose="02020603050405020304" pitchFamily="18" charset="0"/>
                          <a:ea typeface="Calibri" panose="020F0502020204030204" pitchFamily="34" charset="0"/>
                          <a:cs typeface="Times New Roman" panose="02020603050405020304" pitchFamily="18" charset="0"/>
                        </a:rPr>
                        <a:t>Typology</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3421" marR="53421" marT="0" marB="0">
                    <a:lnL>
                      <a:noFill/>
                    </a:lnL>
                    <a:lnR>
                      <a:noFill/>
                    </a:lnR>
                    <a:lnT>
                      <a:noFill/>
                    </a:lnT>
                    <a:lnB>
                      <a:noFill/>
                    </a:lnB>
                    <a:solidFill>
                      <a:schemeClr val="accent2"/>
                    </a:solidFill>
                  </a:tcPr>
                </a:tc>
                <a:tc>
                  <a:txBody>
                    <a:bodyPr/>
                    <a:lstStyle/>
                    <a:p>
                      <a:pPr marL="0" marR="0" algn="ctr">
                        <a:lnSpc>
                          <a:spcPct val="107000"/>
                        </a:lnSpc>
                        <a:spcBef>
                          <a:spcPts val="0"/>
                        </a:spcBef>
                        <a:spcAft>
                          <a:spcPts val="0"/>
                        </a:spcAft>
                      </a:pPr>
                      <a:r>
                        <a:rPr lang="en-US" sz="1400" b="1" dirty="0">
                          <a:solidFill>
                            <a:srgbClr val="FFFFFF"/>
                          </a:solidFill>
                          <a:effectLst/>
                          <a:latin typeface="Times New Roman" panose="02020603050405020304" pitchFamily="18" charset="0"/>
                          <a:ea typeface="Calibri" panose="020F0502020204030204" pitchFamily="34" charset="0"/>
                          <a:cs typeface="Times New Roman" panose="02020603050405020304" pitchFamily="18" charset="0"/>
                        </a:rPr>
                        <a:t>Household types</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3421" marR="53421" marT="0" marB="0" anchor="ctr">
                    <a:lnL>
                      <a:noFill/>
                    </a:lnL>
                    <a:lnR>
                      <a:noFill/>
                    </a:lnR>
                    <a:lnT>
                      <a:noFill/>
                    </a:lnT>
                    <a:lnB>
                      <a:noFill/>
                    </a:lnB>
                    <a:solidFill>
                      <a:schemeClr val="accent2"/>
                    </a:solidFill>
                  </a:tcPr>
                </a:tc>
                <a:extLst>
                  <a:ext uri="{0D108BD9-81ED-4DB2-BD59-A6C34878D82A}">
                    <a16:rowId xmlns:a16="http://schemas.microsoft.com/office/drawing/2014/main" val="1983983582"/>
                  </a:ext>
                </a:extLst>
              </a:tr>
              <a:tr h="122408">
                <a:tc gridSpan="2">
                  <a:txBody>
                    <a:bodyPr/>
                    <a:lstStyle/>
                    <a:p>
                      <a:pPr marL="0" marR="0">
                        <a:lnSpc>
                          <a:spcPct val="107000"/>
                        </a:lnSpc>
                        <a:spcBef>
                          <a:spcPts val="0"/>
                        </a:spcBef>
                        <a:spcAft>
                          <a:spcPts val="0"/>
                        </a:spcAft>
                      </a:pPr>
                      <a:r>
                        <a:rPr lang="en-US" sz="1400" b="1" dirty="0">
                          <a:solidFill>
                            <a:srgbClr val="FFFFFF"/>
                          </a:solidFill>
                          <a:effectLst/>
                          <a:latin typeface="Times New Roman" panose="02020603050405020304" pitchFamily="18" charset="0"/>
                          <a:ea typeface="Calibri" panose="020F0502020204030204" pitchFamily="34" charset="0"/>
                          <a:cs typeface="Times New Roman" panose="02020603050405020304" pitchFamily="18" charset="0"/>
                        </a:rPr>
                        <a:t>Demographics only (as a proxy for needs and opportunities)</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3421" marR="53421" marT="0" marB="0" anchor="ctr">
                    <a:lnL>
                      <a:noFill/>
                    </a:lnL>
                    <a:lnR>
                      <a:noFill/>
                    </a:lnR>
                    <a:lnT>
                      <a:noFill/>
                    </a:lnT>
                    <a:lnB>
                      <a:noFill/>
                    </a:lnB>
                    <a:solidFill>
                      <a:srgbClr val="074D7A"/>
                    </a:solidFill>
                  </a:tcPr>
                </a:tc>
                <a:tc hMerge="1">
                  <a:txBody>
                    <a:bodyPr/>
                    <a:lstStyle/>
                    <a:p>
                      <a:endParaRPr lang="en-US"/>
                    </a:p>
                  </a:txBody>
                  <a:tcPr/>
                </a:tc>
                <a:extLst>
                  <a:ext uri="{0D108BD9-81ED-4DB2-BD59-A6C34878D82A}">
                    <a16:rowId xmlns:a16="http://schemas.microsoft.com/office/drawing/2014/main" val="2716946595"/>
                  </a:ext>
                </a:extLst>
              </a:tr>
              <a:tr h="647605">
                <a:tc>
                  <a:txBody>
                    <a:bodyPr/>
                    <a:lstStyle/>
                    <a:p>
                      <a:pPr marL="0" marR="0">
                        <a:lnSpc>
                          <a:spcPct val="107000"/>
                        </a:lnSpc>
                        <a:spcBef>
                          <a:spcPts val="0"/>
                        </a:spcBef>
                        <a:spcAft>
                          <a:spcPts val="800"/>
                        </a:spcAft>
                      </a:pPr>
                      <a:r>
                        <a:rPr lang="en-US" sz="1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(T1) Gender majority</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3421" marR="53421" marT="0" marB="0">
                    <a:lnL>
                      <a:noFill/>
                    </a:lnL>
                    <a:lnR>
                      <a:noFill/>
                    </a:lnR>
                    <a:lnT>
                      <a:noFill/>
                    </a:lnT>
                    <a:lnB w="12700" cap="flat" cmpd="sng" algn="ctr">
                      <a:solidFill>
                        <a:srgbClr val="000000"/>
                      </a:solidFill>
                      <a:prstDash val="solid"/>
                      <a:round/>
                      <a:headEnd type="none" w="med" len="med"/>
                      <a:tailEnd type="none" w="med" len="med"/>
                    </a:lnB>
                    <a:solidFill>
                      <a:srgbClr val="CFEAFC"/>
                    </a:solidFill>
                  </a:tcPr>
                </a:tc>
                <a:tc>
                  <a:txBody>
                    <a:bodyPr/>
                    <a:lstStyle/>
                    <a:p>
                      <a:pPr marL="342900" marR="0" lvl="0" indent="-342900">
                        <a:lnSpc>
                          <a:spcPct val="107000"/>
                        </a:lnSpc>
                        <a:spcBef>
                          <a:spcPts val="0"/>
                        </a:spcBef>
                        <a:spcAft>
                          <a:spcPts val="0"/>
                        </a:spcAft>
                        <a:buFont typeface="+mj-lt"/>
                        <a:buAutoNum type="alphaUcPeriod"/>
                      </a:pP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Majority of female adults</a:t>
                      </a:r>
                    </a:p>
                    <a:p>
                      <a:pPr marL="342900" marR="0" lvl="0" indent="-342900">
                        <a:lnSpc>
                          <a:spcPct val="107000"/>
                        </a:lnSpc>
                        <a:spcBef>
                          <a:spcPts val="0"/>
                        </a:spcBef>
                        <a:spcAft>
                          <a:spcPts val="0"/>
                        </a:spcAft>
                        <a:buFont typeface="+mj-lt"/>
                        <a:buAutoNum type="alphaUcPeriod"/>
                      </a:pP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Majority of male adults</a:t>
                      </a:r>
                    </a:p>
                    <a:p>
                      <a:pPr marL="342900" marR="0" lvl="0" indent="-342900">
                        <a:lnSpc>
                          <a:spcPct val="107000"/>
                        </a:lnSpc>
                        <a:spcBef>
                          <a:spcPts val="0"/>
                        </a:spcBef>
                        <a:spcAft>
                          <a:spcPts val="0"/>
                        </a:spcAft>
                        <a:buFont typeface="+mj-lt"/>
                        <a:buAutoNum type="alphaUcPeriod"/>
                      </a:pP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Equal share</a:t>
                      </a:r>
                    </a:p>
                  </a:txBody>
                  <a:tcPr marL="53421" marR="53421" marT="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3216242"/>
                  </a:ext>
                </a:extLst>
              </a:tr>
              <a:tr h="209408">
                <a:tc gridSpan="2">
                  <a:txBody>
                    <a:bodyPr/>
                    <a:lstStyle/>
                    <a:p>
                      <a:pPr marL="0" marR="0">
                        <a:lnSpc>
                          <a:spcPct val="107000"/>
                        </a:lnSpc>
                        <a:spcBef>
                          <a:spcPts val="0"/>
                        </a:spcBef>
                        <a:spcAft>
                          <a:spcPts val="0"/>
                        </a:spcAft>
                      </a:pPr>
                      <a:r>
                        <a:rPr lang="en-US" sz="1400" b="1" dirty="0">
                          <a:solidFill>
                            <a:srgbClr val="FFFFFF"/>
                          </a:solidFill>
                          <a:effectLst/>
                          <a:latin typeface="Times New Roman" panose="02020603050405020304" pitchFamily="18" charset="0"/>
                          <a:ea typeface="Calibri" panose="020F0502020204030204" pitchFamily="34" charset="0"/>
                          <a:cs typeface="Times New Roman" panose="02020603050405020304" pitchFamily="18" charset="0"/>
                        </a:rPr>
                        <a:t>Demographics + Income (proxy for intra-household roles &amp; bargaining power)</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3421" marR="53421" marT="0" marB="0" anchor="ctr">
                    <a:lnL>
                      <a:noFill/>
                    </a:lnL>
                    <a:lnR>
                      <a:noFill/>
                    </a:lnR>
                    <a:lnT w="12700" cap="flat" cmpd="sng" algn="ctr">
                      <a:solidFill>
                        <a:srgbClr val="000000"/>
                      </a:solidFill>
                      <a:prstDash val="solid"/>
                      <a:round/>
                      <a:headEnd type="none" w="med" len="med"/>
                      <a:tailEnd type="none" w="med" len="med"/>
                    </a:lnT>
                    <a:lnB>
                      <a:noFill/>
                    </a:lnB>
                    <a:solidFill>
                      <a:srgbClr val="074D7A"/>
                    </a:solidFill>
                  </a:tcPr>
                </a:tc>
                <a:tc hMerge="1">
                  <a:txBody>
                    <a:bodyPr/>
                    <a:lstStyle/>
                    <a:p>
                      <a:endParaRPr lang="en-US"/>
                    </a:p>
                  </a:txBody>
                  <a:tcPr/>
                </a:tc>
                <a:extLst>
                  <a:ext uri="{0D108BD9-81ED-4DB2-BD59-A6C34878D82A}">
                    <a16:rowId xmlns:a16="http://schemas.microsoft.com/office/drawing/2014/main" val="2180853738"/>
                  </a:ext>
                </a:extLst>
              </a:tr>
              <a:tr h="866704">
                <a:tc>
                  <a:txBody>
                    <a:bodyPr/>
                    <a:lstStyle/>
                    <a:p>
                      <a:pPr marL="0" marR="0">
                        <a:lnSpc>
                          <a:spcPct val="107000"/>
                        </a:lnSpc>
                        <a:spcBef>
                          <a:spcPts val="0"/>
                        </a:spcBef>
                        <a:spcAft>
                          <a:spcPts val="800"/>
                        </a:spcAft>
                      </a:pPr>
                      <a:r>
                        <a:rPr lang="en-US" sz="1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(T2) Gender of household earners in labor markets</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3421" marR="53421" marT="0" marB="0" anchor="ctr">
                    <a:lnL>
                      <a:noFill/>
                    </a:lnL>
                    <a:lnR>
                      <a:noFill/>
                    </a:lnR>
                    <a:lnT>
                      <a:noFill/>
                    </a:lnT>
                    <a:lnB w="12700" cap="flat" cmpd="sng" algn="ctr">
                      <a:solidFill>
                        <a:srgbClr val="000000"/>
                      </a:solidFill>
                      <a:prstDash val="solid"/>
                      <a:round/>
                      <a:headEnd type="none" w="med" len="med"/>
                      <a:tailEnd type="none" w="med" len="med"/>
                    </a:lnB>
                    <a:solidFill>
                      <a:srgbClr val="CFEAFC"/>
                    </a:solidFill>
                  </a:tcPr>
                </a:tc>
                <a:tc>
                  <a:txBody>
                    <a:bodyPr/>
                    <a:lstStyle/>
                    <a:p>
                      <a:pPr marL="342900" marR="0" lvl="0" indent="-342900">
                        <a:lnSpc>
                          <a:spcPct val="107000"/>
                        </a:lnSpc>
                        <a:spcBef>
                          <a:spcPts val="0"/>
                        </a:spcBef>
                        <a:spcAft>
                          <a:spcPts val="0"/>
                        </a:spcAft>
                        <a:buFont typeface="+mj-lt"/>
                        <a:buAutoNum type="alphaUcPeriod"/>
                      </a:pP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(Labor) earners are a female majority</a:t>
                      </a:r>
                    </a:p>
                    <a:p>
                      <a:pPr marL="342900" marR="0" lvl="0" indent="-342900">
                        <a:lnSpc>
                          <a:spcPct val="107000"/>
                        </a:lnSpc>
                        <a:spcBef>
                          <a:spcPts val="0"/>
                        </a:spcBef>
                        <a:spcAft>
                          <a:spcPts val="0"/>
                        </a:spcAft>
                        <a:buFont typeface="+mj-lt"/>
                        <a:buAutoNum type="alphaUcPeriod"/>
                      </a:pP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(Labor) Earners are a male majority</a:t>
                      </a:r>
                    </a:p>
                    <a:p>
                      <a:pPr marL="342900" marR="0" lvl="0" indent="-342900">
                        <a:lnSpc>
                          <a:spcPct val="107000"/>
                        </a:lnSpc>
                        <a:spcBef>
                          <a:spcPts val="0"/>
                        </a:spcBef>
                        <a:spcAft>
                          <a:spcPts val="0"/>
                        </a:spcAft>
                        <a:buFont typeface="+mj-lt"/>
                        <a:buAutoNum type="alphaUcPeriod"/>
                      </a:pP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Equal number of male and female labor earners </a:t>
                      </a:r>
                    </a:p>
                    <a:p>
                      <a:pPr marL="342900" marR="0" lvl="0" indent="-342900">
                        <a:lnSpc>
                          <a:spcPct val="107000"/>
                        </a:lnSpc>
                        <a:spcBef>
                          <a:spcPts val="0"/>
                        </a:spcBef>
                        <a:spcAft>
                          <a:spcPts val="0"/>
                        </a:spcAft>
                        <a:buFont typeface="+mj-lt"/>
                        <a:buAutoNum type="alphaUcPeriod"/>
                      </a:pP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No (labor) earners in the household</a:t>
                      </a:r>
                    </a:p>
                  </a:txBody>
                  <a:tcPr marL="53421" marR="53421" marT="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9522530"/>
                  </a:ext>
                </a:extLst>
              </a:tr>
              <a:tr h="647605">
                <a:tc>
                  <a:txBody>
                    <a:bodyPr/>
                    <a:lstStyle/>
                    <a:p>
                      <a:pPr marL="0" marR="0">
                        <a:lnSpc>
                          <a:spcPct val="107000"/>
                        </a:lnSpc>
                        <a:spcBef>
                          <a:spcPts val="0"/>
                        </a:spcBef>
                        <a:spcAft>
                          <a:spcPts val="800"/>
                        </a:spcAft>
                      </a:pPr>
                      <a:r>
                        <a:rPr lang="en-US" sz="1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(T3) Gender sustaining household earnings</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3421" marR="53421" marT="0" marB="0" anchor="ctr">
                    <a:lnL>
                      <a:noFill/>
                    </a:lnL>
                    <a:lnR>
                      <a:noFill/>
                    </a:lnR>
                    <a:lnT w="12700" cap="flat" cmpd="sng" algn="ctr">
                      <a:solidFill>
                        <a:srgbClr val="000000"/>
                      </a:solidFill>
                      <a:prstDash val="solid"/>
                      <a:round/>
                      <a:headEnd type="none" w="med" len="med"/>
                      <a:tailEnd type="none" w="med" len="med"/>
                    </a:lnT>
                    <a:lnB>
                      <a:noFill/>
                    </a:lnB>
                    <a:solidFill>
                      <a:srgbClr val="CFEAFC"/>
                    </a:solidFill>
                  </a:tcPr>
                </a:tc>
                <a:tc>
                  <a:txBody>
                    <a:bodyPr/>
                    <a:lstStyle/>
                    <a:p>
                      <a:pPr marL="342900" marR="0" lvl="0" indent="-342900">
                        <a:lnSpc>
                          <a:spcPct val="107000"/>
                        </a:lnSpc>
                        <a:spcBef>
                          <a:spcPts val="0"/>
                        </a:spcBef>
                        <a:spcAft>
                          <a:spcPts val="0"/>
                        </a:spcAft>
                        <a:buFont typeface="+mj-lt"/>
                        <a:buAutoNum type="alphaUcPeriod"/>
                      </a:pP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Larger share of female earnings. (&gt;60% of household labor earnings)</a:t>
                      </a:r>
                    </a:p>
                    <a:p>
                      <a:pPr marL="342900" marR="0" lvl="0" indent="-342900">
                        <a:lnSpc>
                          <a:spcPct val="107000"/>
                        </a:lnSpc>
                        <a:spcBef>
                          <a:spcPts val="0"/>
                        </a:spcBef>
                        <a:spcAft>
                          <a:spcPts val="0"/>
                        </a:spcAft>
                        <a:buFont typeface="+mj-lt"/>
                        <a:buAutoNum type="alphaUcPeriod"/>
                      </a:pP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Larger share of male earnings. (&gt;60% of household earnings)</a:t>
                      </a:r>
                    </a:p>
                    <a:p>
                      <a:pPr marL="342900" marR="0" lvl="0" indent="-342900">
                        <a:lnSpc>
                          <a:spcPct val="107000"/>
                        </a:lnSpc>
                        <a:spcBef>
                          <a:spcPts val="0"/>
                        </a:spcBef>
                        <a:spcAft>
                          <a:spcPts val="0"/>
                        </a:spcAft>
                        <a:buFont typeface="+mj-lt"/>
                        <a:buAutoNum type="alphaUcPeriod"/>
                      </a:pP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No majority share (&lt;60% share of household earnings)</a:t>
                      </a:r>
                    </a:p>
                    <a:p>
                      <a:pPr marL="342900" marR="0" lvl="0" indent="-342900">
                        <a:lnSpc>
                          <a:spcPct val="107000"/>
                        </a:lnSpc>
                        <a:spcBef>
                          <a:spcPts val="0"/>
                        </a:spcBef>
                        <a:spcAft>
                          <a:spcPts val="0"/>
                        </a:spcAft>
                        <a:buFont typeface="+mj-lt"/>
                        <a:buAutoNum type="alphaUcPeriod"/>
                      </a:pP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No earners in the household</a:t>
                      </a:r>
                    </a:p>
                  </a:txBody>
                  <a:tcPr marL="53421" marR="53421" marT="0"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19479715"/>
                  </a:ext>
                </a:extLst>
              </a:tr>
              <a:tr h="447951">
                <a:tc gridSpan="2">
                  <a:txBody>
                    <a:bodyPr/>
                    <a:lstStyle/>
                    <a:p>
                      <a:pPr marL="0" marR="0">
                        <a:lnSpc>
                          <a:spcPct val="107000"/>
                        </a:lnSpc>
                        <a:spcBef>
                          <a:spcPts val="0"/>
                        </a:spcBef>
                        <a:spcAft>
                          <a:spcPts val="0"/>
                        </a:spcAft>
                      </a:pPr>
                      <a:r>
                        <a:rPr lang="en-US" sz="1400" b="1" dirty="0">
                          <a:solidFill>
                            <a:srgbClr val="FFFFFF"/>
                          </a:solidFill>
                          <a:effectLst/>
                          <a:latin typeface="Times New Roman" panose="02020603050405020304" pitchFamily="18" charset="0"/>
                          <a:ea typeface="Calibri" panose="020F0502020204030204" pitchFamily="34" charset="0"/>
                          <a:cs typeface="Times New Roman" panose="02020603050405020304" pitchFamily="18" charset="0"/>
                        </a:rPr>
                        <a:t>Demographics + Income (proxy for intra-household roles &amp; bargaining power) + Presence of children &amp; elderly (proxy for care needs and domestic responsibilities)</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3421" marR="53421" marT="0" marB="0" anchor="ctr">
                    <a:lnL>
                      <a:noFill/>
                    </a:lnL>
                    <a:lnR>
                      <a:noFill/>
                    </a:lnR>
                    <a:lnT>
                      <a:noFill/>
                    </a:lnT>
                    <a:lnB>
                      <a:noFill/>
                    </a:lnB>
                    <a:solidFill>
                      <a:srgbClr val="074D7A"/>
                    </a:solidFill>
                  </a:tcPr>
                </a:tc>
                <a:tc hMerge="1">
                  <a:txBody>
                    <a:bodyPr/>
                    <a:lstStyle/>
                    <a:p>
                      <a:endParaRPr lang="en-US"/>
                    </a:p>
                  </a:txBody>
                  <a:tcPr/>
                </a:tc>
                <a:extLst>
                  <a:ext uri="{0D108BD9-81ED-4DB2-BD59-A6C34878D82A}">
                    <a16:rowId xmlns:a16="http://schemas.microsoft.com/office/drawing/2014/main" val="3319682843"/>
                  </a:ext>
                </a:extLst>
              </a:tr>
              <a:tr h="1085802">
                <a:tc>
                  <a:txBody>
                    <a:bodyPr/>
                    <a:lstStyle/>
                    <a:p>
                      <a:pPr marL="0" marR="0">
                        <a:lnSpc>
                          <a:spcPct val="107000"/>
                        </a:lnSpc>
                        <a:spcBef>
                          <a:spcPts val="0"/>
                        </a:spcBef>
                        <a:spcAft>
                          <a:spcPts val="800"/>
                        </a:spcAft>
                      </a:pPr>
                      <a:r>
                        <a:rPr lang="en-US" sz="1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(T4) Gender sustaining household earnings + presence of children &amp; elderly</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53421" marR="53421" marT="0" marB="0" anchor="ctr">
                    <a:lnL>
                      <a:noFill/>
                    </a:lnL>
                    <a:lnR>
                      <a:noFill/>
                    </a:lnR>
                    <a:lnT>
                      <a:noFill/>
                    </a:lnT>
                    <a:lnB w="12700" cap="flat" cmpd="sng" algn="ctr">
                      <a:solidFill>
                        <a:srgbClr val="000000"/>
                      </a:solidFill>
                      <a:prstDash val="solid"/>
                      <a:round/>
                      <a:headEnd type="none" w="med" len="med"/>
                      <a:tailEnd type="none" w="med" len="med"/>
                    </a:lnB>
                    <a:solidFill>
                      <a:srgbClr val="CFEAFC"/>
                    </a:solidFill>
                  </a:tcPr>
                </a:tc>
                <a:tc>
                  <a:txBody>
                    <a:bodyPr/>
                    <a:lstStyle/>
                    <a:p>
                      <a:pPr marL="342900" marR="0" lvl="0" indent="-342900">
                        <a:lnSpc>
                          <a:spcPct val="107000"/>
                        </a:lnSpc>
                        <a:spcBef>
                          <a:spcPts val="0"/>
                        </a:spcBef>
                        <a:spcAft>
                          <a:spcPts val="0"/>
                        </a:spcAft>
                        <a:buFont typeface="Symbol" panose="05050102010706020507" pitchFamily="18" charset="2"/>
                        <a:buChar char=""/>
                      </a:pP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Typology T3, combined with: </a:t>
                      </a:r>
                    </a:p>
                    <a:p>
                      <a:pPr marL="342900" marR="0" lvl="0" indent="-342900">
                        <a:lnSpc>
                          <a:spcPct val="107000"/>
                        </a:lnSpc>
                        <a:spcBef>
                          <a:spcPts val="0"/>
                        </a:spcBef>
                        <a:spcAft>
                          <a:spcPts val="0"/>
                        </a:spcAft>
                        <a:buFont typeface="Symbol" panose="05050102010706020507" pitchFamily="18" charset="2"/>
                        <a:buChar char=""/>
                      </a:pP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Presence of retirees who may contribute to domestic tasks and care</a:t>
                      </a:r>
                    </a:p>
                    <a:p>
                      <a:pPr marL="342900" marR="0" lvl="0" indent="-342900">
                        <a:lnSpc>
                          <a:spcPct val="107000"/>
                        </a:lnSpc>
                        <a:spcBef>
                          <a:spcPts val="0"/>
                        </a:spcBef>
                        <a:spcAft>
                          <a:spcPts val="0"/>
                        </a:spcAft>
                        <a:buFont typeface="Symbol" panose="05050102010706020507" pitchFamily="18" charset="2"/>
                        <a:buChar char=""/>
                      </a:pP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Presence of dependents with care needs </a:t>
                      </a:r>
                    </a:p>
                    <a:p>
                      <a:pPr marL="628650" marR="0" lvl="1" indent="-171450">
                        <a:lnSpc>
                          <a:spcPct val="107000"/>
                        </a:lnSpc>
                        <a:spcBef>
                          <a:spcPts val="0"/>
                        </a:spcBef>
                        <a:spcAft>
                          <a:spcPts val="0"/>
                        </a:spcAft>
                        <a:buFont typeface="Courier New" panose="02070309020205020404" pitchFamily="49" charset="0"/>
                        <a:buChar char="o"/>
                      </a:pP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Children &lt;5 and 6-14 years old </a:t>
                      </a:r>
                    </a:p>
                  </a:txBody>
                  <a:tcPr marL="53421" marR="53421" marT="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3154844"/>
                  </a:ext>
                </a:extLst>
              </a:tr>
            </a:tbl>
          </a:graphicData>
        </a:graphic>
      </p:graphicFrame>
      <p:sp>
        <p:nvSpPr>
          <p:cNvPr id="13" name="TextBox 12">
            <a:extLst>
              <a:ext uri="{FF2B5EF4-FFF2-40B4-BE49-F238E27FC236}">
                <a16:creationId xmlns:a16="http://schemas.microsoft.com/office/drawing/2014/main" id="{E7C03C29-6947-4300-8253-FA0C01374976}"/>
              </a:ext>
            </a:extLst>
          </p:cNvPr>
          <p:cNvSpPr txBox="1"/>
          <p:nvPr/>
        </p:nvSpPr>
        <p:spPr>
          <a:xfrm>
            <a:off x="257058" y="805173"/>
            <a:ext cx="8542957" cy="369332"/>
          </a:xfrm>
          <a:prstGeom prst="rect">
            <a:avLst/>
          </a:prstGeom>
          <a:noFill/>
        </p:spPr>
        <p:txBody>
          <a:bodyPr wrap="square" rtlCol="0">
            <a:spAutoFit/>
          </a:bodyPr>
          <a:lstStyle/>
          <a:p>
            <a:r>
              <a:rPr lang="en-US" sz="1800" b="0" dirty="0">
                <a:latin typeface="Times New Roman" panose="02020603050405020304" pitchFamily="18" charset="0"/>
                <a:cs typeface="Times New Roman" panose="02020603050405020304" pitchFamily="18" charset="0"/>
              </a:rPr>
              <a:t>Four </a:t>
            </a:r>
            <a:r>
              <a:rPr lang="en-US" sz="1800" dirty="0">
                <a:latin typeface="Times New Roman" panose="02020603050405020304" pitchFamily="18" charset="0"/>
                <a:cs typeface="Times New Roman" panose="02020603050405020304" pitchFamily="18" charset="0"/>
              </a:rPr>
              <a:t>household typologies </a:t>
            </a:r>
            <a:r>
              <a:rPr lang="en-US" sz="1800" b="0" dirty="0">
                <a:latin typeface="Times New Roman" panose="02020603050405020304" pitchFamily="18" charset="0"/>
                <a:cs typeface="Times New Roman" panose="02020603050405020304" pitchFamily="18" charset="0"/>
              </a:rPr>
              <a:t>were selected and leveraged for the E-CEQ analysis.</a:t>
            </a:r>
          </a:p>
        </p:txBody>
      </p:sp>
    </p:spTree>
    <p:extLst>
      <p:ext uri="{BB962C8B-B14F-4D97-AF65-F5344CB8AC3E}">
        <p14:creationId xmlns:p14="http://schemas.microsoft.com/office/powerpoint/2010/main" val="32558721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Household demographics (PECS 2017)</a:t>
            </a:r>
          </a:p>
        </p:txBody>
      </p:sp>
      <p:sp>
        <p:nvSpPr>
          <p:cNvPr id="5" name="Slide Number Placeholder 4"/>
          <p:cNvSpPr>
            <a:spLocks noGrp="1"/>
          </p:cNvSpPr>
          <p:nvPr>
            <p:ph type="sldNum" sz="quarter" idx="12"/>
          </p:nvPr>
        </p:nvSpPr>
        <p:spPr/>
        <p:txBody>
          <a:bodyPr/>
          <a:lstStyle/>
          <a:p>
            <a:fld id="{8A584889-C427-46FC-86DD-7ED6F5408DDA}" type="slidenum">
              <a:rPr lang="en-US" smtClean="0"/>
              <a:t>22</a:t>
            </a:fld>
            <a:endParaRPr lang="en-US"/>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sp>
        <p:nvSpPr>
          <p:cNvPr id="8" name="Footer Placeholder 3">
            <a:extLst>
              <a:ext uri="{FF2B5EF4-FFF2-40B4-BE49-F238E27FC236}">
                <a16:creationId xmlns:a16="http://schemas.microsoft.com/office/drawing/2014/main" id="{EAF5A27E-D43F-7E52-54D3-7554A57D9740}"/>
              </a:ext>
            </a:extLst>
          </p:cNvPr>
          <p:cNvSpPr>
            <a:spLocks noGrp="1"/>
          </p:cNvSpPr>
          <p:nvPr>
            <p:ph type="ftr" sz="quarter" idx="11"/>
          </p:nvPr>
        </p:nvSpPr>
        <p:spPr>
          <a:xfrm>
            <a:off x="2211257" y="6360102"/>
            <a:ext cx="5653299" cy="215900"/>
          </a:xfrm>
        </p:spPr>
        <p:txBody>
          <a:bodyPr/>
          <a:lstStyle/>
          <a:p>
            <a:pPr algn="l"/>
            <a:r>
              <a:rPr lang="en-US" sz="1400" dirty="0">
                <a:latin typeface="Times New Roman" panose="02020603050405020304" pitchFamily="18" charset="0"/>
                <a:cs typeface="Times New Roman" panose="02020603050405020304" pitchFamily="18" charset="0"/>
              </a:rPr>
              <a:t>Source: Own calculations, PECS 2017</a:t>
            </a:r>
          </a:p>
        </p:txBody>
      </p:sp>
      <mc:AlternateContent xmlns:mc="http://schemas.openxmlformats.org/markup-compatibility/2006" xmlns:cx1="http://schemas.microsoft.com/office/drawing/2015/9/8/chartex">
        <mc:Choice Requires="cx1">
          <p:graphicFrame>
            <p:nvGraphicFramePr>
              <p:cNvPr id="10" name="Chart 9">
                <a:extLst>
                  <a:ext uri="{FF2B5EF4-FFF2-40B4-BE49-F238E27FC236}">
                    <a16:creationId xmlns:a16="http://schemas.microsoft.com/office/drawing/2014/main" id="{1BF3A64B-11C2-3473-BE7D-4ADAFC7AA65C}"/>
                  </a:ext>
                </a:extLst>
              </p:cNvPr>
              <p:cNvGraphicFramePr/>
              <p:nvPr/>
            </p:nvGraphicFramePr>
            <p:xfrm>
              <a:off x="323850" y="1356039"/>
              <a:ext cx="4248150" cy="4968922"/>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10" name="Chart 9">
                <a:extLst>
                  <a:ext uri="{FF2B5EF4-FFF2-40B4-BE49-F238E27FC236}">
                    <a16:creationId xmlns:a16="http://schemas.microsoft.com/office/drawing/2014/main" id="{1BF3A64B-11C2-3473-BE7D-4ADAFC7AA65C}"/>
                  </a:ext>
                </a:extLst>
              </p:cNvPr>
              <p:cNvPicPr>
                <a:picLocks noGrp="1" noRot="1" noChangeAspect="1" noMove="1" noResize="1" noEditPoints="1" noAdjustHandles="1" noChangeArrowheads="1" noChangeShapeType="1"/>
              </p:cNvPicPr>
              <p:nvPr/>
            </p:nvPicPr>
            <p:blipFill>
              <a:blip r:embed="rId4"/>
              <a:stretch>
                <a:fillRect/>
              </a:stretch>
            </p:blipFill>
            <p:spPr>
              <a:xfrm>
                <a:off x="323850" y="1356039"/>
                <a:ext cx="4248150" cy="4968922"/>
              </a:xfrm>
              <a:prstGeom prst="rect">
                <a:avLst/>
              </a:prstGeom>
            </p:spPr>
          </p:pic>
        </mc:Fallback>
      </mc:AlternateContent>
      <mc:AlternateContent xmlns:mc="http://schemas.openxmlformats.org/markup-compatibility/2006" xmlns:cx1="http://schemas.microsoft.com/office/drawing/2015/9/8/chartex">
        <mc:Choice Requires="cx1">
          <p:graphicFrame>
            <p:nvGraphicFramePr>
              <p:cNvPr id="12" name="Chart 11">
                <a:extLst>
                  <a:ext uri="{FF2B5EF4-FFF2-40B4-BE49-F238E27FC236}">
                    <a16:creationId xmlns:a16="http://schemas.microsoft.com/office/drawing/2014/main" id="{40D024BD-D08F-E948-9C74-B949B0BAAC8F}"/>
                  </a:ext>
                </a:extLst>
              </p:cNvPr>
              <p:cNvGraphicFramePr/>
              <p:nvPr/>
            </p:nvGraphicFramePr>
            <p:xfrm>
              <a:off x="4588072" y="1356039"/>
              <a:ext cx="4248150" cy="5005884"/>
            </p:xfrm>
            <a:graphic>
              <a:graphicData uri="http://schemas.microsoft.com/office/drawing/2014/chartex">
                <cx:chart xmlns:cx="http://schemas.microsoft.com/office/drawing/2014/chartex" xmlns:r="http://schemas.openxmlformats.org/officeDocument/2006/relationships" r:id="rId5"/>
              </a:graphicData>
            </a:graphic>
          </p:graphicFrame>
        </mc:Choice>
        <mc:Fallback xmlns="">
          <p:pic>
            <p:nvPicPr>
              <p:cNvPr id="12" name="Chart 11">
                <a:extLst>
                  <a:ext uri="{FF2B5EF4-FFF2-40B4-BE49-F238E27FC236}">
                    <a16:creationId xmlns:a16="http://schemas.microsoft.com/office/drawing/2014/main" id="{40D024BD-D08F-E948-9C74-B949B0BAAC8F}"/>
                  </a:ext>
                </a:extLst>
              </p:cNvPr>
              <p:cNvPicPr>
                <a:picLocks noGrp="1" noRot="1" noChangeAspect="1" noMove="1" noResize="1" noEditPoints="1" noAdjustHandles="1" noChangeArrowheads="1" noChangeShapeType="1"/>
              </p:cNvPicPr>
              <p:nvPr/>
            </p:nvPicPr>
            <p:blipFill>
              <a:blip r:embed="rId6"/>
              <a:stretch>
                <a:fillRect/>
              </a:stretch>
            </p:blipFill>
            <p:spPr>
              <a:xfrm>
                <a:off x="4588072" y="1356039"/>
                <a:ext cx="4248150" cy="5005884"/>
              </a:xfrm>
              <a:prstGeom prst="rect">
                <a:avLst/>
              </a:prstGeom>
            </p:spPr>
          </p:pic>
        </mc:Fallback>
      </mc:AlternateContent>
    </p:spTree>
    <p:extLst>
      <p:ext uri="{BB962C8B-B14F-4D97-AF65-F5344CB8AC3E}">
        <p14:creationId xmlns:p14="http://schemas.microsoft.com/office/powerpoint/2010/main" val="40557088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8C34D-BE25-4C05-9CDE-220A95FEE748}"/>
              </a:ext>
            </a:extLst>
          </p:cNvPr>
          <p:cNvSpPr>
            <a:spLocks noGrp="1"/>
          </p:cNvSpPr>
          <p:nvPr>
            <p:ph type="title"/>
          </p:nvPr>
        </p:nvSpPr>
        <p:spPr>
          <a:xfrm>
            <a:off x="360362" y="192725"/>
            <a:ext cx="8783637" cy="508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r>
              <a:rPr lang="en-US" sz="3200" b="1" dirty="0">
                <a:latin typeface="Times New Roman" panose="02020603050405020304" pitchFamily="18" charset="0"/>
                <a:ea typeface="Yu Mincho" panose="02020400000000000000" pitchFamily="18" charset="-128"/>
                <a:cs typeface="Times New Roman" panose="02020603050405020304" pitchFamily="18" charset="0"/>
              </a:rPr>
              <a:t>E-CEQ Results: Gender Gap by gender majority</a:t>
            </a:r>
          </a:p>
        </p:txBody>
      </p:sp>
      <p:sp>
        <p:nvSpPr>
          <p:cNvPr id="7" name="Footer Placeholder 3">
            <a:extLst>
              <a:ext uri="{FF2B5EF4-FFF2-40B4-BE49-F238E27FC236}">
                <a16:creationId xmlns:a16="http://schemas.microsoft.com/office/drawing/2014/main" id="{6A8C6773-999A-C567-CA70-1873C902157C}"/>
              </a:ext>
            </a:extLst>
          </p:cNvPr>
          <p:cNvSpPr>
            <a:spLocks noGrp="1"/>
          </p:cNvSpPr>
          <p:nvPr>
            <p:ph type="ftr" sz="quarter" idx="11"/>
          </p:nvPr>
        </p:nvSpPr>
        <p:spPr>
          <a:xfrm>
            <a:off x="2164787" y="5874327"/>
            <a:ext cx="6979213" cy="247338"/>
          </a:xfrm>
        </p:spPr>
        <p:txBody>
          <a:bodyPr/>
          <a:lstStyle/>
          <a:p>
            <a:pPr algn="l"/>
            <a:r>
              <a:rPr lang="en-US" dirty="0">
                <a:latin typeface="Times New Roman" panose="02020603050405020304" pitchFamily="18" charset="0"/>
                <a:cs typeface="Times New Roman" panose="02020603050405020304" pitchFamily="18" charset="0"/>
              </a:rPr>
              <a:t>Source: World Bank’s elaboration based on PECS 2017</a:t>
            </a:r>
          </a:p>
          <a:p>
            <a:pPr marL="171450" indent="-171450" algn="l">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Gender gap is calculated as the gap between incomes in households identified with "female" vs. "male" type, as share of (average) incomes for "male" majority households. The national pre-fiscal quintile for each household is calculated based on market income plus pensions, per capita</a:t>
            </a:r>
          </a:p>
          <a:p>
            <a:pPr marL="171450" indent="-171450" algn="l">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Gender majority: number of male or female adults &gt; female or male adults</a:t>
            </a:r>
          </a:p>
        </p:txBody>
      </p:sp>
      <p:graphicFrame>
        <p:nvGraphicFramePr>
          <p:cNvPr id="6" name="Chart 5">
            <a:extLst>
              <a:ext uri="{FF2B5EF4-FFF2-40B4-BE49-F238E27FC236}">
                <a16:creationId xmlns:a16="http://schemas.microsoft.com/office/drawing/2014/main" id="{DDCE6CEB-728D-7848-83F6-4BA7082C68DC}"/>
              </a:ext>
            </a:extLst>
          </p:cNvPr>
          <p:cNvGraphicFramePr>
            <a:graphicFrameLocks/>
          </p:cNvGraphicFramePr>
          <p:nvPr>
            <p:extLst>
              <p:ext uri="{D42A27DB-BD31-4B8C-83A1-F6EECF244321}">
                <p14:modId xmlns:p14="http://schemas.microsoft.com/office/powerpoint/2010/main" val="3026553944"/>
              </p:ext>
            </p:extLst>
          </p:nvPr>
        </p:nvGraphicFramePr>
        <p:xfrm>
          <a:off x="360362" y="1746914"/>
          <a:ext cx="8284873" cy="3889896"/>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A2F409E4-E413-A21A-8EC2-4CBB382F2070}"/>
              </a:ext>
            </a:extLst>
          </p:cNvPr>
          <p:cNvSpPr txBox="1"/>
          <p:nvPr/>
        </p:nvSpPr>
        <p:spPr>
          <a:xfrm>
            <a:off x="323849" y="883782"/>
            <a:ext cx="8459789" cy="646331"/>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accent1"/>
                </a:solidFill>
                <a:latin typeface="Times New Roman" panose="02020603050405020304" pitchFamily="18" charset="0"/>
                <a:cs typeface="Times New Roman" panose="02020603050405020304" pitchFamily="18" charset="0"/>
              </a:rPr>
              <a:t>Fiscal policy does not play a significant role in decreasing the gender gap</a:t>
            </a:r>
          </a:p>
          <a:p>
            <a:pPr marL="285750" indent="-285750">
              <a:buFont typeface="Arial" panose="020B0604020202020204" pitchFamily="34" charset="0"/>
              <a:buChar char="•"/>
            </a:pPr>
            <a:endParaRPr lang="en-US"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99868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3">
            <a:extLst>
              <a:ext uri="{FF2B5EF4-FFF2-40B4-BE49-F238E27FC236}">
                <a16:creationId xmlns:a16="http://schemas.microsoft.com/office/drawing/2014/main" id="{6A8C6773-999A-C567-CA70-1873C902157C}"/>
              </a:ext>
            </a:extLst>
          </p:cNvPr>
          <p:cNvSpPr>
            <a:spLocks noGrp="1"/>
          </p:cNvSpPr>
          <p:nvPr>
            <p:ph type="ftr" sz="quarter" idx="11"/>
          </p:nvPr>
        </p:nvSpPr>
        <p:spPr>
          <a:xfrm>
            <a:off x="2239738" y="5805055"/>
            <a:ext cx="6904262" cy="363503"/>
          </a:xfrm>
        </p:spPr>
        <p:txBody>
          <a:bodyPr/>
          <a:lstStyle/>
          <a:p>
            <a:pPr algn="l"/>
            <a:r>
              <a:rPr lang="en-US" dirty="0">
                <a:latin typeface="Times New Roman" panose="02020603050405020304" pitchFamily="18" charset="0"/>
                <a:cs typeface="Times New Roman" panose="02020603050405020304" pitchFamily="18" charset="0"/>
              </a:rPr>
              <a:t>Source: World Bank’s elaboration based on PECS 2017</a:t>
            </a:r>
          </a:p>
          <a:p>
            <a:pPr marL="171450" indent="-171450" algn="l">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Gender gaps calculated as the gap between incomes in households identified with "female" vs. "male" type, as share of (average) incomes for "male" majority households. The national pre-fiscal quintile for each household is calculated based on market income plus pensions, per capita</a:t>
            </a:r>
          </a:p>
          <a:p>
            <a:pPr marL="171450" indent="-171450" algn="l">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Gender majority: number of male or female adults &gt; female or male adults</a:t>
            </a:r>
          </a:p>
        </p:txBody>
      </p:sp>
      <p:sp>
        <p:nvSpPr>
          <p:cNvPr id="4" name="Title 1">
            <a:extLst>
              <a:ext uri="{FF2B5EF4-FFF2-40B4-BE49-F238E27FC236}">
                <a16:creationId xmlns:a16="http://schemas.microsoft.com/office/drawing/2014/main" id="{ED45EFC4-7E9E-EB6E-A5CF-EF694AD46E67}"/>
              </a:ext>
            </a:extLst>
          </p:cNvPr>
          <p:cNvSpPr>
            <a:spLocks noGrp="1"/>
          </p:cNvSpPr>
          <p:nvPr>
            <p:ph type="title"/>
          </p:nvPr>
        </p:nvSpPr>
        <p:spPr>
          <a:xfrm>
            <a:off x="360363" y="192725"/>
            <a:ext cx="8439652" cy="508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r>
              <a:rPr lang="en-US" sz="2800" b="1" dirty="0">
                <a:latin typeface="Times New Roman" panose="02020603050405020304" pitchFamily="18" charset="0"/>
                <a:ea typeface="Yu Mincho" panose="02020400000000000000" pitchFamily="18" charset="-128"/>
                <a:cs typeface="Times New Roman" panose="02020603050405020304" pitchFamily="18" charset="0"/>
              </a:rPr>
              <a:t>E-CEQ Results: Gender Gap by gender majority</a:t>
            </a:r>
          </a:p>
        </p:txBody>
      </p:sp>
      <p:graphicFrame>
        <p:nvGraphicFramePr>
          <p:cNvPr id="8" name="Chart 7">
            <a:extLst>
              <a:ext uri="{FF2B5EF4-FFF2-40B4-BE49-F238E27FC236}">
                <a16:creationId xmlns:a16="http://schemas.microsoft.com/office/drawing/2014/main" id="{416C5AB6-EC84-1B45-826E-311214505451}"/>
              </a:ext>
            </a:extLst>
          </p:cNvPr>
          <p:cNvGraphicFramePr>
            <a:graphicFrameLocks/>
          </p:cNvGraphicFramePr>
          <p:nvPr>
            <p:extLst>
              <p:ext uri="{D42A27DB-BD31-4B8C-83A1-F6EECF244321}">
                <p14:modId xmlns:p14="http://schemas.microsoft.com/office/powerpoint/2010/main" val="519324746"/>
              </p:ext>
            </p:extLst>
          </p:nvPr>
        </p:nvGraphicFramePr>
        <p:xfrm>
          <a:off x="360363" y="1052945"/>
          <a:ext cx="8439652" cy="473825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438429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3">
            <a:extLst>
              <a:ext uri="{FF2B5EF4-FFF2-40B4-BE49-F238E27FC236}">
                <a16:creationId xmlns:a16="http://schemas.microsoft.com/office/drawing/2014/main" id="{6A8C6773-999A-C567-CA70-1873C902157C}"/>
              </a:ext>
            </a:extLst>
          </p:cNvPr>
          <p:cNvSpPr>
            <a:spLocks noGrp="1"/>
          </p:cNvSpPr>
          <p:nvPr>
            <p:ph type="ftr" sz="quarter" idx="11"/>
          </p:nvPr>
        </p:nvSpPr>
        <p:spPr>
          <a:xfrm>
            <a:off x="2239738" y="6301772"/>
            <a:ext cx="6904262" cy="363503"/>
          </a:xfrm>
        </p:spPr>
        <p:txBody>
          <a:bodyPr/>
          <a:lstStyle/>
          <a:p>
            <a:pPr algn="l"/>
            <a:r>
              <a:rPr lang="en-US" dirty="0">
                <a:latin typeface="Times New Roman" panose="02020603050405020304" pitchFamily="18" charset="0"/>
                <a:cs typeface="Times New Roman" panose="02020603050405020304" pitchFamily="18" charset="0"/>
              </a:rPr>
              <a:t>Source: World Bank’s elaboration based on PECS 2017</a:t>
            </a:r>
          </a:p>
        </p:txBody>
      </p:sp>
      <p:sp>
        <p:nvSpPr>
          <p:cNvPr id="4" name="Title 1">
            <a:extLst>
              <a:ext uri="{FF2B5EF4-FFF2-40B4-BE49-F238E27FC236}">
                <a16:creationId xmlns:a16="http://schemas.microsoft.com/office/drawing/2014/main" id="{ED45EFC4-7E9E-EB6E-A5CF-EF694AD46E67}"/>
              </a:ext>
            </a:extLst>
          </p:cNvPr>
          <p:cNvSpPr>
            <a:spLocks noGrp="1"/>
          </p:cNvSpPr>
          <p:nvPr>
            <p:ph type="title"/>
          </p:nvPr>
        </p:nvSpPr>
        <p:spPr>
          <a:xfrm>
            <a:off x="360363" y="192725"/>
            <a:ext cx="8439652" cy="508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r>
              <a:rPr lang="en-US" sz="2800" b="1" dirty="0">
                <a:latin typeface="Times New Roman" panose="02020603050405020304" pitchFamily="18" charset="0"/>
                <a:ea typeface="Yu Mincho" panose="02020400000000000000" pitchFamily="18" charset="-128"/>
                <a:cs typeface="Times New Roman" panose="02020603050405020304" pitchFamily="18" charset="0"/>
              </a:rPr>
              <a:t>E-CEQ Results: Poverty by household typologies</a:t>
            </a:r>
          </a:p>
        </p:txBody>
      </p:sp>
      <p:graphicFrame>
        <p:nvGraphicFramePr>
          <p:cNvPr id="2" name="Chart 1">
            <a:extLst>
              <a:ext uri="{FF2B5EF4-FFF2-40B4-BE49-F238E27FC236}">
                <a16:creationId xmlns:a16="http://schemas.microsoft.com/office/drawing/2014/main" id="{9016BBDB-63C3-F9A7-E332-38EF4762E66C}"/>
              </a:ext>
            </a:extLst>
          </p:cNvPr>
          <p:cNvGraphicFramePr>
            <a:graphicFrameLocks/>
          </p:cNvGraphicFramePr>
          <p:nvPr>
            <p:extLst>
              <p:ext uri="{D42A27DB-BD31-4B8C-83A1-F6EECF244321}">
                <p14:modId xmlns:p14="http://schemas.microsoft.com/office/powerpoint/2010/main" val="695128660"/>
              </p:ext>
            </p:extLst>
          </p:nvPr>
        </p:nvGraphicFramePr>
        <p:xfrm>
          <a:off x="225627" y="2235201"/>
          <a:ext cx="8692745" cy="39116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B795C2B4-883A-63B7-6895-DECAB6016B91}"/>
              </a:ext>
            </a:extLst>
          </p:cNvPr>
          <p:cNvSpPr txBox="1"/>
          <p:nvPr/>
        </p:nvSpPr>
        <p:spPr>
          <a:xfrm>
            <a:off x="257058" y="805173"/>
            <a:ext cx="8542957" cy="1200329"/>
          </a:xfrm>
          <a:prstGeom prst="rect">
            <a:avLst/>
          </a:prstGeom>
          <a:noFill/>
        </p:spPr>
        <p:txBody>
          <a:bodyPr wrap="square" rtlCol="0">
            <a:spAutoFit/>
          </a:bodyPr>
          <a:lstStyle/>
          <a:p>
            <a:pPr marL="285750" indent="-285750">
              <a:buFont typeface="Arial" panose="020B0604020202020204" pitchFamily="34" charset="0"/>
              <a:buChar char="•"/>
            </a:pPr>
            <a:r>
              <a:rPr lang="en-US" sz="1800" b="0" dirty="0">
                <a:latin typeface="Times New Roman" panose="02020603050405020304" pitchFamily="18" charset="0"/>
                <a:cs typeface="Times New Roman" panose="02020603050405020304" pitchFamily="18" charset="0"/>
              </a:rPr>
              <a:t>Households with both elderly and dependents have the highest poverty increase from market income to consumable income.</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Households with equal number of male and female labor earners have the lowest poverty rate at all income levels</a:t>
            </a:r>
            <a:endParaRPr lang="en-US" sz="18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77434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8C34D-BE25-4C05-9CDE-220A95FEE748}"/>
              </a:ext>
            </a:extLst>
          </p:cNvPr>
          <p:cNvSpPr>
            <a:spLocks noGrp="1"/>
          </p:cNvSpPr>
          <p:nvPr>
            <p:ph type="title"/>
          </p:nvPr>
        </p:nvSpPr>
        <p:spPr>
          <a:xfrm>
            <a:off x="360363" y="192725"/>
            <a:ext cx="8439652" cy="508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r>
              <a:rPr lang="en-US" sz="3200" b="1" dirty="0">
                <a:latin typeface="Times New Roman" panose="02020603050405020304" pitchFamily="18" charset="0"/>
                <a:ea typeface="Yu Mincho" panose="02020400000000000000" pitchFamily="18" charset="-128"/>
                <a:cs typeface="Times New Roman" panose="02020603050405020304" pitchFamily="18" charset="0"/>
              </a:rPr>
              <a:t>Household Typology-1: Gender Majority</a:t>
            </a:r>
          </a:p>
        </p:txBody>
      </p:sp>
      <p:sp>
        <p:nvSpPr>
          <p:cNvPr id="13" name="TextBox 12">
            <a:extLst>
              <a:ext uri="{FF2B5EF4-FFF2-40B4-BE49-F238E27FC236}">
                <a16:creationId xmlns:a16="http://schemas.microsoft.com/office/drawing/2014/main" id="{E7C03C29-6947-4300-8253-FA0C01374976}"/>
              </a:ext>
            </a:extLst>
          </p:cNvPr>
          <p:cNvSpPr txBox="1"/>
          <p:nvPr/>
        </p:nvSpPr>
        <p:spPr>
          <a:xfrm>
            <a:off x="257058" y="805173"/>
            <a:ext cx="8542957" cy="923330"/>
          </a:xfrm>
          <a:prstGeom prst="rect">
            <a:avLst/>
          </a:prstGeom>
          <a:noFill/>
        </p:spPr>
        <p:txBody>
          <a:bodyPr wrap="square" rtlCol="0">
            <a:spAutoFit/>
          </a:bodyPr>
          <a:lstStyle/>
          <a:p>
            <a:pPr marL="285750" indent="-285750">
              <a:buFont typeface="Arial" panose="020B0604020202020204" pitchFamily="34" charset="0"/>
              <a:buChar char="•"/>
            </a:pPr>
            <a:r>
              <a:rPr lang="en-US" sz="1800" b="0" dirty="0">
                <a:latin typeface="Times New Roman" panose="02020603050405020304" pitchFamily="18" charset="0"/>
                <a:cs typeface="Times New Roman" panose="02020603050405020304" pitchFamily="18" charset="0"/>
              </a:rPr>
              <a:t>No majority gender is the most common category (56.0%), followed by majority female adults (22.1%).</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Male majority adults are only 21.9% of total households.</a:t>
            </a:r>
            <a:endParaRPr lang="en-US" sz="1800" b="0" dirty="0">
              <a:latin typeface="Times New Roman" panose="02020603050405020304" pitchFamily="18" charset="0"/>
              <a:cs typeface="Times New Roman" panose="02020603050405020304" pitchFamily="18" charset="0"/>
            </a:endParaRPr>
          </a:p>
        </p:txBody>
      </p:sp>
      <p:sp>
        <p:nvSpPr>
          <p:cNvPr id="5" name="Footer Placeholder 3">
            <a:extLst>
              <a:ext uri="{FF2B5EF4-FFF2-40B4-BE49-F238E27FC236}">
                <a16:creationId xmlns:a16="http://schemas.microsoft.com/office/drawing/2014/main" id="{B4CA4CBC-FCB0-026F-CAF6-AC46E3E1DD46}"/>
              </a:ext>
            </a:extLst>
          </p:cNvPr>
          <p:cNvSpPr>
            <a:spLocks noGrp="1"/>
          </p:cNvSpPr>
          <p:nvPr>
            <p:ph type="ftr" sz="quarter" idx="11"/>
          </p:nvPr>
        </p:nvSpPr>
        <p:spPr>
          <a:xfrm>
            <a:off x="2211257" y="6360102"/>
            <a:ext cx="5653299" cy="215900"/>
          </a:xfrm>
        </p:spPr>
        <p:txBody>
          <a:bodyPr/>
          <a:lstStyle/>
          <a:p>
            <a:pPr algn="l"/>
            <a:r>
              <a:rPr lang="en-US" sz="1400" dirty="0">
                <a:latin typeface="Times New Roman" panose="02020603050405020304" pitchFamily="18" charset="0"/>
                <a:cs typeface="Times New Roman" panose="02020603050405020304" pitchFamily="18" charset="0"/>
              </a:rPr>
              <a:t>Source: Author’s elaboration based on PECS 2017</a:t>
            </a:r>
          </a:p>
        </p:txBody>
      </p:sp>
      <p:graphicFrame>
        <p:nvGraphicFramePr>
          <p:cNvPr id="3" name="Chart 2">
            <a:extLst>
              <a:ext uri="{FF2B5EF4-FFF2-40B4-BE49-F238E27FC236}">
                <a16:creationId xmlns:a16="http://schemas.microsoft.com/office/drawing/2014/main" id="{0DDACE7A-3EE7-D668-631C-9A3AB4A0DBB1}"/>
              </a:ext>
            </a:extLst>
          </p:cNvPr>
          <p:cNvGraphicFramePr>
            <a:graphicFrameLocks/>
          </p:cNvGraphicFramePr>
          <p:nvPr>
            <p:extLst>
              <p:ext uri="{D42A27DB-BD31-4B8C-83A1-F6EECF244321}">
                <p14:modId xmlns:p14="http://schemas.microsoft.com/office/powerpoint/2010/main" val="598517208"/>
              </p:ext>
            </p:extLst>
          </p:nvPr>
        </p:nvGraphicFramePr>
        <p:xfrm>
          <a:off x="360363" y="2589184"/>
          <a:ext cx="8333932" cy="367861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Table 3">
            <a:extLst>
              <a:ext uri="{FF2B5EF4-FFF2-40B4-BE49-F238E27FC236}">
                <a16:creationId xmlns:a16="http://schemas.microsoft.com/office/drawing/2014/main" id="{AD1C6EB5-610E-1F93-82DC-399640BD8A98}"/>
              </a:ext>
            </a:extLst>
          </p:cNvPr>
          <p:cNvGraphicFramePr>
            <a:graphicFrameLocks noGrp="1"/>
          </p:cNvGraphicFramePr>
          <p:nvPr/>
        </p:nvGraphicFramePr>
        <p:xfrm>
          <a:off x="6234545" y="1561406"/>
          <a:ext cx="2763699" cy="984885"/>
        </p:xfrm>
        <a:graphic>
          <a:graphicData uri="http://schemas.openxmlformats.org/drawingml/2006/table">
            <a:tbl>
              <a:tblPr>
                <a:tableStyleId>{5C22544A-7EE6-4342-B048-85BDC9FD1C3A}</a:tableStyleId>
              </a:tblPr>
              <a:tblGrid>
                <a:gridCol w="2002098">
                  <a:extLst>
                    <a:ext uri="{9D8B030D-6E8A-4147-A177-3AD203B41FA5}">
                      <a16:colId xmlns:a16="http://schemas.microsoft.com/office/drawing/2014/main" val="1426896566"/>
                    </a:ext>
                  </a:extLst>
                </a:gridCol>
                <a:gridCol w="761601">
                  <a:extLst>
                    <a:ext uri="{9D8B030D-6E8A-4147-A177-3AD203B41FA5}">
                      <a16:colId xmlns:a16="http://schemas.microsoft.com/office/drawing/2014/main" val="2800565658"/>
                    </a:ext>
                  </a:extLst>
                </a:gridCol>
              </a:tblGrid>
              <a:tr h="203200">
                <a:tc>
                  <a:txBody>
                    <a:bodyPr/>
                    <a:lstStyle/>
                    <a:p>
                      <a:pPr algn="ctr" fontAlgn="b"/>
                      <a:r>
                        <a:rPr lang="en-GB" sz="1200" b="1" u="none" strike="noStrike" dirty="0">
                          <a:solidFill>
                            <a:schemeClr val="bg2"/>
                          </a:solidFill>
                          <a:effectLst/>
                          <a:latin typeface="Times New Roman" panose="02020603050405020304" pitchFamily="18" charset="0"/>
                          <a:cs typeface="Times New Roman" panose="02020603050405020304" pitchFamily="18" charset="0"/>
                        </a:rPr>
                        <a:t>Typology 1: Gender Majority</a:t>
                      </a:r>
                      <a:endParaRPr lang="en-GB" sz="1200" b="1" i="0" u="none" strike="noStrike" dirty="0">
                        <a:solidFill>
                          <a:schemeClr val="bg2"/>
                        </a:solidFill>
                        <a:effectLst/>
                        <a:latin typeface="Times New Roman" panose="02020603050405020304" pitchFamily="18" charset="0"/>
                        <a:cs typeface="Times New Roman" panose="02020603050405020304" pitchFamily="18" charset="0"/>
                      </a:endParaRPr>
                    </a:p>
                  </a:txBody>
                  <a:tcPr marL="9525" marR="9525" marT="9525" marB="0" anchor="ctr">
                    <a:solidFill>
                      <a:schemeClr val="tx2"/>
                    </a:solidFill>
                  </a:tcPr>
                </a:tc>
                <a:tc>
                  <a:txBody>
                    <a:bodyPr/>
                    <a:lstStyle/>
                    <a:p>
                      <a:pPr algn="ctr" fontAlgn="b"/>
                      <a:r>
                        <a:rPr lang="en-GB" sz="1200" b="1" u="none" strike="noStrike" dirty="0">
                          <a:solidFill>
                            <a:schemeClr val="bg2"/>
                          </a:solidFill>
                          <a:effectLst/>
                          <a:latin typeface="Times New Roman" panose="02020603050405020304" pitchFamily="18" charset="0"/>
                          <a:cs typeface="Times New Roman" panose="02020603050405020304" pitchFamily="18" charset="0"/>
                        </a:rPr>
                        <a:t>As % of total </a:t>
                      </a:r>
                      <a:r>
                        <a:rPr lang="en-GB" sz="1200" b="1" u="none" strike="noStrike" dirty="0" err="1">
                          <a:solidFill>
                            <a:schemeClr val="bg2"/>
                          </a:solidFill>
                          <a:effectLst/>
                          <a:latin typeface="Times New Roman" panose="02020603050405020304" pitchFamily="18" charset="0"/>
                          <a:cs typeface="Times New Roman" panose="02020603050405020304" pitchFamily="18" charset="0"/>
                        </a:rPr>
                        <a:t>hh</a:t>
                      </a:r>
                      <a:endParaRPr lang="en-GB" sz="1200" b="1" i="0" u="none" strike="noStrike" dirty="0">
                        <a:solidFill>
                          <a:schemeClr val="bg2"/>
                        </a:solidFill>
                        <a:effectLst/>
                        <a:latin typeface="Times New Roman" panose="02020603050405020304" pitchFamily="18" charset="0"/>
                        <a:cs typeface="Times New Roman" panose="02020603050405020304" pitchFamily="18" charset="0"/>
                      </a:endParaRPr>
                    </a:p>
                  </a:txBody>
                  <a:tcPr marL="9525" marR="9525" marT="9525" marB="0" anchor="ctr">
                    <a:solidFill>
                      <a:schemeClr val="tx2"/>
                    </a:solidFill>
                  </a:tcPr>
                </a:tc>
                <a:extLst>
                  <a:ext uri="{0D108BD9-81ED-4DB2-BD59-A6C34878D82A}">
                    <a16:rowId xmlns:a16="http://schemas.microsoft.com/office/drawing/2014/main" val="3861678279"/>
                  </a:ext>
                </a:extLst>
              </a:tr>
              <a:tr h="203200">
                <a:tc>
                  <a:txBody>
                    <a:bodyPr/>
                    <a:lstStyle/>
                    <a:p>
                      <a:pPr algn="l" fontAlgn="b"/>
                      <a:r>
                        <a:rPr lang="en-GB" sz="1200" u="none" strike="noStrike">
                          <a:effectLst/>
                          <a:latin typeface="Times New Roman" panose="02020603050405020304" pitchFamily="18" charset="0"/>
                          <a:cs typeface="Times New Roman" panose="02020603050405020304" pitchFamily="18" charset="0"/>
                        </a:rPr>
                        <a:t>Majority female adults</a:t>
                      </a:r>
                      <a:endParaRPr lang="en-GB"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r" fontAlgn="b"/>
                      <a:r>
                        <a:rPr lang="en-PK" sz="1200" u="none" strike="noStrike">
                          <a:effectLst/>
                          <a:latin typeface="Times New Roman" panose="02020603050405020304" pitchFamily="18" charset="0"/>
                          <a:cs typeface="Times New Roman" panose="02020603050405020304" pitchFamily="18" charset="0"/>
                        </a:rPr>
                        <a:t>22%</a:t>
                      </a:r>
                      <a:endParaRPr lang="en-PK"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2736625269"/>
                  </a:ext>
                </a:extLst>
              </a:tr>
              <a:tr h="203200">
                <a:tc>
                  <a:txBody>
                    <a:bodyPr/>
                    <a:lstStyle/>
                    <a:p>
                      <a:pPr algn="l" fontAlgn="b"/>
                      <a:r>
                        <a:rPr lang="en-GB" sz="1200" u="none" strike="noStrike" dirty="0">
                          <a:effectLst/>
                          <a:latin typeface="Times New Roman" panose="02020603050405020304" pitchFamily="18" charset="0"/>
                          <a:cs typeface="Times New Roman" panose="02020603050405020304" pitchFamily="18" charset="0"/>
                        </a:rPr>
                        <a:t>Majority male adults</a:t>
                      </a:r>
                      <a:endParaRPr lang="en-GB"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r" fontAlgn="b"/>
                      <a:r>
                        <a:rPr lang="en-PK" sz="1200" u="none" strike="noStrike">
                          <a:effectLst/>
                          <a:latin typeface="Times New Roman" panose="02020603050405020304" pitchFamily="18" charset="0"/>
                          <a:cs typeface="Times New Roman" panose="02020603050405020304" pitchFamily="18" charset="0"/>
                        </a:rPr>
                        <a:t>22%</a:t>
                      </a:r>
                      <a:endParaRPr lang="en-PK"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4191862150"/>
                  </a:ext>
                </a:extLst>
              </a:tr>
              <a:tr h="203200">
                <a:tc>
                  <a:txBody>
                    <a:bodyPr/>
                    <a:lstStyle/>
                    <a:p>
                      <a:pPr algn="l" fontAlgn="b"/>
                      <a:r>
                        <a:rPr lang="en-GB" sz="1200" u="none" strike="noStrike" dirty="0">
                          <a:effectLst/>
                          <a:latin typeface="Times New Roman" panose="02020603050405020304" pitchFamily="18" charset="0"/>
                          <a:cs typeface="Times New Roman" panose="02020603050405020304" pitchFamily="18" charset="0"/>
                        </a:rPr>
                        <a:t>No majority of one gender</a:t>
                      </a:r>
                      <a:endParaRPr lang="en-GB"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r" fontAlgn="b"/>
                      <a:r>
                        <a:rPr lang="en-PK" sz="1200" u="none" strike="noStrike" dirty="0">
                          <a:effectLst/>
                          <a:latin typeface="Times New Roman" panose="02020603050405020304" pitchFamily="18" charset="0"/>
                          <a:cs typeface="Times New Roman" panose="02020603050405020304" pitchFamily="18" charset="0"/>
                        </a:rPr>
                        <a:t>56%</a:t>
                      </a:r>
                      <a:endParaRPr lang="en-PK"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2392142487"/>
                  </a:ext>
                </a:extLst>
              </a:tr>
            </a:tbl>
          </a:graphicData>
        </a:graphic>
      </p:graphicFrame>
    </p:spTree>
    <p:extLst>
      <p:ext uri="{BB962C8B-B14F-4D97-AF65-F5344CB8AC3E}">
        <p14:creationId xmlns:p14="http://schemas.microsoft.com/office/powerpoint/2010/main" val="18321868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8C34D-BE25-4C05-9CDE-220A95FEE748}"/>
              </a:ext>
            </a:extLst>
          </p:cNvPr>
          <p:cNvSpPr>
            <a:spLocks noGrp="1"/>
          </p:cNvSpPr>
          <p:nvPr>
            <p:ph type="title"/>
          </p:nvPr>
        </p:nvSpPr>
        <p:spPr>
          <a:xfrm>
            <a:off x="360363" y="192725"/>
            <a:ext cx="8439652" cy="508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r>
              <a:rPr lang="en-US" sz="3200" b="1" dirty="0">
                <a:latin typeface="Times New Roman" panose="02020603050405020304" pitchFamily="18" charset="0"/>
                <a:ea typeface="Yu Mincho" panose="02020400000000000000" pitchFamily="18" charset="-128"/>
                <a:cs typeface="Times New Roman" panose="02020603050405020304" pitchFamily="18" charset="0"/>
              </a:rPr>
              <a:t>Household Typology-1: Gender Majority</a:t>
            </a:r>
          </a:p>
        </p:txBody>
      </p:sp>
      <p:sp>
        <p:nvSpPr>
          <p:cNvPr id="5" name="Footer Placeholder 3">
            <a:extLst>
              <a:ext uri="{FF2B5EF4-FFF2-40B4-BE49-F238E27FC236}">
                <a16:creationId xmlns:a16="http://schemas.microsoft.com/office/drawing/2014/main" id="{B4CA4CBC-FCB0-026F-CAF6-AC46E3E1DD46}"/>
              </a:ext>
            </a:extLst>
          </p:cNvPr>
          <p:cNvSpPr>
            <a:spLocks noGrp="1"/>
          </p:cNvSpPr>
          <p:nvPr>
            <p:ph type="ftr" sz="quarter" idx="11"/>
          </p:nvPr>
        </p:nvSpPr>
        <p:spPr>
          <a:xfrm>
            <a:off x="2211257" y="6360102"/>
            <a:ext cx="5653299" cy="215900"/>
          </a:xfrm>
        </p:spPr>
        <p:txBody>
          <a:bodyPr/>
          <a:lstStyle/>
          <a:p>
            <a:pPr algn="l"/>
            <a:r>
              <a:rPr lang="en-US" sz="1400" dirty="0">
                <a:latin typeface="Times New Roman" panose="02020603050405020304" pitchFamily="18" charset="0"/>
                <a:cs typeface="Times New Roman" panose="02020603050405020304" pitchFamily="18" charset="0"/>
              </a:rPr>
              <a:t>Source: Author’s elaboration based on PECS 2017</a:t>
            </a:r>
          </a:p>
        </p:txBody>
      </p:sp>
      <p:graphicFrame>
        <p:nvGraphicFramePr>
          <p:cNvPr id="8" name="Chart 7">
            <a:extLst>
              <a:ext uri="{FF2B5EF4-FFF2-40B4-BE49-F238E27FC236}">
                <a16:creationId xmlns:a16="http://schemas.microsoft.com/office/drawing/2014/main" id="{760B0D9B-870C-6645-8969-5F1DBC94D525}"/>
              </a:ext>
            </a:extLst>
          </p:cNvPr>
          <p:cNvGraphicFramePr>
            <a:graphicFrameLocks/>
          </p:cNvGraphicFramePr>
          <p:nvPr>
            <p:extLst>
              <p:ext uri="{D42A27DB-BD31-4B8C-83A1-F6EECF244321}">
                <p14:modId xmlns:p14="http://schemas.microsoft.com/office/powerpoint/2010/main" val="848771854"/>
              </p:ext>
            </p:extLst>
          </p:nvPr>
        </p:nvGraphicFramePr>
        <p:xfrm>
          <a:off x="4330652" y="2008683"/>
          <a:ext cx="4948259" cy="404414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a:extLst>
              <a:ext uri="{FF2B5EF4-FFF2-40B4-BE49-F238E27FC236}">
                <a16:creationId xmlns:a16="http://schemas.microsoft.com/office/drawing/2014/main" id="{5B2C7493-3CB8-7B6E-AADC-3759D3263580}"/>
              </a:ext>
            </a:extLst>
          </p:cNvPr>
          <p:cNvGraphicFramePr>
            <a:graphicFrameLocks/>
          </p:cNvGraphicFramePr>
          <p:nvPr>
            <p:extLst>
              <p:ext uri="{D42A27DB-BD31-4B8C-83A1-F6EECF244321}">
                <p14:modId xmlns:p14="http://schemas.microsoft.com/office/powerpoint/2010/main" val="2655958117"/>
              </p:ext>
            </p:extLst>
          </p:nvPr>
        </p:nvGraphicFramePr>
        <p:xfrm>
          <a:off x="76199" y="1900766"/>
          <a:ext cx="4495801" cy="415206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8791109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8C34D-BE25-4C05-9CDE-220A95FEE748}"/>
              </a:ext>
            </a:extLst>
          </p:cNvPr>
          <p:cNvSpPr>
            <a:spLocks noGrp="1"/>
          </p:cNvSpPr>
          <p:nvPr>
            <p:ph type="title"/>
          </p:nvPr>
        </p:nvSpPr>
        <p:spPr>
          <a:xfrm>
            <a:off x="360363" y="531079"/>
            <a:ext cx="8439652" cy="508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r>
              <a:rPr lang="en-US" sz="3200" b="1" dirty="0">
                <a:solidFill>
                  <a:schemeClr val="tx2"/>
                </a:solidFill>
                <a:latin typeface="Times New Roman" panose="02020603050405020304" pitchFamily="18" charset="0"/>
                <a:ea typeface="Yu Mincho" panose="02020400000000000000" pitchFamily="18" charset="-128"/>
                <a:cs typeface="Times New Roman" panose="02020603050405020304" pitchFamily="18" charset="0"/>
              </a:rPr>
              <a:t>Household Typology-2: </a:t>
            </a:r>
            <a:r>
              <a:rPr lang="en-US" sz="3200" b="1" dirty="0">
                <a:solidFill>
                  <a:schemeClr val="tx2"/>
                </a:solidFill>
                <a:effectLst/>
                <a:latin typeface="Times New Roman" panose="02020603050405020304" pitchFamily="18" charset="0"/>
                <a:ea typeface="Calibri" panose="020F0502020204030204" pitchFamily="34" charset="0"/>
                <a:cs typeface="Times New Roman" panose="02020603050405020304" pitchFamily="18" charset="0"/>
              </a:rPr>
              <a:t>Gender of household earners in labor markets</a:t>
            </a:r>
            <a:endParaRPr lang="en-US" sz="3200" b="1" dirty="0">
              <a:solidFill>
                <a:schemeClr val="tx2"/>
              </a:solidFill>
              <a:latin typeface="Times New Roman" panose="02020603050405020304" pitchFamily="18" charset="0"/>
              <a:ea typeface="Yu Mincho" panose="02020400000000000000" pitchFamily="18" charset="-128"/>
              <a:cs typeface="Times New Roman" panose="02020603050405020304" pitchFamily="18" charset="0"/>
            </a:endParaRPr>
          </a:p>
        </p:txBody>
      </p:sp>
      <p:sp>
        <p:nvSpPr>
          <p:cNvPr id="13" name="TextBox 12">
            <a:extLst>
              <a:ext uri="{FF2B5EF4-FFF2-40B4-BE49-F238E27FC236}">
                <a16:creationId xmlns:a16="http://schemas.microsoft.com/office/drawing/2014/main" id="{E7C03C29-6947-4300-8253-FA0C01374976}"/>
              </a:ext>
            </a:extLst>
          </p:cNvPr>
          <p:cNvSpPr txBox="1"/>
          <p:nvPr/>
        </p:nvSpPr>
        <p:spPr>
          <a:xfrm>
            <a:off x="145756" y="1039079"/>
            <a:ext cx="8542957" cy="646331"/>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74% of total households are male majority earners, while only 6% have female majority earners</a:t>
            </a:r>
          </a:p>
        </p:txBody>
      </p:sp>
      <p:sp>
        <p:nvSpPr>
          <p:cNvPr id="7" name="Footer Placeholder 3">
            <a:extLst>
              <a:ext uri="{FF2B5EF4-FFF2-40B4-BE49-F238E27FC236}">
                <a16:creationId xmlns:a16="http://schemas.microsoft.com/office/drawing/2014/main" id="{6A8C6773-999A-C567-CA70-1873C902157C}"/>
              </a:ext>
            </a:extLst>
          </p:cNvPr>
          <p:cNvSpPr>
            <a:spLocks noGrp="1"/>
          </p:cNvSpPr>
          <p:nvPr>
            <p:ph type="ftr" sz="quarter" idx="11"/>
          </p:nvPr>
        </p:nvSpPr>
        <p:spPr>
          <a:xfrm>
            <a:off x="2211257" y="6489560"/>
            <a:ext cx="5653299" cy="215900"/>
          </a:xfrm>
        </p:spPr>
        <p:txBody>
          <a:bodyPr/>
          <a:lstStyle/>
          <a:p>
            <a:pPr algn="l"/>
            <a:r>
              <a:rPr lang="en-US" sz="1100" dirty="0">
                <a:latin typeface="Times New Roman" panose="02020603050405020304" pitchFamily="18" charset="0"/>
                <a:cs typeface="Times New Roman" panose="02020603050405020304" pitchFamily="18" charset="0"/>
              </a:rPr>
              <a:t>Source: Author’s elaboration based on PECS 2017</a:t>
            </a:r>
          </a:p>
          <a:p>
            <a:pPr algn="l"/>
            <a:r>
              <a:rPr lang="en-US" sz="1100" dirty="0">
                <a:latin typeface="Times New Roman" panose="02020603050405020304" pitchFamily="18" charset="0"/>
                <a:cs typeface="Times New Roman" panose="02020603050405020304" pitchFamily="18" charset="0"/>
              </a:rPr>
              <a:t>Labor income: Employment and self-employment income</a:t>
            </a:r>
          </a:p>
        </p:txBody>
      </p:sp>
      <p:graphicFrame>
        <p:nvGraphicFramePr>
          <p:cNvPr id="4" name="Chart 3">
            <a:extLst>
              <a:ext uri="{FF2B5EF4-FFF2-40B4-BE49-F238E27FC236}">
                <a16:creationId xmlns:a16="http://schemas.microsoft.com/office/drawing/2014/main" id="{6A9819A9-6A0A-69C7-7A87-16C2EE890F8E}"/>
              </a:ext>
            </a:extLst>
          </p:cNvPr>
          <p:cNvGraphicFramePr>
            <a:graphicFrameLocks/>
          </p:cNvGraphicFramePr>
          <p:nvPr>
            <p:extLst>
              <p:ext uri="{D42A27DB-BD31-4B8C-83A1-F6EECF244321}">
                <p14:modId xmlns:p14="http://schemas.microsoft.com/office/powerpoint/2010/main" val="3581887292"/>
              </p:ext>
            </p:extLst>
          </p:nvPr>
        </p:nvGraphicFramePr>
        <p:xfrm>
          <a:off x="98293" y="2546291"/>
          <a:ext cx="8637881" cy="401915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Table 4">
            <a:extLst>
              <a:ext uri="{FF2B5EF4-FFF2-40B4-BE49-F238E27FC236}">
                <a16:creationId xmlns:a16="http://schemas.microsoft.com/office/drawing/2014/main" id="{84582EF4-3FF7-3268-3C8E-A326F9D67BD5}"/>
              </a:ext>
            </a:extLst>
          </p:cNvPr>
          <p:cNvGraphicFramePr>
            <a:graphicFrameLocks noGrp="1"/>
          </p:cNvGraphicFramePr>
          <p:nvPr/>
        </p:nvGraphicFramePr>
        <p:xfrm>
          <a:off x="5037906" y="1401386"/>
          <a:ext cx="3848100" cy="1144905"/>
        </p:xfrm>
        <a:graphic>
          <a:graphicData uri="http://schemas.openxmlformats.org/drawingml/2006/table">
            <a:tbl>
              <a:tblPr>
                <a:tableStyleId>{5C22544A-7EE6-4342-B048-85BDC9FD1C3A}</a:tableStyleId>
              </a:tblPr>
              <a:tblGrid>
                <a:gridCol w="3020108">
                  <a:extLst>
                    <a:ext uri="{9D8B030D-6E8A-4147-A177-3AD203B41FA5}">
                      <a16:colId xmlns:a16="http://schemas.microsoft.com/office/drawing/2014/main" val="3913388500"/>
                    </a:ext>
                  </a:extLst>
                </a:gridCol>
                <a:gridCol w="827992">
                  <a:extLst>
                    <a:ext uri="{9D8B030D-6E8A-4147-A177-3AD203B41FA5}">
                      <a16:colId xmlns:a16="http://schemas.microsoft.com/office/drawing/2014/main" val="651066136"/>
                    </a:ext>
                  </a:extLst>
                </a:gridCol>
              </a:tblGrid>
              <a:tr h="326287">
                <a:tc>
                  <a:txBody>
                    <a:bodyPr/>
                    <a:lstStyle/>
                    <a:p>
                      <a:pPr algn="ctr" fontAlgn="b"/>
                      <a:r>
                        <a:rPr lang="en-GB" sz="1200" b="1" u="none" strike="noStrike" dirty="0">
                          <a:solidFill>
                            <a:schemeClr val="bg2"/>
                          </a:solidFill>
                          <a:effectLst/>
                          <a:latin typeface="Times New Roman" panose="02020603050405020304" pitchFamily="18" charset="0"/>
                          <a:cs typeface="Times New Roman" panose="02020603050405020304" pitchFamily="18" charset="0"/>
                        </a:rPr>
                        <a:t>Typology 2: Earners' gender</a:t>
                      </a:r>
                      <a:endParaRPr lang="en-GB" sz="1200" b="1" i="0" u="none" strike="noStrike" dirty="0">
                        <a:solidFill>
                          <a:schemeClr val="bg2"/>
                        </a:solidFill>
                        <a:effectLst/>
                        <a:latin typeface="Times New Roman" panose="02020603050405020304" pitchFamily="18" charset="0"/>
                        <a:cs typeface="Times New Roman" panose="02020603050405020304" pitchFamily="18" charset="0"/>
                      </a:endParaRPr>
                    </a:p>
                  </a:txBody>
                  <a:tcPr marL="9525" marR="9525" marT="9525" marB="0" anchor="ctr">
                    <a:solidFill>
                      <a:schemeClr val="tx2"/>
                    </a:solidFill>
                  </a:tcPr>
                </a:tc>
                <a:tc>
                  <a:txBody>
                    <a:bodyPr/>
                    <a:lstStyle/>
                    <a:p>
                      <a:pPr algn="ctr" fontAlgn="b"/>
                      <a:r>
                        <a:rPr lang="en-GB" sz="1200" b="1" u="none" strike="noStrike" dirty="0">
                          <a:solidFill>
                            <a:schemeClr val="bg2"/>
                          </a:solidFill>
                          <a:effectLst/>
                          <a:latin typeface="Times New Roman" panose="02020603050405020304" pitchFamily="18" charset="0"/>
                          <a:cs typeface="Times New Roman" panose="02020603050405020304" pitchFamily="18" charset="0"/>
                        </a:rPr>
                        <a:t>As % of total </a:t>
                      </a:r>
                      <a:r>
                        <a:rPr lang="en-GB" sz="1200" b="1" u="none" strike="noStrike" dirty="0" err="1">
                          <a:solidFill>
                            <a:schemeClr val="bg2"/>
                          </a:solidFill>
                          <a:effectLst/>
                          <a:latin typeface="Times New Roman" panose="02020603050405020304" pitchFamily="18" charset="0"/>
                          <a:cs typeface="Times New Roman" panose="02020603050405020304" pitchFamily="18" charset="0"/>
                        </a:rPr>
                        <a:t>hh</a:t>
                      </a:r>
                      <a:endParaRPr lang="en-GB" sz="1200" b="1" i="0" u="none" strike="noStrike" dirty="0">
                        <a:solidFill>
                          <a:schemeClr val="bg2"/>
                        </a:solidFill>
                        <a:effectLst/>
                        <a:latin typeface="Times New Roman" panose="02020603050405020304" pitchFamily="18" charset="0"/>
                        <a:cs typeface="Times New Roman" panose="02020603050405020304" pitchFamily="18" charset="0"/>
                      </a:endParaRPr>
                    </a:p>
                  </a:txBody>
                  <a:tcPr marL="9525" marR="9525" marT="9525" marB="0" anchor="ctr">
                    <a:solidFill>
                      <a:schemeClr val="tx2"/>
                    </a:solidFill>
                  </a:tcPr>
                </a:tc>
                <a:extLst>
                  <a:ext uri="{0D108BD9-81ED-4DB2-BD59-A6C34878D82A}">
                    <a16:rowId xmlns:a16="http://schemas.microsoft.com/office/drawing/2014/main" val="3139411311"/>
                  </a:ext>
                </a:extLst>
              </a:tr>
              <a:tr h="176670">
                <a:tc>
                  <a:txBody>
                    <a:bodyPr/>
                    <a:lstStyle/>
                    <a:p>
                      <a:pPr algn="l" fontAlgn="b"/>
                      <a:r>
                        <a:rPr lang="en-GB" sz="1200" u="none" strike="noStrike">
                          <a:effectLst/>
                          <a:latin typeface="Times New Roman" panose="02020603050405020304" pitchFamily="18" charset="0"/>
                          <a:cs typeface="Times New Roman" panose="02020603050405020304" pitchFamily="18" charset="0"/>
                        </a:rPr>
                        <a:t>(Labor) earners are a female majority</a:t>
                      </a:r>
                      <a:endParaRPr lang="en-GB"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200" u="none" strike="noStrike">
                          <a:effectLst/>
                          <a:latin typeface="Times New Roman" panose="02020603050405020304" pitchFamily="18" charset="0"/>
                          <a:cs typeface="Times New Roman" panose="02020603050405020304" pitchFamily="18" charset="0"/>
                        </a:rPr>
                        <a:t>6%</a:t>
                      </a:r>
                      <a:endParaRPr lang="en-PK"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1817349661"/>
                  </a:ext>
                </a:extLst>
              </a:tr>
              <a:tr h="176670">
                <a:tc>
                  <a:txBody>
                    <a:bodyPr/>
                    <a:lstStyle/>
                    <a:p>
                      <a:pPr algn="l" fontAlgn="b"/>
                      <a:r>
                        <a:rPr lang="en-GB" sz="1200" u="none" strike="noStrike">
                          <a:effectLst/>
                          <a:latin typeface="Times New Roman" panose="02020603050405020304" pitchFamily="18" charset="0"/>
                          <a:cs typeface="Times New Roman" panose="02020603050405020304" pitchFamily="18" charset="0"/>
                        </a:rPr>
                        <a:t>(Labor) Earners are a male majority</a:t>
                      </a:r>
                      <a:endParaRPr lang="en-GB"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200" u="none" strike="noStrike">
                          <a:effectLst/>
                          <a:latin typeface="Times New Roman" panose="02020603050405020304" pitchFamily="18" charset="0"/>
                          <a:cs typeface="Times New Roman" panose="02020603050405020304" pitchFamily="18" charset="0"/>
                        </a:rPr>
                        <a:t>74%</a:t>
                      </a:r>
                      <a:endParaRPr lang="en-PK"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4038219899"/>
                  </a:ext>
                </a:extLst>
              </a:tr>
              <a:tr h="176670">
                <a:tc>
                  <a:txBody>
                    <a:bodyPr/>
                    <a:lstStyle/>
                    <a:p>
                      <a:pPr algn="l" fontAlgn="b"/>
                      <a:r>
                        <a:rPr lang="en-GB" sz="1200" u="none" strike="noStrike">
                          <a:effectLst/>
                          <a:latin typeface="Times New Roman" panose="02020603050405020304" pitchFamily="18" charset="0"/>
                          <a:cs typeface="Times New Roman" panose="02020603050405020304" pitchFamily="18" charset="0"/>
                        </a:rPr>
                        <a:t>Equal number of male and female labor earners </a:t>
                      </a:r>
                      <a:endParaRPr lang="en-GB"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200" u="none" strike="noStrike">
                          <a:effectLst/>
                          <a:latin typeface="Times New Roman" panose="02020603050405020304" pitchFamily="18" charset="0"/>
                          <a:cs typeface="Times New Roman" panose="02020603050405020304" pitchFamily="18" charset="0"/>
                        </a:rPr>
                        <a:t>5%</a:t>
                      </a:r>
                      <a:endParaRPr lang="en-PK"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4046042050"/>
                  </a:ext>
                </a:extLst>
              </a:tr>
              <a:tr h="176670">
                <a:tc>
                  <a:txBody>
                    <a:bodyPr/>
                    <a:lstStyle/>
                    <a:p>
                      <a:pPr algn="l" fontAlgn="b"/>
                      <a:r>
                        <a:rPr lang="en-GB" sz="1200" u="none" strike="noStrike">
                          <a:effectLst/>
                          <a:latin typeface="Times New Roman" panose="02020603050405020304" pitchFamily="18" charset="0"/>
                          <a:cs typeface="Times New Roman" panose="02020603050405020304" pitchFamily="18" charset="0"/>
                        </a:rPr>
                        <a:t>No (labor) earners in the household</a:t>
                      </a:r>
                      <a:endParaRPr lang="en-GB"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PK" sz="1200" u="none" strike="noStrike" dirty="0">
                          <a:effectLst/>
                          <a:latin typeface="Times New Roman" panose="02020603050405020304" pitchFamily="18" charset="0"/>
                          <a:cs typeface="Times New Roman" panose="02020603050405020304" pitchFamily="18" charset="0"/>
                        </a:rPr>
                        <a:t>15%</a:t>
                      </a:r>
                      <a:endParaRPr lang="en-PK"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3353891245"/>
                  </a:ext>
                </a:extLst>
              </a:tr>
            </a:tbl>
          </a:graphicData>
        </a:graphic>
      </p:graphicFrame>
    </p:spTree>
    <p:extLst>
      <p:ext uri="{BB962C8B-B14F-4D97-AF65-F5344CB8AC3E}">
        <p14:creationId xmlns:p14="http://schemas.microsoft.com/office/powerpoint/2010/main" val="21289029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8C34D-BE25-4C05-9CDE-220A95FEE748}"/>
              </a:ext>
            </a:extLst>
          </p:cNvPr>
          <p:cNvSpPr>
            <a:spLocks noGrp="1"/>
          </p:cNvSpPr>
          <p:nvPr>
            <p:ph type="title"/>
          </p:nvPr>
        </p:nvSpPr>
        <p:spPr>
          <a:xfrm>
            <a:off x="352174" y="590844"/>
            <a:ext cx="8439652" cy="508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r>
              <a:rPr lang="en-US" sz="3200" b="1" dirty="0">
                <a:solidFill>
                  <a:schemeClr val="tx2"/>
                </a:solidFill>
                <a:latin typeface="Times New Roman" panose="02020603050405020304" pitchFamily="18" charset="0"/>
                <a:ea typeface="Yu Mincho" panose="02020400000000000000" pitchFamily="18" charset="-128"/>
                <a:cs typeface="Times New Roman" panose="02020603050405020304" pitchFamily="18" charset="0"/>
              </a:rPr>
              <a:t>Household Typology-2: </a:t>
            </a:r>
            <a:r>
              <a:rPr lang="en-US" sz="3200" b="1" dirty="0">
                <a:solidFill>
                  <a:schemeClr val="tx2"/>
                </a:solidFill>
                <a:effectLst/>
                <a:latin typeface="Times New Roman" panose="02020603050405020304" pitchFamily="18" charset="0"/>
                <a:ea typeface="Calibri" panose="020F0502020204030204" pitchFamily="34" charset="0"/>
                <a:cs typeface="Times New Roman" panose="02020603050405020304" pitchFamily="18" charset="0"/>
              </a:rPr>
              <a:t>Gender of household earners in labor markets</a:t>
            </a:r>
            <a:endParaRPr lang="en-US" sz="3200" b="1" dirty="0">
              <a:latin typeface="Times New Roman" panose="02020603050405020304" pitchFamily="18" charset="0"/>
              <a:ea typeface="Yu Mincho" panose="02020400000000000000" pitchFamily="18" charset="-128"/>
              <a:cs typeface="Times New Roman" panose="02020603050405020304" pitchFamily="18" charset="0"/>
            </a:endParaRPr>
          </a:p>
        </p:txBody>
      </p:sp>
      <p:sp>
        <p:nvSpPr>
          <p:cNvPr id="7" name="Footer Placeholder 3">
            <a:extLst>
              <a:ext uri="{FF2B5EF4-FFF2-40B4-BE49-F238E27FC236}">
                <a16:creationId xmlns:a16="http://schemas.microsoft.com/office/drawing/2014/main" id="{6A8C6773-999A-C567-CA70-1873C902157C}"/>
              </a:ext>
            </a:extLst>
          </p:cNvPr>
          <p:cNvSpPr>
            <a:spLocks noGrp="1"/>
          </p:cNvSpPr>
          <p:nvPr>
            <p:ph type="ftr" sz="quarter" idx="11"/>
          </p:nvPr>
        </p:nvSpPr>
        <p:spPr>
          <a:xfrm>
            <a:off x="2211257" y="6360102"/>
            <a:ext cx="5653299" cy="215900"/>
          </a:xfrm>
        </p:spPr>
        <p:txBody>
          <a:bodyPr/>
          <a:lstStyle/>
          <a:p>
            <a:pPr algn="l"/>
            <a:r>
              <a:rPr lang="en-US" sz="1100" dirty="0">
                <a:latin typeface="Times New Roman" panose="02020603050405020304" pitchFamily="18" charset="0"/>
                <a:cs typeface="Times New Roman" panose="02020603050405020304" pitchFamily="18" charset="0"/>
              </a:rPr>
              <a:t>Source: Author’s elaboration based on PECS 2017</a:t>
            </a:r>
          </a:p>
          <a:p>
            <a:pPr algn="l"/>
            <a:r>
              <a:rPr lang="en-US" sz="1100" dirty="0">
                <a:latin typeface="Times New Roman" panose="02020603050405020304" pitchFamily="18" charset="0"/>
                <a:cs typeface="Times New Roman" panose="02020603050405020304" pitchFamily="18" charset="0"/>
              </a:rPr>
              <a:t>Labor income: employee and self employee</a:t>
            </a:r>
          </a:p>
        </p:txBody>
      </p:sp>
      <p:graphicFrame>
        <p:nvGraphicFramePr>
          <p:cNvPr id="5" name="Chart 4">
            <a:extLst>
              <a:ext uri="{FF2B5EF4-FFF2-40B4-BE49-F238E27FC236}">
                <a16:creationId xmlns:a16="http://schemas.microsoft.com/office/drawing/2014/main" id="{3DF80023-600D-5D4F-A20F-76230BC33709}"/>
              </a:ext>
            </a:extLst>
          </p:cNvPr>
          <p:cNvGraphicFramePr>
            <a:graphicFrameLocks/>
          </p:cNvGraphicFramePr>
          <p:nvPr/>
        </p:nvGraphicFramePr>
        <p:xfrm>
          <a:off x="0" y="1274619"/>
          <a:ext cx="4886793" cy="504887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a:extLst>
              <a:ext uri="{FF2B5EF4-FFF2-40B4-BE49-F238E27FC236}">
                <a16:creationId xmlns:a16="http://schemas.microsoft.com/office/drawing/2014/main" id="{76C25273-698D-4543-8F49-6FD085D45300}"/>
              </a:ext>
            </a:extLst>
          </p:cNvPr>
          <p:cNvGraphicFramePr>
            <a:graphicFrameLocks/>
          </p:cNvGraphicFramePr>
          <p:nvPr/>
        </p:nvGraphicFramePr>
        <p:xfrm>
          <a:off x="4656388" y="1274619"/>
          <a:ext cx="4487612" cy="473393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871400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B24EE-BDE0-4B77-9C18-0CAD9E65E549}"/>
              </a:ext>
            </a:extLst>
          </p:cNvPr>
          <p:cNvSpPr>
            <a:spLocks noGrp="1"/>
          </p:cNvSpPr>
          <p:nvPr>
            <p:ph type="title"/>
          </p:nvPr>
        </p:nvSpPr>
        <p:spPr>
          <a:xfrm>
            <a:off x="323850" y="281998"/>
            <a:ext cx="8496300" cy="576263"/>
          </a:xfrm>
        </p:spPr>
        <p:txBody>
          <a:bodyPr/>
          <a:lstStyle/>
          <a:p>
            <a:pPr>
              <a:lnSpc>
                <a:spcPct val="200000"/>
              </a:lnSpc>
            </a:pPr>
            <a:r>
              <a:rPr lang="en-US" sz="2400" b="1" dirty="0">
                <a:latin typeface="Times New Roman" panose="02020603050405020304" pitchFamily="18" charset="0"/>
                <a:cs typeface="Times New Roman" panose="02020603050405020304" pitchFamily="18" charset="0"/>
              </a:rPr>
              <a:t>Agenda: </a:t>
            </a:r>
          </a:p>
        </p:txBody>
      </p:sp>
      <p:sp>
        <p:nvSpPr>
          <p:cNvPr id="3" name="Content Placeholder 2">
            <a:extLst>
              <a:ext uri="{FF2B5EF4-FFF2-40B4-BE49-F238E27FC236}">
                <a16:creationId xmlns:a16="http://schemas.microsoft.com/office/drawing/2014/main" id="{B8C6F5C4-1AE4-4E7C-9E6B-C64912F438A2}"/>
              </a:ext>
            </a:extLst>
          </p:cNvPr>
          <p:cNvSpPr>
            <a:spLocks noGrp="1"/>
          </p:cNvSpPr>
          <p:nvPr>
            <p:ph idx="1"/>
          </p:nvPr>
        </p:nvSpPr>
        <p:spPr>
          <a:xfrm>
            <a:off x="323850" y="993877"/>
            <a:ext cx="8496300" cy="4837293"/>
          </a:xfrm>
        </p:spPr>
        <p:txBody>
          <a:bodyPr/>
          <a:lstStyle/>
          <a:p>
            <a:pPr marL="457200" indent="-457200" fontAlgn="ctr">
              <a:lnSpc>
                <a:spcPct val="200000"/>
              </a:lnSpc>
              <a:buFont typeface="+mj-lt"/>
              <a:buAutoNum type="arabicPeriod"/>
            </a:pPr>
            <a:r>
              <a:rPr lang="en-US" sz="2000" b="1" dirty="0">
                <a:solidFill>
                  <a:srgbClr val="00B0F0"/>
                </a:solidFill>
                <a:latin typeface="Times New Roman" panose="02020603050405020304" pitchFamily="18" charset="0"/>
                <a:cs typeface="Times New Roman" panose="02020603050405020304" pitchFamily="18" charset="0"/>
              </a:rPr>
              <a:t>Fiscal incidence analysis West Bank and Gaza</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Gender and fiscal policy </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Socio-economic and gender dynamics</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Method 1: Engendered CEQ</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Method 2: Intrahousehold resource allocation</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Conclusion and policy recommendations</a:t>
            </a:r>
          </a:p>
        </p:txBody>
      </p:sp>
      <p:sp>
        <p:nvSpPr>
          <p:cNvPr id="5" name="Slide Number Placeholder 4">
            <a:extLst>
              <a:ext uri="{FF2B5EF4-FFF2-40B4-BE49-F238E27FC236}">
                <a16:creationId xmlns:a16="http://schemas.microsoft.com/office/drawing/2014/main" id="{2563B625-D6EB-478C-B799-FFEE98FB2DA8}"/>
              </a:ext>
            </a:extLst>
          </p:cNvPr>
          <p:cNvSpPr>
            <a:spLocks noGrp="1"/>
          </p:cNvSpPr>
          <p:nvPr>
            <p:ph type="sldNum" sz="quarter" idx="12"/>
          </p:nvPr>
        </p:nvSpPr>
        <p:spPr/>
        <p:txBody>
          <a:bodyPr/>
          <a:lstStyle/>
          <a:p>
            <a:fld id="{8A584889-C427-46FC-86DD-7ED6F5408DDA}" type="slidenum">
              <a:rPr lang="en-US" smtClean="0"/>
              <a:t>3</a:t>
            </a:fld>
            <a:endParaRPr lang="en-US" dirty="0"/>
          </a:p>
        </p:txBody>
      </p:sp>
      <p:sp>
        <p:nvSpPr>
          <p:cNvPr id="6" name="Footer Placeholder 3">
            <a:extLst>
              <a:ext uri="{FF2B5EF4-FFF2-40B4-BE49-F238E27FC236}">
                <a16:creationId xmlns:a16="http://schemas.microsoft.com/office/drawing/2014/main" id="{4B87F0C7-BBEE-4588-A903-249ECAE636D1}"/>
              </a:ext>
            </a:extLst>
          </p:cNvPr>
          <p:cNvSpPr>
            <a:spLocks noGrp="1"/>
          </p:cNvSpPr>
          <p:nvPr>
            <p:ph type="ftr" sz="quarter" idx="11"/>
          </p:nvPr>
        </p:nvSpPr>
        <p:spPr>
          <a:xfrm>
            <a:off x="2310063" y="6360101"/>
            <a:ext cx="4558326" cy="215901"/>
          </a:xfrm>
        </p:spPr>
        <p:txBody>
          <a:bodyPr/>
          <a:lstStyle/>
          <a:p>
            <a:r>
              <a:rPr lang="en-US" sz="1400" dirty="0">
                <a:latin typeface="Times New Roman" panose="02020603050405020304" pitchFamily="18" charset="0"/>
                <a:cs typeface="Times New Roman" panose="02020603050405020304" pitchFamily="18" charset="0"/>
              </a:rPr>
              <a:t>West Bank and Gaza – Gender and Fiscal Policy</a:t>
            </a:r>
          </a:p>
        </p:txBody>
      </p:sp>
      <p:sp>
        <p:nvSpPr>
          <p:cNvPr id="8" name="Rectangle 7">
            <a:extLst>
              <a:ext uri="{FF2B5EF4-FFF2-40B4-BE49-F238E27FC236}">
                <a16:creationId xmlns:a16="http://schemas.microsoft.com/office/drawing/2014/main" id="{97F7F3A9-0C2D-4D1B-8C3A-67CF58A55BBC}"/>
              </a:ext>
            </a:extLst>
          </p:cNvPr>
          <p:cNvSpPr/>
          <p:nvPr/>
        </p:nvSpPr>
        <p:spPr>
          <a:xfrm>
            <a:off x="8613" y="6095637"/>
            <a:ext cx="9126774" cy="45719"/>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dirty="0">
              <a:solidFill>
                <a:schemeClr val="tx1"/>
              </a:solidFill>
            </a:endParaRPr>
          </a:p>
        </p:txBody>
      </p:sp>
      <p:sp>
        <p:nvSpPr>
          <p:cNvPr id="7" name="TextBox 6">
            <a:extLst>
              <a:ext uri="{FF2B5EF4-FFF2-40B4-BE49-F238E27FC236}">
                <a16:creationId xmlns:a16="http://schemas.microsoft.com/office/drawing/2014/main" id="{E10FF6DC-BBA4-3D49-9BB1-D8ED443A22B5}"/>
              </a:ext>
            </a:extLst>
          </p:cNvPr>
          <p:cNvSpPr txBox="1"/>
          <p:nvPr/>
        </p:nvSpPr>
        <p:spPr>
          <a:xfrm rot="16200000">
            <a:off x="-2786003" y="2933746"/>
            <a:ext cx="5895109" cy="276999"/>
          </a:xfrm>
          <a:prstGeom prst="rect">
            <a:avLst/>
          </a:prstGeom>
          <a:noFill/>
        </p:spPr>
        <p:txBody>
          <a:bodyPr wrap="square" rtlCol="0">
            <a:spAutoFit/>
          </a:bodyPr>
          <a:lstStyle/>
          <a:p>
            <a:r>
              <a:rPr lang="en-US" sz="1200" dirty="0">
                <a:solidFill>
                  <a:schemeClr val="tx1">
                    <a:lumMod val="50000"/>
                    <a:lumOff val="50000"/>
                  </a:schemeClr>
                </a:solidFill>
              </a:rPr>
              <a:t>STRICTLY CONFIDENTIAL – DO NOT SHARE &amp; DO NOT CITE</a:t>
            </a:r>
          </a:p>
        </p:txBody>
      </p:sp>
    </p:spTree>
    <p:extLst>
      <p:ext uri="{BB962C8B-B14F-4D97-AF65-F5344CB8AC3E}">
        <p14:creationId xmlns:p14="http://schemas.microsoft.com/office/powerpoint/2010/main" val="25716642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8C34D-BE25-4C05-9CDE-220A95FEE748}"/>
              </a:ext>
            </a:extLst>
          </p:cNvPr>
          <p:cNvSpPr>
            <a:spLocks noGrp="1"/>
          </p:cNvSpPr>
          <p:nvPr>
            <p:ph type="title"/>
          </p:nvPr>
        </p:nvSpPr>
        <p:spPr>
          <a:xfrm>
            <a:off x="360363" y="192725"/>
            <a:ext cx="8439652" cy="508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r>
              <a:rPr lang="en-US" sz="3200" b="1" dirty="0">
                <a:latin typeface="Times New Roman" panose="02020603050405020304" pitchFamily="18" charset="0"/>
                <a:ea typeface="Yu Mincho" panose="02020400000000000000" pitchFamily="18" charset="-128"/>
                <a:cs typeface="Times New Roman" panose="02020603050405020304" pitchFamily="18" charset="0"/>
              </a:rPr>
              <a:t>Household typologies- Category 3</a:t>
            </a:r>
          </a:p>
        </p:txBody>
      </p:sp>
      <p:sp>
        <p:nvSpPr>
          <p:cNvPr id="13" name="TextBox 12">
            <a:extLst>
              <a:ext uri="{FF2B5EF4-FFF2-40B4-BE49-F238E27FC236}">
                <a16:creationId xmlns:a16="http://schemas.microsoft.com/office/drawing/2014/main" id="{E7C03C29-6947-4300-8253-FA0C01374976}"/>
              </a:ext>
            </a:extLst>
          </p:cNvPr>
          <p:cNvSpPr txBox="1"/>
          <p:nvPr/>
        </p:nvSpPr>
        <p:spPr>
          <a:xfrm>
            <a:off x="257058" y="805173"/>
            <a:ext cx="8542957" cy="923330"/>
          </a:xfrm>
          <a:prstGeom prst="rect">
            <a:avLst/>
          </a:prstGeom>
          <a:noFill/>
        </p:spPr>
        <p:txBody>
          <a:bodyPr wrap="square" rtlCol="0">
            <a:spAutoFit/>
          </a:bodyPr>
          <a:lstStyle/>
          <a:p>
            <a:pPr marL="285750" indent="-285750">
              <a:buFont typeface="Arial" panose="020B0604020202020204" pitchFamily="34" charset="0"/>
              <a:buChar char="•"/>
            </a:pPr>
            <a:r>
              <a:rPr lang="en-US" sz="1800" b="0" dirty="0">
                <a:latin typeface="Times New Roman" panose="02020603050405020304" pitchFamily="18" charset="0"/>
                <a:cs typeface="Times New Roman" panose="02020603050405020304" pitchFamily="18" charset="0"/>
              </a:rPr>
              <a:t>Relatively richer households have highest share of households with &gt;60% female labor earnings</a:t>
            </a:r>
            <a:r>
              <a:rPr lang="en-US" dirty="0">
                <a:latin typeface="Times New Roman" panose="02020603050405020304" pitchFamily="18" charset="0"/>
                <a:cs typeface="Times New Roman" panose="02020603050405020304" pitchFamily="18" charset="0"/>
              </a:rPr>
              <a:t> (as share of total </a:t>
            </a:r>
            <a:r>
              <a:rPr lang="en-US" dirty="0" err="1">
                <a:latin typeface="Times New Roman" panose="02020603050405020304" pitchFamily="18" charset="0"/>
                <a:cs typeface="Times New Roman" panose="02020603050405020304" pitchFamily="18" charset="0"/>
              </a:rPr>
              <a:t>hh</a:t>
            </a:r>
            <a:r>
              <a:rPr lang="en-US" dirty="0">
                <a:latin typeface="Times New Roman" panose="02020603050405020304" pitchFamily="18" charset="0"/>
                <a:cs typeface="Times New Roman" panose="02020603050405020304" pitchFamily="18" charset="0"/>
              </a:rPr>
              <a:t> labor income)</a:t>
            </a:r>
          </a:p>
          <a:p>
            <a:pPr marL="285750" indent="-285750">
              <a:buFont typeface="Arial" panose="020B0604020202020204" pitchFamily="34" charset="0"/>
              <a:buChar char="•"/>
            </a:pPr>
            <a:endParaRPr lang="en-US" sz="1800" b="0" dirty="0">
              <a:latin typeface="Times New Roman" panose="02020603050405020304" pitchFamily="18" charset="0"/>
              <a:cs typeface="Times New Roman" panose="02020603050405020304" pitchFamily="18" charset="0"/>
            </a:endParaRPr>
          </a:p>
        </p:txBody>
      </p:sp>
      <p:sp>
        <p:nvSpPr>
          <p:cNvPr id="7" name="Footer Placeholder 3">
            <a:extLst>
              <a:ext uri="{FF2B5EF4-FFF2-40B4-BE49-F238E27FC236}">
                <a16:creationId xmlns:a16="http://schemas.microsoft.com/office/drawing/2014/main" id="{6A8C6773-999A-C567-CA70-1873C902157C}"/>
              </a:ext>
            </a:extLst>
          </p:cNvPr>
          <p:cNvSpPr>
            <a:spLocks noGrp="1"/>
          </p:cNvSpPr>
          <p:nvPr>
            <p:ph type="ftr" sz="quarter" idx="11"/>
          </p:nvPr>
        </p:nvSpPr>
        <p:spPr>
          <a:xfrm>
            <a:off x="2211257" y="6360102"/>
            <a:ext cx="5653299" cy="215900"/>
          </a:xfrm>
        </p:spPr>
        <p:txBody>
          <a:bodyPr/>
          <a:lstStyle/>
          <a:p>
            <a:pPr algn="l"/>
            <a:r>
              <a:rPr lang="en-US" sz="1100" dirty="0">
                <a:latin typeface="Times New Roman" panose="02020603050405020304" pitchFamily="18" charset="0"/>
                <a:cs typeface="Times New Roman" panose="02020603050405020304" pitchFamily="18" charset="0"/>
              </a:rPr>
              <a:t>Source: Author’s elaboration based on PECS 2017</a:t>
            </a:r>
          </a:p>
          <a:p>
            <a:pPr algn="l"/>
            <a:r>
              <a:rPr lang="en-US" sz="1100" dirty="0">
                <a:latin typeface="Times New Roman" panose="02020603050405020304" pitchFamily="18" charset="0"/>
                <a:cs typeface="Times New Roman" panose="02020603050405020304" pitchFamily="18" charset="0"/>
              </a:rPr>
              <a:t>Labor income: employee and self employee</a:t>
            </a:r>
          </a:p>
        </p:txBody>
      </p:sp>
      <p:graphicFrame>
        <p:nvGraphicFramePr>
          <p:cNvPr id="8" name="Chart 7">
            <a:extLst>
              <a:ext uri="{FF2B5EF4-FFF2-40B4-BE49-F238E27FC236}">
                <a16:creationId xmlns:a16="http://schemas.microsoft.com/office/drawing/2014/main" id="{2B09B10F-A86E-6E48-927F-7A9E9A989B95}"/>
              </a:ext>
            </a:extLst>
          </p:cNvPr>
          <p:cNvGraphicFramePr>
            <a:graphicFrameLocks/>
          </p:cNvGraphicFramePr>
          <p:nvPr>
            <p:extLst>
              <p:ext uri="{D42A27DB-BD31-4B8C-83A1-F6EECF244321}">
                <p14:modId xmlns:p14="http://schemas.microsoft.com/office/powerpoint/2010/main" val="631668487"/>
              </p:ext>
            </p:extLst>
          </p:nvPr>
        </p:nvGraphicFramePr>
        <p:xfrm>
          <a:off x="360363" y="2578109"/>
          <a:ext cx="8602134" cy="388994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Table 2">
            <a:extLst>
              <a:ext uri="{FF2B5EF4-FFF2-40B4-BE49-F238E27FC236}">
                <a16:creationId xmlns:a16="http://schemas.microsoft.com/office/drawing/2014/main" id="{B8729B46-BFA0-7F24-3FEA-FCA4FF792AD2}"/>
              </a:ext>
            </a:extLst>
          </p:cNvPr>
          <p:cNvGraphicFramePr>
            <a:graphicFrameLocks noGrp="1"/>
          </p:cNvGraphicFramePr>
          <p:nvPr>
            <p:extLst>
              <p:ext uri="{D42A27DB-BD31-4B8C-83A1-F6EECF244321}">
                <p14:modId xmlns:p14="http://schemas.microsoft.com/office/powerpoint/2010/main" val="1740809374"/>
              </p:ext>
            </p:extLst>
          </p:nvPr>
        </p:nvGraphicFramePr>
        <p:xfrm>
          <a:off x="3906982" y="1454238"/>
          <a:ext cx="5055515" cy="1250613"/>
        </p:xfrm>
        <a:graphic>
          <a:graphicData uri="http://schemas.openxmlformats.org/drawingml/2006/table">
            <a:tbl>
              <a:tblPr>
                <a:tableStyleId>{5C22544A-7EE6-4342-B048-85BDC9FD1C3A}</a:tableStyleId>
              </a:tblPr>
              <a:tblGrid>
                <a:gridCol w="4370005">
                  <a:extLst>
                    <a:ext uri="{9D8B030D-6E8A-4147-A177-3AD203B41FA5}">
                      <a16:colId xmlns:a16="http://schemas.microsoft.com/office/drawing/2014/main" val="3391023979"/>
                    </a:ext>
                  </a:extLst>
                </a:gridCol>
                <a:gridCol w="685510">
                  <a:extLst>
                    <a:ext uri="{9D8B030D-6E8A-4147-A177-3AD203B41FA5}">
                      <a16:colId xmlns:a16="http://schemas.microsoft.com/office/drawing/2014/main" val="107370836"/>
                    </a:ext>
                  </a:extLst>
                </a:gridCol>
              </a:tblGrid>
              <a:tr h="318581">
                <a:tc>
                  <a:txBody>
                    <a:bodyPr/>
                    <a:lstStyle/>
                    <a:p>
                      <a:pPr algn="ctr" fontAlgn="b"/>
                      <a:r>
                        <a:rPr lang="en-GB" sz="1200" b="1" u="none" strike="noStrike" dirty="0">
                          <a:solidFill>
                            <a:schemeClr val="bg2"/>
                          </a:solidFill>
                          <a:effectLst/>
                          <a:latin typeface="Times New Roman" panose="02020603050405020304" pitchFamily="18" charset="0"/>
                          <a:cs typeface="Times New Roman" panose="02020603050405020304" pitchFamily="18" charset="0"/>
                        </a:rPr>
                        <a:t>Typology 3: Gender sustaining</a:t>
                      </a:r>
                      <a:endParaRPr lang="en-GB" sz="1200" b="1" i="0" u="none" strike="noStrike" dirty="0">
                        <a:solidFill>
                          <a:schemeClr val="bg2"/>
                        </a:solidFill>
                        <a:effectLst/>
                        <a:latin typeface="Times New Roman" panose="02020603050405020304" pitchFamily="18" charset="0"/>
                        <a:cs typeface="Times New Roman" panose="02020603050405020304" pitchFamily="18" charset="0"/>
                      </a:endParaRPr>
                    </a:p>
                  </a:txBody>
                  <a:tcPr marL="9525" marR="9525" marT="9525" marB="0" anchor="b">
                    <a:solidFill>
                      <a:schemeClr val="tx2"/>
                    </a:solidFill>
                  </a:tcPr>
                </a:tc>
                <a:tc>
                  <a:txBody>
                    <a:bodyPr/>
                    <a:lstStyle/>
                    <a:p>
                      <a:pPr algn="ctr" fontAlgn="b"/>
                      <a:r>
                        <a:rPr lang="en-GB" sz="1200" b="1" u="none" strike="noStrike" dirty="0">
                          <a:solidFill>
                            <a:schemeClr val="bg2"/>
                          </a:solidFill>
                          <a:effectLst/>
                          <a:latin typeface="Times New Roman" panose="02020603050405020304" pitchFamily="18" charset="0"/>
                          <a:cs typeface="Times New Roman" panose="02020603050405020304" pitchFamily="18" charset="0"/>
                        </a:rPr>
                        <a:t>As % of total </a:t>
                      </a:r>
                      <a:r>
                        <a:rPr lang="en-GB" sz="1200" b="1" u="none" strike="noStrike" dirty="0" err="1">
                          <a:solidFill>
                            <a:schemeClr val="bg2"/>
                          </a:solidFill>
                          <a:effectLst/>
                          <a:latin typeface="Times New Roman" panose="02020603050405020304" pitchFamily="18" charset="0"/>
                          <a:cs typeface="Times New Roman" panose="02020603050405020304" pitchFamily="18" charset="0"/>
                        </a:rPr>
                        <a:t>hh</a:t>
                      </a:r>
                      <a:endParaRPr lang="en-GB" sz="1200" b="1" i="0" u="none" strike="noStrike" dirty="0">
                        <a:solidFill>
                          <a:schemeClr val="bg2"/>
                        </a:solidFill>
                        <a:effectLst/>
                        <a:latin typeface="Times New Roman" panose="02020603050405020304" pitchFamily="18" charset="0"/>
                        <a:cs typeface="Times New Roman" panose="02020603050405020304" pitchFamily="18" charset="0"/>
                      </a:endParaRPr>
                    </a:p>
                  </a:txBody>
                  <a:tcPr marL="9525" marR="9525" marT="9525" marB="0" anchor="b">
                    <a:solidFill>
                      <a:schemeClr val="tx2"/>
                    </a:solidFill>
                  </a:tcPr>
                </a:tc>
                <a:extLst>
                  <a:ext uri="{0D108BD9-81ED-4DB2-BD59-A6C34878D82A}">
                    <a16:rowId xmlns:a16="http://schemas.microsoft.com/office/drawing/2014/main" val="186012176"/>
                  </a:ext>
                </a:extLst>
              </a:tr>
              <a:tr h="181437">
                <a:tc>
                  <a:txBody>
                    <a:bodyPr/>
                    <a:lstStyle/>
                    <a:p>
                      <a:pPr algn="l" fontAlgn="b"/>
                      <a:r>
                        <a:rPr lang="en-GB" sz="1200" u="none" strike="noStrike" dirty="0">
                          <a:effectLst/>
                          <a:latin typeface="Times New Roman" panose="02020603050405020304" pitchFamily="18" charset="0"/>
                          <a:cs typeface="Times New Roman" panose="02020603050405020304" pitchFamily="18" charset="0"/>
                        </a:rPr>
                        <a:t>Larger share of female earnings (&gt;60% of household </a:t>
                      </a:r>
                      <a:r>
                        <a:rPr lang="en-GB" sz="1200" u="none" strike="noStrike" dirty="0" err="1">
                          <a:effectLst/>
                          <a:latin typeface="Times New Roman" panose="02020603050405020304" pitchFamily="18" charset="0"/>
                          <a:cs typeface="Times New Roman" panose="02020603050405020304" pitchFamily="18" charset="0"/>
                        </a:rPr>
                        <a:t>labor</a:t>
                      </a:r>
                      <a:r>
                        <a:rPr lang="en-GB" sz="1200" u="none" strike="noStrike" dirty="0">
                          <a:effectLst/>
                          <a:latin typeface="Times New Roman" panose="02020603050405020304" pitchFamily="18" charset="0"/>
                          <a:cs typeface="Times New Roman" panose="02020603050405020304" pitchFamily="18" charset="0"/>
                        </a:rPr>
                        <a:t> earnings)</a:t>
                      </a:r>
                      <a:endParaRPr lang="en-GB"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r" fontAlgn="b"/>
                      <a:r>
                        <a:rPr lang="en-PK" sz="1200" u="none" strike="noStrike">
                          <a:effectLst/>
                          <a:latin typeface="Times New Roman" panose="02020603050405020304" pitchFamily="18" charset="0"/>
                          <a:cs typeface="Times New Roman" panose="02020603050405020304" pitchFamily="18" charset="0"/>
                        </a:rPr>
                        <a:t>6%</a:t>
                      </a:r>
                      <a:endParaRPr lang="en-PK"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3250867936"/>
                  </a:ext>
                </a:extLst>
              </a:tr>
              <a:tr h="245259">
                <a:tc>
                  <a:txBody>
                    <a:bodyPr/>
                    <a:lstStyle/>
                    <a:p>
                      <a:pPr algn="l" fontAlgn="b"/>
                      <a:r>
                        <a:rPr lang="en-GB" sz="1200" u="none" strike="noStrike" dirty="0">
                          <a:effectLst/>
                          <a:latin typeface="Times New Roman" panose="02020603050405020304" pitchFamily="18" charset="0"/>
                          <a:cs typeface="Times New Roman" panose="02020603050405020304" pitchFamily="18" charset="0"/>
                        </a:rPr>
                        <a:t>Larger share of male earnings (&gt;60% of household </a:t>
                      </a:r>
                      <a:r>
                        <a:rPr lang="en-GB" sz="1200" u="none" strike="noStrike" dirty="0" err="1">
                          <a:effectLst/>
                          <a:latin typeface="Times New Roman" panose="02020603050405020304" pitchFamily="18" charset="0"/>
                          <a:cs typeface="Times New Roman" panose="02020603050405020304" pitchFamily="18" charset="0"/>
                        </a:rPr>
                        <a:t>labor</a:t>
                      </a:r>
                      <a:r>
                        <a:rPr lang="en-GB" sz="1200" u="none" strike="noStrike" dirty="0">
                          <a:effectLst/>
                          <a:latin typeface="Times New Roman" panose="02020603050405020304" pitchFamily="18" charset="0"/>
                          <a:cs typeface="Times New Roman" panose="02020603050405020304" pitchFamily="18" charset="0"/>
                        </a:rPr>
                        <a:t> earnings)</a:t>
                      </a:r>
                      <a:endParaRPr lang="en-GB"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r" fontAlgn="b"/>
                      <a:r>
                        <a:rPr lang="en-PK" sz="1200" u="none" strike="noStrike">
                          <a:effectLst/>
                          <a:latin typeface="Times New Roman" panose="02020603050405020304" pitchFamily="18" charset="0"/>
                          <a:cs typeface="Times New Roman" panose="02020603050405020304" pitchFamily="18" charset="0"/>
                        </a:rPr>
                        <a:t>72%</a:t>
                      </a:r>
                      <a:endParaRPr lang="en-PK"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2092641712"/>
                  </a:ext>
                </a:extLst>
              </a:tr>
              <a:tr h="245259">
                <a:tc>
                  <a:txBody>
                    <a:bodyPr/>
                    <a:lstStyle/>
                    <a:p>
                      <a:pPr algn="l" fontAlgn="b"/>
                      <a:r>
                        <a:rPr lang="en-GB" sz="1200" u="none" strike="noStrike" dirty="0">
                          <a:effectLst/>
                          <a:latin typeface="Times New Roman" panose="02020603050405020304" pitchFamily="18" charset="0"/>
                          <a:cs typeface="Times New Roman" panose="02020603050405020304" pitchFamily="18" charset="0"/>
                        </a:rPr>
                        <a:t>Households with &lt; 60% share of female and male </a:t>
                      </a:r>
                      <a:r>
                        <a:rPr lang="en-GB" sz="1200" u="none" strike="noStrike" dirty="0" err="1">
                          <a:effectLst/>
                          <a:latin typeface="Times New Roman" panose="02020603050405020304" pitchFamily="18" charset="0"/>
                          <a:cs typeface="Times New Roman" panose="02020603050405020304" pitchFamily="18" charset="0"/>
                        </a:rPr>
                        <a:t>labor</a:t>
                      </a:r>
                      <a:r>
                        <a:rPr lang="en-GB" sz="1200" u="none" strike="noStrike" dirty="0">
                          <a:effectLst/>
                          <a:latin typeface="Times New Roman" panose="02020603050405020304" pitchFamily="18" charset="0"/>
                          <a:cs typeface="Times New Roman" panose="02020603050405020304" pitchFamily="18" charset="0"/>
                        </a:rPr>
                        <a:t> earning</a:t>
                      </a:r>
                      <a:endParaRPr lang="en-GB"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r" fontAlgn="b"/>
                      <a:r>
                        <a:rPr lang="en-PK" sz="1200" u="none" strike="noStrike">
                          <a:effectLst/>
                          <a:latin typeface="Times New Roman" panose="02020603050405020304" pitchFamily="18" charset="0"/>
                          <a:cs typeface="Times New Roman" panose="02020603050405020304" pitchFamily="18" charset="0"/>
                        </a:rPr>
                        <a:t>4%</a:t>
                      </a:r>
                      <a:endParaRPr lang="en-PK"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2939396242"/>
                  </a:ext>
                </a:extLst>
              </a:tr>
              <a:tr h="163334">
                <a:tc>
                  <a:txBody>
                    <a:bodyPr/>
                    <a:lstStyle/>
                    <a:p>
                      <a:pPr algn="l" fontAlgn="b"/>
                      <a:r>
                        <a:rPr lang="en-GB" sz="1200" u="none" strike="noStrike">
                          <a:effectLst/>
                          <a:latin typeface="Times New Roman" panose="02020603050405020304" pitchFamily="18" charset="0"/>
                          <a:cs typeface="Times New Roman" panose="02020603050405020304" pitchFamily="18" charset="0"/>
                        </a:rPr>
                        <a:t>No labor earners in the household</a:t>
                      </a:r>
                      <a:endParaRPr lang="en-GB"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r" fontAlgn="b"/>
                      <a:r>
                        <a:rPr lang="en-PK" sz="1200" u="none" strike="noStrike" dirty="0">
                          <a:effectLst/>
                          <a:latin typeface="Times New Roman" panose="02020603050405020304" pitchFamily="18" charset="0"/>
                          <a:cs typeface="Times New Roman" panose="02020603050405020304" pitchFamily="18" charset="0"/>
                        </a:rPr>
                        <a:t>18%</a:t>
                      </a:r>
                      <a:endParaRPr lang="en-PK"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1138190860"/>
                  </a:ext>
                </a:extLst>
              </a:tr>
            </a:tbl>
          </a:graphicData>
        </a:graphic>
      </p:graphicFrame>
    </p:spTree>
    <p:extLst>
      <p:ext uri="{BB962C8B-B14F-4D97-AF65-F5344CB8AC3E}">
        <p14:creationId xmlns:p14="http://schemas.microsoft.com/office/powerpoint/2010/main" val="8210840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8C34D-BE25-4C05-9CDE-220A95FEE748}"/>
              </a:ext>
            </a:extLst>
          </p:cNvPr>
          <p:cNvSpPr>
            <a:spLocks noGrp="1"/>
          </p:cNvSpPr>
          <p:nvPr>
            <p:ph type="title"/>
          </p:nvPr>
        </p:nvSpPr>
        <p:spPr>
          <a:xfrm>
            <a:off x="360363" y="192725"/>
            <a:ext cx="8439652" cy="508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r>
              <a:rPr lang="en-US" sz="3200" b="1" dirty="0">
                <a:latin typeface="Times New Roman" panose="02020603050405020304" pitchFamily="18" charset="0"/>
                <a:ea typeface="Yu Mincho" panose="02020400000000000000" pitchFamily="18" charset="-128"/>
                <a:cs typeface="Times New Roman" panose="02020603050405020304" pitchFamily="18" charset="0"/>
              </a:rPr>
              <a:t>Household typologies- Category 3</a:t>
            </a:r>
          </a:p>
        </p:txBody>
      </p:sp>
      <p:sp>
        <p:nvSpPr>
          <p:cNvPr id="13" name="TextBox 12">
            <a:extLst>
              <a:ext uri="{FF2B5EF4-FFF2-40B4-BE49-F238E27FC236}">
                <a16:creationId xmlns:a16="http://schemas.microsoft.com/office/drawing/2014/main" id="{E7C03C29-6947-4300-8253-FA0C01374976}"/>
              </a:ext>
            </a:extLst>
          </p:cNvPr>
          <p:cNvSpPr txBox="1"/>
          <p:nvPr/>
        </p:nvSpPr>
        <p:spPr>
          <a:xfrm>
            <a:off x="257058" y="805173"/>
            <a:ext cx="8542957" cy="923330"/>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Most predominant (72% of total households) category is &gt;60% share of male earners in labor income of </a:t>
            </a:r>
            <a:r>
              <a:rPr lang="en-US" dirty="0" err="1">
                <a:latin typeface="Times New Roman" panose="02020603050405020304" pitchFamily="18" charset="0"/>
                <a:cs typeface="Times New Roman" panose="02020603050405020304" pitchFamily="18" charset="0"/>
              </a:rPr>
              <a:t>hh</a:t>
            </a: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1800" b="0" dirty="0">
                <a:latin typeface="Times New Roman" panose="02020603050405020304" pitchFamily="18" charset="0"/>
                <a:cs typeface="Times New Roman" panose="02020603050405020304" pitchFamily="18" charset="0"/>
              </a:rPr>
              <a:t>18%</a:t>
            </a:r>
            <a:r>
              <a:rPr lang="en-US" dirty="0">
                <a:latin typeface="Times New Roman" panose="02020603050405020304" pitchFamily="18" charset="0"/>
                <a:cs typeface="Times New Roman" panose="02020603050405020304" pitchFamily="18" charset="0"/>
              </a:rPr>
              <a:t> of the </a:t>
            </a:r>
            <a:r>
              <a:rPr lang="en-US" dirty="0" err="1">
                <a:latin typeface="Times New Roman" panose="02020603050405020304" pitchFamily="18" charset="0"/>
                <a:cs typeface="Times New Roman" panose="02020603050405020304" pitchFamily="18" charset="0"/>
              </a:rPr>
              <a:t>hh</a:t>
            </a:r>
            <a:r>
              <a:rPr lang="en-US" dirty="0">
                <a:latin typeface="Times New Roman" panose="02020603050405020304" pitchFamily="18" charset="0"/>
                <a:cs typeface="Times New Roman" panose="02020603050405020304" pitchFamily="18" charset="0"/>
              </a:rPr>
              <a:t> have reported no labor income (by either male or female member)</a:t>
            </a:r>
            <a:endParaRPr lang="en-US" sz="1800" b="0" dirty="0">
              <a:latin typeface="Times New Roman" panose="02020603050405020304" pitchFamily="18" charset="0"/>
              <a:cs typeface="Times New Roman" panose="02020603050405020304" pitchFamily="18" charset="0"/>
            </a:endParaRPr>
          </a:p>
        </p:txBody>
      </p:sp>
      <p:sp>
        <p:nvSpPr>
          <p:cNvPr id="7" name="Footer Placeholder 3">
            <a:extLst>
              <a:ext uri="{FF2B5EF4-FFF2-40B4-BE49-F238E27FC236}">
                <a16:creationId xmlns:a16="http://schemas.microsoft.com/office/drawing/2014/main" id="{6A8C6773-999A-C567-CA70-1873C902157C}"/>
              </a:ext>
            </a:extLst>
          </p:cNvPr>
          <p:cNvSpPr>
            <a:spLocks noGrp="1"/>
          </p:cNvSpPr>
          <p:nvPr>
            <p:ph type="ftr" sz="quarter" idx="11"/>
          </p:nvPr>
        </p:nvSpPr>
        <p:spPr>
          <a:xfrm>
            <a:off x="2211257" y="6360102"/>
            <a:ext cx="5653299" cy="215900"/>
          </a:xfrm>
        </p:spPr>
        <p:txBody>
          <a:bodyPr/>
          <a:lstStyle/>
          <a:p>
            <a:pPr algn="l"/>
            <a:r>
              <a:rPr lang="en-US" sz="1100" dirty="0">
                <a:latin typeface="Times New Roman" panose="02020603050405020304" pitchFamily="18" charset="0"/>
                <a:cs typeface="Times New Roman" panose="02020603050405020304" pitchFamily="18" charset="0"/>
              </a:rPr>
              <a:t>Source: Author’s elaboration based on PECS 2017</a:t>
            </a:r>
          </a:p>
          <a:p>
            <a:pPr algn="l"/>
            <a:r>
              <a:rPr lang="en-US" sz="1100" dirty="0">
                <a:latin typeface="Times New Roman" panose="02020603050405020304" pitchFamily="18" charset="0"/>
                <a:cs typeface="Times New Roman" panose="02020603050405020304" pitchFamily="18" charset="0"/>
              </a:rPr>
              <a:t>Labor income: employee and self employee</a:t>
            </a:r>
          </a:p>
        </p:txBody>
      </p:sp>
      <p:graphicFrame>
        <p:nvGraphicFramePr>
          <p:cNvPr id="5" name="Chart 4">
            <a:extLst>
              <a:ext uri="{FF2B5EF4-FFF2-40B4-BE49-F238E27FC236}">
                <a16:creationId xmlns:a16="http://schemas.microsoft.com/office/drawing/2014/main" id="{B84BD94D-3712-3C40-AABC-487A4B7C68FC}"/>
              </a:ext>
            </a:extLst>
          </p:cNvPr>
          <p:cNvGraphicFramePr>
            <a:graphicFrameLocks/>
          </p:cNvGraphicFramePr>
          <p:nvPr/>
        </p:nvGraphicFramePr>
        <p:xfrm>
          <a:off x="0" y="1832951"/>
          <a:ext cx="4691921" cy="441794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2B09B10F-A86E-6E48-927F-7A9E9A989B95}"/>
              </a:ext>
            </a:extLst>
          </p:cNvPr>
          <p:cNvGraphicFramePr>
            <a:graphicFrameLocks/>
          </p:cNvGraphicFramePr>
          <p:nvPr/>
        </p:nvGraphicFramePr>
        <p:xfrm>
          <a:off x="4691921" y="1837102"/>
          <a:ext cx="4452079" cy="441794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254074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8C34D-BE25-4C05-9CDE-220A95FEE748}"/>
              </a:ext>
            </a:extLst>
          </p:cNvPr>
          <p:cNvSpPr>
            <a:spLocks noGrp="1"/>
          </p:cNvSpPr>
          <p:nvPr>
            <p:ph type="title"/>
          </p:nvPr>
        </p:nvSpPr>
        <p:spPr>
          <a:xfrm>
            <a:off x="360363" y="192725"/>
            <a:ext cx="8439652" cy="508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r>
              <a:rPr lang="en-US" sz="3200" b="1" dirty="0">
                <a:latin typeface="Times New Roman" panose="02020603050405020304" pitchFamily="18" charset="0"/>
                <a:ea typeface="Yu Mincho" panose="02020400000000000000" pitchFamily="18" charset="-128"/>
                <a:cs typeface="Times New Roman" panose="02020603050405020304" pitchFamily="18" charset="0"/>
              </a:rPr>
              <a:t>Household Care Responsibility Categorization</a:t>
            </a:r>
          </a:p>
        </p:txBody>
      </p:sp>
      <p:sp>
        <p:nvSpPr>
          <p:cNvPr id="13" name="TextBox 12">
            <a:extLst>
              <a:ext uri="{FF2B5EF4-FFF2-40B4-BE49-F238E27FC236}">
                <a16:creationId xmlns:a16="http://schemas.microsoft.com/office/drawing/2014/main" id="{E7C03C29-6947-4300-8253-FA0C01374976}"/>
              </a:ext>
            </a:extLst>
          </p:cNvPr>
          <p:cNvSpPr txBox="1"/>
          <p:nvPr/>
        </p:nvSpPr>
        <p:spPr>
          <a:xfrm>
            <a:off x="257058" y="805173"/>
            <a:ext cx="8767021" cy="923330"/>
          </a:xfrm>
          <a:prstGeom prst="rect">
            <a:avLst/>
          </a:prstGeom>
          <a:noFill/>
        </p:spPr>
        <p:txBody>
          <a:bodyPr wrap="square" rtlCol="0">
            <a:spAutoFit/>
          </a:bodyPr>
          <a:lstStyle/>
          <a:p>
            <a:pPr marL="285750" indent="-285750">
              <a:buFont typeface="Arial" panose="020B0604020202020204" pitchFamily="34" charset="0"/>
              <a:buChar char="•"/>
            </a:pPr>
            <a:r>
              <a:rPr lang="en-US" sz="1800" b="0" dirty="0">
                <a:latin typeface="Times New Roman" panose="02020603050405020304" pitchFamily="18" charset="0"/>
                <a:cs typeface="Times New Roman" panose="02020603050405020304" pitchFamily="18" charset="0"/>
              </a:rPr>
              <a:t>69% of households have dependents but no elderly members whereas 9% of the households have only elderly but no dependents</a:t>
            </a:r>
          </a:p>
          <a:p>
            <a:pPr marL="285750" indent="-285750">
              <a:buFont typeface="Arial" panose="020B0604020202020204" pitchFamily="34" charset="0"/>
              <a:buChar char="•"/>
            </a:pPr>
            <a:endParaRPr lang="en-US" sz="1800" b="0" dirty="0">
              <a:latin typeface="Times New Roman" panose="02020603050405020304" pitchFamily="18" charset="0"/>
              <a:cs typeface="Times New Roman" panose="02020603050405020304" pitchFamily="18" charset="0"/>
            </a:endParaRPr>
          </a:p>
        </p:txBody>
      </p:sp>
      <p:sp>
        <p:nvSpPr>
          <p:cNvPr id="7" name="Footer Placeholder 3">
            <a:extLst>
              <a:ext uri="{FF2B5EF4-FFF2-40B4-BE49-F238E27FC236}">
                <a16:creationId xmlns:a16="http://schemas.microsoft.com/office/drawing/2014/main" id="{6A8C6773-999A-C567-CA70-1873C902157C}"/>
              </a:ext>
            </a:extLst>
          </p:cNvPr>
          <p:cNvSpPr>
            <a:spLocks noGrp="1"/>
          </p:cNvSpPr>
          <p:nvPr>
            <p:ph type="ftr" sz="quarter" idx="11"/>
          </p:nvPr>
        </p:nvSpPr>
        <p:spPr>
          <a:xfrm>
            <a:off x="2324784" y="6338175"/>
            <a:ext cx="6588758" cy="145629"/>
          </a:xfrm>
        </p:spPr>
        <p:txBody>
          <a:bodyPr/>
          <a:lstStyle/>
          <a:p>
            <a:pPr algn="l"/>
            <a:r>
              <a:rPr lang="en-US" sz="1050" dirty="0">
                <a:latin typeface="Times New Roman" panose="02020603050405020304" pitchFamily="18" charset="0"/>
                <a:cs typeface="Times New Roman" panose="02020603050405020304" pitchFamily="18" charset="0"/>
              </a:rPr>
              <a:t>Source: Author’s elaboration based on PECS 2017</a:t>
            </a:r>
          </a:p>
          <a:p>
            <a:pPr algn="l"/>
            <a:r>
              <a:rPr lang="en-US" sz="1050" dirty="0">
                <a:latin typeface="Times New Roman" panose="02020603050405020304" pitchFamily="18" charset="0"/>
                <a:cs typeface="Times New Roman" panose="02020603050405020304" pitchFamily="18" charset="0"/>
              </a:rPr>
              <a:t>Dependents: Children below age of 14 years</a:t>
            </a:r>
          </a:p>
          <a:p>
            <a:pPr algn="l"/>
            <a:r>
              <a:rPr lang="en-US" sz="1050" dirty="0">
                <a:latin typeface="Times New Roman" panose="02020603050405020304" pitchFamily="18" charset="0"/>
                <a:cs typeface="Times New Roman" panose="02020603050405020304" pitchFamily="18" charset="0"/>
              </a:rPr>
              <a:t>Elderly: Any household member above the age of 65 years</a:t>
            </a:r>
          </a:p>
        </p:txBody>
      </p:sp>
      <p:graphicFrame>
        <p:nvGraphicFramePr>
          <p:cNvPr id="3" name="Table 2">
            <a:extLst>
              <a:ext uri="{FF2B5EF4-FFF2-40B4-BE49-F238E27FC236}">
                <a16:creationId xmlns:a16="http://schemas.microsoft.com/office/drawing/2014/main" id="{37AF9D7B-D9F2-4FDC-4DC1-15F6620261A9}"/>
              </a:ext>
            </a:extLst>
          </p:cNvPr>
          <p:cNvGraphicFramePr>
            <a:graphicFrameLocks noGrp="1"/>
          </p:cNvGraphicFramePr>
          <p:nvPr/>
        </p:nvGraphicFramePr>
        <p:xfrm>
          <a:off x="5081274" y="1673606"/>
          <a:ext cx="3848100" cy="1226185"/>
        </p:xfrm>
        <a:graphic>
          <a:graphicData uri="http://schemas.openxmlformats.org/drawingml/2006/table">
            <a:tbl>
              <a:tblPr>
                <a:tableStyleId>{5C22544A-7EE6-4342-B048-85BDC9FD1C3A}</a:tableStyleId>
              </a:tblPr>
              <a:tblGrid>
                <a:gridCol w="3020108">
                  <a:extLst>
                    <a:ext uri="{9D8B030D-6E8A-4147-A177-3AD203B41FA5}">
                      <a16:colId xmlns:a16="http://schemas.microsoft.com/office/drawing/2014/main" val="1570408380"/>
                    </a:ext>
                  </a:extLst>
                </a:gridCol>
                <a:gridCol w="827992">
                  <a:extLst>
                    <a:ext uri="{9D8B030D-6E8A-4147-A177-3AD203B41FA5}">
                      <a16:colId xmlns:a16="http://schemas.microsoft.com/office/drawing/2014/main" val="40906495"/>
                    </a:ext>
                  </a:extLst>
                </a:gridCol>
              </a:tblGrid>
              <a:tr h="203200">
                <a:tc>
                  <a:txBody>
                    <a:bodyPr/>
                    <a:lstStyle/>
                    <a:p>
                      <a:pPr algn="ctr" fontAlgn="b"/>
                      <a:r>
                        <a:rPr lang="en-GB" sz="1200" b="1" u="none" strike="noStrike" dirty="0">
                          <a:solidFill>
                            <a:schemeClr val="bg2"/>
                          </a:solidFill>
                          <a:effectLst/>
                          <a:latin typeface="Times New Roman" panose="02020603050405020304" pitchFamily="18" charset="0"/>
                          <a:cs typeface="Times New Roman" panose="02020603050405020304" pitchFamily="18" charset="0"/>
                        </a:rPr>
                        <a:t>Household care categorisation</a:t>
                      </a:r>
                      <a:endParaRPr lang="en-GB" sz="1200" b="1" i="0" u="none" strike="noStrike" dirty="0">
                        <a:solidFill>
                          <a:schemeClr val="bg2"/>
                        </a:solidFill>
                        <a:effectLst/>
                        <a:latin typeface="Times New Roman" panose="02020603050405020304" pitchFamily="18" charset="0"/>
                        <a:cs typeface="Times New Roman" panose="02020603050405020304" pitchFamily="18" charset="0"/>
                      </a:endParaRPr>
                    </a:p>
                  </a:txBody>
                  <a:tcPr marL="9525" marR="9525" marT="9525" marB="0" anchor="ctr">
                    <a:solidFill>
                      <a:schemeClr val="tx2"/>
                    </a:solidFill>
                  </a:tcPr>
                </a:tc>
                <a:tc>
                  <a:txBody>
                    <a:bodyPr/>
                    <a:lstStyle/>
                    <a:p>
                      <a:pPr algn="ctr" fontAlgn="b"/>
                      <a:r>
                        <a:rPr lang="en-GB" sz="1200" b="1" u="none" strike="noStrike" dirty="0">
                          <a:solidFill>
                            <a:schemeClr val="bg2"/>
                          </a:solidFill>
                          <a:effectLst/>
                          <a:latin typeface="Times New Roman" panose="02020603050405020304" pitchFamily="18" charset="0"/>
                          <a:cs typeface="Times New Roman" panose="02020603050405020304" pitchFamily="18" charset="0"/>
                        </a:rPr>
                        <a:t>As % of total </a:t>
                      </a:r>
                      <a:r>
                        <a:rPr lang="en-GB" sz="1200" b="1" u="none" strike="noStrike" dirty="0" err="1">
                          <a:solidFill>
                            <a:schemeClr val="bg2"/>
                          </a:solidFill>
                          <a:effectLst/>
                          <a:latin typeface="Times New Roman" panose="02020603050405020304" pitchFamily="18" charset="0"/>
                          <a:cs typeface="Times New Roman" panose="02020603050405020304" pitchFamily="18" charset="0"/>
                        </a:rPr>
                        <a:t>hh</a:t>
                      </a:r>
                      <a:endParaRPr lang="en-GB" sz="1200" b="1" i="0" u="none" strike="noStrike" dirty="0">
                        <a:solidFill>
                          <a:schemeClr val="bg2"/>
                        </a:solidFill>
                        <a:effectLst/>
                        <a:latin typeface="Times New Roman" panose="02020603050405020304" pitchFamily="18" charset="0"/>
                        <a:cs typeface="Times New Roman" panose="02020603050405020304" pitchFamily="18" charset="0"/>
                      </a:endParaRPr>
                    </a:p>
                  </a:txBody>
                  <a:tcPr marL="9525" marR="9525" marT="9525" marB="0" anchor="ctr">
                    <a:solidFill>
                      <a:schemeClr val="tx2"/>
                    </a:solidFill>
                  </a:tcPr>
                </a:tc>
                <a:extLst>
                  <a:ext uri="{0D108BD9-81ED-4DB2-BD59-A6C34878D82A}">
                    <a16:rowId xmlns:a16="http://schemas.microsoft.com/office/drawing/2014/main" val="2268348241"/>
                  </a:ext>
                </a:extLst>
              </a:tr>
              <a:tr h="215900">
                <a:tc>
                  <a:txBody>
                    <a:bodyPr/>
                    <a:lstStyle/>
                    <a:p>
                      <a:pPr algn="l" fontAlgn="b"/>
                      <a:r>
                        <a:rPr lang="en-GB" sz="1200" u="none" strike="noStrike">
                          <a:effectLst/>
                          <a:latin typeface="Times New Roman" panose="02020603050405020304" pitchFamily="18" charset="0"/>
                          <a:cs typeface="Times New Roman" panose="02020603050405020304" pitchFamily="18" charset="0"/>
                        </a:rPr>
                        <a:t>Dependents + Elderly</a:t>
                      </a:r>
                      <a:endParaRPr lang="en-GB"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r" fontAlgn="b"/>
                      <a:r>
                        <a:rPr lang="en-PK" sz="1200" u="none" strike="noStrike">
                          <a:effectLst/>
                          <a:latin typeface="Times New Roman" panose="02020603050405020304" pitchFamily="18" charset="0"/>
                          <a:cs typeface="Times New Roman" panose="02020603050405020304" pitchFamily="18" charset="0"/>
                        </a:rPr>
                        <a:t>4%</a:t>
                      </a:r>
                      <a:endParaRPr lang="en-PK"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1539894307"/>
                  </a:ext>
                </a:extLst>
              </a:tr>
              <a:tr h="215900">
                <a:tc>
                  <a:txBody>
                    <a:bodyPr/>
                    <a:lstStyle/>
                    <a:p>
                      <a:pPr algn="l" fontAlgn="b"/>
                      <a:r>
                        <a:rPr lang="en-GB" sz="1200" u="none" strike="noStrike">
                          <a:effectLst/>
                          <a:latin typeface="Times New Roman" panose="02020603050405020304" pitchFamily="18" charset="0"/>
                          <a:cs typeface="Times New Roman" panose="02020603050405020304" pitchFamily="18" charset="0"/>
                        </a:rPr>
                        <a:t>Dependents, no elderly</a:t>
                      </a:r>
                      <a:endParaRPr lang="en-GB"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r" fontAlgn="b"/>
                      <a:r>
                        <a:rPr lang="en-PK" sz="1200" u="none" strike="noStrike">
                          <a:effectLst/>
                          <a:latin typeface="Times New Roman" panose="02020603050405020304" pitchFamily="18" charset="0"/>
                          <a:cs typeface="Times New Roman" panose="02020603050405020304" pitchFamily="18" charset="0"/>
                        </a:rPr>
                        <a:t>69%</a:t>
                      </a:r>
                      <a:endParaRPr lang="en-PK"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241564532"/>
                  </a:ext>
                </a:extLst>
              </a:tr>
              <a:tr h="215900">
                <a:tc>
                  <a:txBody>
                    <a:bodyPr/>
                    <a:lstStyle/>
                    <a:p>
                      <a:pPr algn="l" fontAlgn="b"/>
                      <a:r>
                        <a:rPr lang="en-GB" sz="1200" u="none" strike="noStrike">
                          <a:effectLst/>
                          <a:latin typeface="Times New Roman" panose="02020603050405020304" pitchFamily="18" charset="0"/>
                          <a:cs typeface="Times New Roman" panose="02020603050405020304" pitchFamily="18" charset="0"/>
                        </a:rPr>
                        <a:t>Elderly but no dependents</a:t>
                      </a:r>
                      <a:endParaRPr lang="en-GB"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r" fontAlgn="b"/>
                      <a:r>
                        <a:rPr lang="en-PK" sz="1200" u="none" strike="noStrike">
                          <a:effectLst/>
                          <a:latin typeface="Times New Roman" panose="02020603050405020304" pitchFamily="18" charset="0"/>
                          <a:cs typeface="Times New Roman" panose="02020603050405020304" pitchFamily="18" charset="0"/>
                        </a:rPr>
                        <a:t>9%</a:t>
                      </a:r>
                      <a:endParaRPr lang="en-PK"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288080780"/>
                  </a:ext>
                </a:extLst>
              </a:tr>
              <a:tr h="203200">
                <a:tc>
                  <a:txBody>
                    <a:bodyPr/>
                    <a:lstStyle/>
                    <a:p>
                      <a:pPr algn="l" fontAlgn="b"/>
                      <a:r>
                        <a:rPr lang="en-GB" sz="1200" u="none" strike="noStrike">
                          <a:effectLst/>
                          <a:latin typeface="Times New Roman" panose="02020603050405020304" pitchFamily="18" charset="0"/>
                          <a:cs typeface="Times New Roman" panose="02020603050405020304" pitchFamily="18" charset="0"/>
                        </a:rPr>
                        <a:t>No dependents and no elderly</a:t>
                      </a:r>
                      <a:endParaRPr lang="en-GB"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r" fontAlgn="b"/>
                      <a:r>
                        <a:rPr lang="en-PK" sz="1200" u="none" strike="noStrike" dirty="0">
                          <a:effectLst/>
                          <a:latin typeface="Times New Roman" panose="02020603050405020304" pitchFamily="18" charset="0"/>
                          <a:cs typeface="Times New Roman" panose="02020603050405020304" pitchFamily="18" charset="0"/>
                        </a:rPr>
                        <a:t>18%</a:t>
                      </a:r>
                      <a:endParaRPr lang="en-PK"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3717430703"/>
                  </a:ext>
                </a:extLst>
              </a:tr>
            </a:tbl>
          </a:graphicData>
        </a:graphic>
      </p:graphicFrame>
      <p:graphicFrame>
        <p:nvGraphicFramePr>
          <p:cNvPr id="4" name="Chart 3">
            <a:extLst>
              <a:ext uri="{FF2B5EF4-FFF2-40B4-BE49-F238E27FC236}">
                <a16:creationId xmlns:a16="http://schemas.microsoft.com/office/drawing/2014/main" id="{D912E543-9037-66A9-01A2-3311166D93B1}"/>
              </a:ext>
            </a:extLst>
          </p:cNvPr>
          <p:cNvGraphicFramePr>
            <a:graphicFrameLocks/>
          </p:cNvGraphicFramePr>
          <p:nvPr>
            <p:extLst>
              <p:ext uri="{D42A27DB-BD31-4B8C-83A1-F6EECF244321}">
                <p14:modId xmlns:p14="http://schemas.microsoft.com/office/powerpoint/2010/main" val="2852565224"/>
              </p:ext>
            </p:extLst>
          </p:nvPr>
        </p:nvGraphicFramePr>
        <p:xfrm>
          <a:off x="110836" y="2109950"/>
          <a:ext cx="5278582" cy="42855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389018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8C34D-BE25-4C05-9CDE-220A95FEE748}"/>
              </a:ext>
            </a:extLst>
          </p:cNvPr>
          <p:cNvSpPr>
            <a:spLocks noGrp="1"/>
          </p:cNvSpPr>
          <p:nvPr>
            <p:ph type="title"/>
          </p:nvPr>
        </p:nvSpPr>
        <p:spPr>
          <a:xfrm>
            <a:off x="360363" y="192725"/>
            <a:ext cx="8439652" cy="508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r>
              <a:rPr lang="en-US" sz="3200" b="1" dirty="0">
                <a:latin typeface="Times New Roman" panose="02020603050405020304" pitchFamily="18" charset="0"/>
                <a:ea typeface="Yu Mincho" panose="02020400000000000000" pitchFamily="18" charset="-128"/>
                <a:cs typeface="Times New Roman" panose="02020603050405020304" pitchFamily="18" charset="0"/>
              </a:rPr>
              <a:t>Household Care Responsibility Categorization</a:t>
            </a:r>
          </a:p>
        </p:txBody>
      </p:sp>
      <p:sp>
        <p:nvSpPr>
          <p:cNvPr id="13" name="TextBox 12">
            <a:extLst>
              <a:ext uri="{FF2B5EF4-FFF2-40B4-BE49-F238E27FC236}">
                <a16:creationId xmlns:a16="http://schemas.microsoft.com/office/drawing/2014/main" id="{E7C03C29-6947-4300-8253-FA0C01374976}"/>
              </a:ext>
            </a:extLst>
          </p:cNvPr>
          <p:cNvSpPr txBox="1"/>
          <p:nvPr/>
        </p:nvSpPr>
        <p:spPr>
          <a:xfrm>
            <a:off x="257058" y="805173"/>
            <a:ext cx="8767021" cy="1200329"/>
          </a:xfrm>
          <a:prstGeom prst="rect">
            <a:avLst/>
          </a:prstGeom>
          <a:noFill/>
        </p:spPr>
        <p:txBody>
          <a:bodyPr wrap="square" rtlCol="0">
            <a:spAutoFit/>
          </a:bodyPr>
          <a:lstStyle/>
          <a:p>
            <a:pPr marL="285750" indent="-285750">
              <a:buFont typeface="Arial" panose="020B0604020202020204" pitchFamily="34" charset="0"/>
              <a:buChar char="•"/>
            </a:pPr>
            <a:r>
              <a:rPr lang="en-US" sz="1800" b="0" dirty="0">
                <a:latin typeface="Times New Roman" panose="02020603050405020304" pitchFamily="18" charset="0"/>
                <a:cs typeface="Times New Roman" panose="02020603050405020304" pitchFamily="18" charset="0"/>
              </a:rPr>
              <a:t>Highest concentration of households with elderly and dependents is in poorest quintile (40% of total)</a:t>
            </a:r>
          </a:p>
          <a:p>
            <a:pPr marL="285750" indent="-285750">
              <a:buFont typeface="Arial" panose="020B0604020202020204" pitchFamily="34" charset="0"/>
              <a:buChar char="•"/>
            </a:pPr>
            <a:r>
              <a:rPr lang="en-US" sz="1800" b="0" dirty="0">
                <a:latin typeface="Times New Roman" panose="02020603050405020304" pitchFamily="18" charset="0"/>
                <a:cs typeface="Times New Roman" panose="02020603050405020304" pitchFamily="18" charset="0"/>
              </a:rPr>
              <a:t>54% of </a:t>
            </a:r>
            <a:r>
              <a:rPr lang="en-US" sz="1800" b="0" dirty="0" err="1">
                <a:latin typeface="Times New Roman" panose="02020603050405020304" pitchFamily="18" charset="0"/>
                <a:cs typeface="Times New Roman" panose="02020603050405020304" pitchFamily="18" charset="0"/>
              </a:rPr>
              <a:t>hh</a:t>
            </a:r>
            <a:r>
              <a:rPr lang="en-US" sz="1800" b="0" dirty="0">
                <a:latin typeface="Times New Roman" panose="02020603050405020304" pitchFamily="18" charset="0"/>
                <a:cs typeface="Times New Roman" panose="02020603050405020304" pitchFamily="18" charset="0"/>
              </a:rPr>
              <a:t> with no </a:t>
            </a:r>
            <a:r>
              <a:rPr lang="en-US" dirty="0">
                <a:latin typeface="Times New Roman" panose="02020603050405020304" pitchFamily="18" charset="0"/>
                <a:cs typeface="Times New Roman" panose="02020603050405020304" pitchFamily="18" charset="0"/>
              </a:rPr>
              <a:t>care responsibility are in top 20</a:t>
            </a:r>
            <a:r>
              <a:rPr lang="en-US" sz="1800" b="0" dirty="0">
                <a:latin typeface="Times New Roman" panose="02020603050405020304" pitchFamily="18" charset="0"/>
                <a:cs typeface="Times New Roman" panose="02020603050405020304" pitchFamily="18" charset="0"/>
              </a:rPr>
              <a:t> </a:t>
            </a:r>
          </a:p>
          <a:p>
            <a:pPr marL="285750" indent="-285750">
              <a:buFont typeface="Arial" panose="020B0604020202020204" pitchFamily="34" charset="0"/>
              <a:buChar char="•"/>
            </a:pPr>
            <a:endParaRPr lang="en-US" sz="1800" b="0" dirty="0">
              <a:latin typeface="Times New Roman" panose="02020603050405020304" pitchFamily="18" charset="0"/>
              <a:cs typeface="Times New Roman" panose="02020603050405020304" pitchFamily="18" charset="0"/>
            </a:endParaRPr>
          </a:p>
        </p:txBody>
      </p:sp>
      <p:sp>
        <p:nvSpPr>
          <p:cNvPr id="7" name="Footer Placeholder 3">
            <a:extLst>
              <a:ext uri="{FF2B5EF4-FFF2-40B4-BE49-F238E27FC236}">
                <a16:creationId xmlns:a16="http://schemas.microsoft.com/office/drawing/2014/main" id="{6A8C6773-999A-C567-CA70-1873C902157C}"/>
              </a:ext>
            </a:extLst>
          </p:cNvPr>
          <p:cNvSpPr>
            <a:spLocks noGrp="1"/>
          </p:cNvSpPr>
          <p:nvPr>
            <p:ph type="ftr" sz="quarter" idx="11"/>
          </p:nvPr>
        </p:nvSpPr>
        <p:spPr>
          <a:xfrm>
            <a:off x="2324784" y="6338175"/>
            <a:ext cx="6588758" cy="145629"/>
          </a:xfrm>
        </p:spPr>
        <p:txBody>
          <a:bodyPr/>
          <a:lstStyle/>
          <a:p>
            <a:pPr algn="l"/>
            <a:r>
              <a:rPr lang="en-US" sz="1050" dirty="0">
                <a:latin typeface="Times New Roman" panose="02020603050405020304" pitchFamily="18" charset="0"/>
                <a:cs typeface="Times New Roman" panose="02020603050405020304" pitchFamily="18" charset="0"/>
              </a:rPr>
              <a:t>Source: Author’s elaboration based on PECS 2017</a:t>
            </a:r>
          </a:p>
          <a:p>
            <a:pPr algn="l"/>
            <a:r>
              <a:rPr lang="en-US" sz="1050" dirty="0">
                <a:latin typeface="Times New Roman" panose="02020603050405020304" pitchFamily="18" charset="0"/>
                <a:cs typeface="Times New Roman" panose="02020603050405020304" pitchFamily="18" charset="0"/>
              </a:rPr>
              <a:t>Dependents: Children below age of 14 years</a:t>
            </a:r>
          </a:p>
          <a:p>
            <a:pPr algn="l"/>
            <a:r>
              <a:rPr lang="en-US" sz="1050" dirty="0">
                <a:latin typeface="Times New Roman" panose="02020603050405020304" pitchFamily="18" charset="0"/>
                <a:cs typeface="Times New Roman" panose="02020603050405020304" pitchFamily="18" charset="0"/>
              </a:rPr>
              <a:t>Elderly: Any household member above the age of 65 years</a:t>
            </a:r>
          </a:p>
        </p:txBody>
      </p:sp>
      <p:graphicFrame>
        <p:nvGraphicFramePr>
          <p:cNvPr id="8" name="Chart 7">
            <a:extLst>
              <a:ext uri="{FF2B5EF4-FFF2-40B4-BE49-F238E27FC236}">
                <a16:creationId xmlns:a16="http://schemas.microsoft.com/office/drawing/2014/main" id="{3771C3C6-12D3-054D-A024-764A50AC8A6D}"/>
              </a:ext>
            </a:extLst>
          </p:cNvPr>
          <p:cNvGraphicFramePr>
            <a:graphicFrameLocks/>
          </p:cNvGraphicFramePr>
          <p:nvPr>
            <p:extLst>
              <p:ext uri="{D42A27DB-BD31-4B8C-83A1-F6EECF244321}">
                <p14:modId xmlns:p14="http://schemas.microsoft.com/office/powerpoint/2010/main" val="2882527011"/>
              </p:ext>
            </p:extLst>
          </p:nvPr>
        </p:nvGraphicFramePr>
        <p:xfrm>
          <a:off x="119920" y="1884708"/>
          <a:ext cx="8206661" cy="445346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17184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8C34D-BE25-4C05-9CDE-220A95FEE748}"/>
              </a:ext>
            </a:extLst>
          </p:cNvPr>
          <p:cNvSpPr>
            <a:spLocks noGrp="1"/>
          </p:cNvSpPr>
          <p:nvPr>
            <p:ph type="title"/>
          </p:nvPr>
        </p:nvSpPr>
        <p:spPr>
          <a:xfrm>
            <a:off x="360363" y="192725"/>
            <a:ext cx="8439652" cy="508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r>
              <a:rPr lang="en-US" sz="3200" b="1" dirty="0">
                <a:latin typeface="Times New Roman" panose="02020603050405020304" pitchFamily="18" charset="0"/>
                <a:ea typeface="Yu Mincho" panose="02020400000000000000" pitchFamily="18" charset="-128"/>
                <a:cs typeface="Times New Roman" panose="02020603050405020304" pitchFamily="18" charset="0"/>
              </a:rPr>
              <a:t>Household Care Responsibility- Dependents</a:t>
            </a:r>
          </a:p>
        </p:txBody>
      </p:sp>
      <p:sp>
        <p:nvSpPr>
          <p:cNvPr id="13" name="TextBox 12">
            <a:extLst>
              <a:ext uri="{FF2B5EF4-FFF2-40B4-BE49-F238E27FC236}">
                <a16:creationId xmlns:a16="http://schemas.microsoft.com/office/drawing/2014/main" id="{E7C03C29-6947-4300-8253-FA0C01374976}"/>
              </a:ext>
            </a:extLst>
          </p:cNvPr>
          <p:cNvSpPr txBox="1"/>
          <p:nvPr/>
        </p:nvSpPr>
        <p:spPr>
          <a:xfrm>
            <a:off x="257058" y="805173"/>
            <a:ext cx="8767021" cy="1200329"/>
          </a:xfrm>
          <a:prstGeom prst="rect">
            <a:avLst/>
          </a:prstGeom>
          <a:noFill/>
        </p:spPr>
        <p:txBody>
          <a:bodyPr wrap="square" rtlCol="0">
            <a:spAutoFit/>
          </a:bodyPr>
          <a:lstStyle/>
          <a:p>
            <a:pPr marL="285750" indent="-285750">
              <a:buFont typeface="Arial" panose="020B0604020202020204" pitchFamily="34" charset="0"/>
              <a:buChar char="•"/>
            </a:pPr>
            <a:r>
              <a:rPr lang="en-US" sz="1800" b="0" dirty="0">
                <a:latin typeface="Times New Roman" panose="02020603050405020304" pitchFamily="18" charset="0"/>
                <a:cs typeface="Times New Roman" panose="02020603050405020304" pitchFamily="18" charset="0"/>
              </a:rPr>
              <a:t>Of 69% households with the dependents, 31% has both under 5 and 6-14 years of children</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15% of households have under 5 years of age children whereas 23% has only 6-14 years old children</a:t>
            </a:r>
            <a:endParaRPr lang="en-US" sz="1800" b="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1800" b="0" dirty="0">
              <a:latin typeface="Times New Roman" panose="02020603050405020304" pitchFamily="18" charset="0"/>
              <a:cs typeface="Times New Roman" panose="02020603050405020304" pitchFamily="18" charset="0"/>
            </a:endParaRPr>
          </a:p>
        </p:txBody>
      </p:sp>
      <p:sp>
        <p:nvSpPr>
          <p:cNvPr id="7" name="Footer Placeholder 3">
            <a:extLst>
              <a:ext uri="{FF2B5EF4-FFF2-40B4-BE49-F238E27FC236}">
                <a16:creationId xmlns:a16="http://schemas.microsoft.com/office/drawing/2014/main" id="{6A8C6773-999A-C567-CA70-1873C902157C}"/>
              </a:ext>
            </a:extLst>
          </p:cNvPr>
          <p:cNvSpPr>
            <a:spLocks noGrp="1"/>
          </p:cNvSpPr>
          <p:nvPr>
            <p:ph type="ftr" sz="quarter" idx="11"/>
          </p:nvPr>
        </p:nvSpPr>
        <p:spPr>
          <a:xfrm>
            <a:off x="2324784" y="6338175"/>
            <a:ext cx="6588758" cy="145629"/>
          </a:xfrm>
        </p:spPr>
        <p:txBody>
          <a:bodyPr/>
          <a:lstStyle/>
          <a:p>
            <a:pPr algn="l"/>
            <a:r>
              <a:rPr lang="en-US" sz="1050" dirty="0">
                <a:latin typeface="Times New Roman" panose="02020603050405020304" pitchFamily="18" charset="0"/>
                <a:cs typeface="Times New Roman" panose="02020603050405020304" pitchFamily="18" charset="0"/>
              </a:rPr>
              <a:t>Source: Author’s elaboration based on PECS 2017</a:t>
            </a:r>
          </a:p>
          <a:p>
            <a:pPr algn="l"/>
            <a:r>
              <a:rPr lang="en-US" sz="1050" dirty="0">
                <a:latin typeface="Times New Roman" panose="02020603050405020304" pitchFamily="18" charset="0"/>
                <a:cs typeface="Times New Roman" panose="02020603050405020304" pitchFamily="18" charset="0"/>
              </a:rPr>
              <a:t>Dependents: Divided into two categories; under 5 years old and between 6-14 years</a:t>
            </a:r>
          </a:p>
        </p:txBody>
      </p:sp>
      <p:graphicFrame>
        <p:nvGraphicFramePr>
          <p:cNvPr id="4" name="Chart 3">
            <a:extLst>
              <a:ext uri="{FF2B5EF4-FFF2-40B4-BE49-F238E27FC236}">
                <a16:creationId xmlns:a16="http://schemas.microsoft.com/office/drawing/2014/main" id="{89A52B42-AA93-7349-95F2-C684B9AC905B}"/>
              </a:ext>
            </a:extLst>
          </p:cNvPr>
          <p:cNvGraphicFramePr>
            <a:graphicFrameLocks/>
          </p:cNvGraphicFramePr>
          <p:nvPr>
            <p:extLst>
              <p:ext uri="{D42A27DB-BD31-4B8C-83A1-F6EECF244321}">
                <p14:modId xmlns:p14="http://schemas.microsoft.com/office/powerpoint/2010/main" val="1148203394"/>
              </p:ext>
            </p:extLst>
          </p:nvPr>
        </p:nvGraphicFramePr>
        <p:xfrm>
          <a:off x="-37417" y="1814945"/>
          <a:ext cx="5357561" cy="43303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Table 4">
            <a:extLst>
              <a:ext uri="{FF2B5EF4-FFF2-40B4-BE49-F238E27FC236}">
                <a16:creationId xmlns:a16="http://schemas.microsoft.com/office/drawing/2014/main" id="{A7784A5B-E00A-BC5A-1DF3-0E99C2977B33}"/>
              </a:ext>
            </a:extLst>
          </p:cNvPr>
          <p:cNvGraphicFramePr>
            <a:graphicFrameLocks noGrp="1"/>
          </p:cNvGraphicFramePr>
          <p:nvPr/>
        </p:nvGraphicFramePr>
        <p:xfrm>
          <a:off x="5175979" y="2005502"/>
          <a:ext cx="3848100" cy="1226185"/>
        </p:xfrm>
        <a:graphic>
          <a:graphicData uri="http://schemas.openxmlformats.org/drawingml/2006/table">
            <a:tbl>
              <a:tblPr>
                <a:tableStyleId>{5C22544A-7EE6-4342-B048-85BDC9FD1C3A}</a:tableStyleId>
              </a:tblPr>
              <a:tblGrid>
                <a:gridCol w="3020108">
                  <a:extLst>
                    <a:ext uri="{9D8B030D-6E8A-4147-A177-3AD203B41FA5}">
                      <a16:colId xmlns:a16="http://schemas.microsoft.com/office/drawing/2014/main" val="2628613491"/>
                    </a:ext>
                  </a:extLst>
                </a:gridCol>
                <a:gridCol w="827992">
                  <a:extLst>
                    <a:ext uri="{9D8B030D-6E8A-4147-A177-3AD203B41FA5}">
                      <a16:colId xmlns:a16="http://schemas.microsoft.com/office/drawing/2014/main" val="3010973327"/>
                    </a:ext>
                  </a:extLst>
                </a:gridCol>
              </a:tblGrid>
              <a:tr h="203200">
                <a:tc>
                  <a:txBody>
                    <a:bodyPr/>
                    <a:lstStyle/>
                    <a:p>
                      <a:pPr algn="ctr" fontAlgn="b"/>
                      <a:r>
                        <a:rPr lang="en-GB" sz="1200" b="1" u="none" strike="noStrike" dirty="0">
                          <a:solidFill>
                            <a:schemeClr val="bg2"/>
                          </a:solidFill>
                          <a:effectLst/>
                          <a:latin typeface="Times New Roman" panose="02020603050405020304" pitchFamily="18" charset="0"/>
                          <a:cs typeface="Times New Roman" panose="02020603050405020304" pitchFamily="18" charset="0"/>
                        </a:rPr>
                        <a:t>Typology </a:t>
                      </a:r>
                      <a:r>
                        <a:rPr lang="en-GB" sz="1200" b="1" u="none" strike="noStrike" dirty="0" err="1">
                          <a:solidFill>
                            <a:schemeClr val="bg2"/>
                          </a:solidFill>
                          <a:effectLst/>
                          <a:latin typeface="Times New Roman" panose="02020603050405020304" pitchFamily="18" charset="0"/>
                          <a:cs typeface="Times New Roman" panose="02020603050405020304" pitchFamily="18" charset="0"/>
                        </a:rPr>
                        <a:t>hh</a:t>
                      </a:r>
                      <a:r>
                        <a:rPr lang="en-GB" sz="1200" b="1" u="none" strike="noStrike" dirty="0">
                          <a:solidFill>
                            <a:schemeClr val="bg2"/>
                          </a:solidFill>
                          <a:effectLst/>
                          <a:latin typeface="Times New Roman" panose="02020603050405020304" pitchFamily="18" charset="0"/>
                          <a:cs typeface="Times New Roman" panose="02020603050405020304" pitchFamily="18" charset="0"/>
                        </a:rPr>
                        <a:t> for dependents</a:t>
                      </a:r>
                      <a:endParaRPr lang="en-GB" sz="1200" b="1" i="0" u="none" strike="noStrike" dirty="0">
                        <a:solidFill>
                          <a:schemeClr val="bg2"/>
                        </a:solidFill>
                        <a:effectLst/>
                        <a:latin typeface="Times New Roman" panose="02020603050405020304" pitchFamily="18" charset="0"/>
                        <a:cs typeface="Times New Roman" panose="02020603050405020304" pitchFamily="18" charset="0"/>
                      </a:endParaRPr>
                    </a:p>
                  </a:txBody>
                  <a:tcPr marL="9525" marR="9525" marT="9525" marB="0" anchor="ctr">
                    <a:solidFill>
                      <a:schemeClr val="tx2"/>
                    </a:solidFill>
                  </a:tcPr>
                </a:tc>
                <a:tc>
                  <a:txBody>
                    <a:bodyPr/>
                    <a:lstStyle/>
                    <a:p>
                      <a:pPr algn="ctr" fontAlgn="b"/>
                      <a:r>
                        <a:rPr lang="en-GB" sz="1200" b="1" u="none" strike="noStrike" dirty="0">
                          <a:solidFill>
                            <a:schemeClr val="bg2"/>
                          </a:solidFill>
                          <a:effectLst/>
                          <a:latin typeface="Times New Roman" panose="02020603050405020304" pitchFamily="18" charset="0"/>
                          <a:cs typeface="Times New Roman" panose="02020603050405020304" pitchFamily="18" charset="0"/>
                        </a:rPr>
                        <a:t>As % of total </a:t>
                      </a:r>
                      <a:r>
                        <a:rPr lang="en-GB" sz="1200" b="1" u="none" strike="noStrike" dirty="0" err="1">
                          <a:solidFill>
                            <a:schemeClr val="bg2"/>
                          </a:solidFill>
                          <a:effectLst/>
                          <a:latin typeface="Times New Roman" panose="02020603050405020304" pitchFamily="18" charset="0"/>
                          <a:cs typeface="Times New Roman" panose="02020603050405020304" pitchFamily="18" charset="0"/>
                        </a:rPr>
                        <a:t>hh</a:t>
                      </a:r>
                      <a:endParaRPr lang="en-GB" sz="1200" b="1" i="0" u="none" strike="noStrike" dirty="0">
                        <a:solidFill>
                          <a:schemeClr val="bg2"/>
                        </a:solidFill>
                        <a:effectLst/>
                        <a:latin typeface="Times New Roman" panose="02020603050405020304" pitchFamily="18" charset="0"/>
                        <a:cs typeface="Times New Roman" panose="02020603050405020304" pitchFamily="18" charset="0"/>
                      </a:endParaRPr>
                    </a:p>
                  </a:txBody>
                  <a:tcPr marL="9525" marR="9525" marT="9525" marB="0" anchor="ctr">
                    <a:solidFill>
                      <a:schemeClr val="tx2"/>
                    </a:solidFill>
                  </a:tcPr>
                </a:tc>
                <a:extLst>
                  <a:ext uri="{0D108BD9-81ED-4DB2-BD59-A6C34878D82A}">
                    <a16:rowId xmlns:a16="http://schemas.microsoft.com/office/drawing/2014/main" val="1927855823"/>
                  </a:ext>
                </a:extLst>
              </a:tr>
              <a:tr h="215900">
                <a:tc>
                  <a:txBody>
                    <a:bodyPr/>
                    <a:lstStyle/>
                    <a:p>
                      <a:pPr algn="l" fontAlgn="b"/>
                      <a:r>
                        <a:rPr lang="en-GB" sz="1200" u="none" strike="noStrike">
                          <a:effectLst/>
                          <a:latin typeface="Times New Roman" panose="02020603050405020304" pitchFamily="18" charset="0"/>
                          <a:cs typeface="Times New Roman" panose="02020603050405020304" pitchFamily="18" charset="0"/>
                        </a:rPr>
                        <a:t>Dependents under 5 years</a:t>
                      </a:r>
                      <a:endParaRPr lang="en-GB"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r" fontAlgn="b"/>
                      <a:r>
                        <a:rPr lang="en-PK" sz="1200" u="none" strike="noStrike">
                          <a:effectLst/>
                          <a:latin typeface="Times New Roman" panose="02020603050405020304" pitchFamily="18" charset="0"/>
                          <a:cs typeface="Times New Roman" panose="02020603050405020304" pitchFamily="18" charset="0"/>
                        </a:rPr>
                        <a:t>15%</a:t>
                      </a:r>
                      <a:endParaRPr lang="en-PK"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1666084878"/>
                  </a:ext>
                </a:extLst>
              </a:tr>
              <a:tr h="215900">
                <a:tc>
                  <a:txBody>
                    <a:bodyPr/>
                    <a:lstStyle/>
                    <a:p>
                      <a:pPr algn="l" fontAlgn="b"/>
                      <a:r>
                        <a:rPr lang="en-GB" sz="1200" u="none" strike="noStrike">
                          <a:effectLst/>
                          <a:latin typeface="Times New Roman" panose="02020603050405020304" pitchFamily="18" charset="0"/>
                          <a:cs typeface="Times New Roman" panose="02020603050405020304" pitchFamily="18" charset="0"/>
                        </a:rPr>
                        <a:t>Dependents 6-14 years of age</a:t>
                      </a:r>
                      <a:endParaRPr lang="en-GB"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r" fontAlgn="b"/>
                      <a:r>
                        <a:rPr lang="en-PK" sz="1200" u="none" strike="noStrike">
                          <a:effectLst/>
                          <a:latin typeface="Times New Roman" panose="02020603050405020304" pitchFamily="18" charset="0"/>
                          <a:cs typeface="Times New Roman" panose="02020603050405020304" pitchFamily="18" charset="0"/>
                        </a:rPr>
                        <a:t>23%</a:t>
                      </a:r>
                      <a:endParaRPr lang="en-PK"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1197584319"/>
                  </a:ext>
                </a:extLst>
              </a:tr>
              <a:tr h="215900">
                <a:tc>
                  <a:txBody>
                    <a:bodyPr/>
                    <a:lstStyle/>
                    <a:p>
                      <a:pPr algn="l" fontAlgn="b"/>
                      <a:r>
                        <a:rPr lang="en-GB" sz="1200" u="none" strike="noStrike">
                          <a:effectLst/>
                          <a:latin typeface="Times New Roman" panose="02020603050405020304" pitchFamily="18" charset="0"/>
                          <a:cs typeface="Times New Roman" panose="02020603050405020304" pitchFamily="18" charset="0"/>
                        </a:rPr>
                        <a:t>Dependents both under 5 and 6-14</a:t>
                      </a:r>
                      <a:endParaRPr lang="en-GB"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r" fontAlgn="b"/>
                      <a:r>
                        <a:rPr lang="en-PK" sz="1200" u="none" strike="noStrike">
                          <a:effectLst/>
                          <a:latin typeface="Times New Roman" panose="02020603050405020304" pitchFamily="18" charset="0"/>
                          <a:cs typeface="Times New Roman" panose="02020603050405020304" pitchFamily="18" charset="0"/>
                        </a:rPr>
                        <a:t>31%</a:t>
                      </a:r>
                      <a:endParaRPr lang="en-PK"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3052125755"/>
                  </a:ext>
                </a:extLst>
              </a:tr>
              <a:tr h="203200">
                <a:tc>
                  <a:txBody>
                    <a:bodyPr/>
                    <a:lstStyle/>
                    <a:p>
                      <a:pPr algn="l" fontAlgn="b"/>
                      <a:r>
                        <a:rPr lang="en-GB" sz="1200" u="none" strike="noStrike">
                          <a:effectLst/>
                          <a:latin typeface="Times New Roman" panose="02020603050405020304" pitchFamily="18" charset="0"/>
                          <a:cs typeface="Times New Roman" panose="02020603050405020304" pitchFamily="18" charset="0"/>
                        </a:rPr>
                        <a:t>No dependents</a:t>
                      </a:r>
                      <a:endParaRPr lang="en-GB"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r" fontAlgn="b"/>
                      <a:r>
                        <a:rPr lang="en-PK" sz="1200" u="none" strike="noStrike" dirty="0">
                          <a:effectLst/>
                          <a:latin typeface="Times New Roman" panose="02020603050405020304" pitchFamily="18" charset="0"/>
                          <a:cs typeface="Times New Roman" panose="02020603050405020304" pitchFamily="18" charset="0"/>
                        </a:rPr>
                        <a:t>31%</a:t>
                      </a:r>
                      <a:endParaRPr lang="en-PK"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1639944920"/>
                  </a:ext>
                </a:extLst>
              </a:tr>
            </a:tbl>
          </a:graphicData>
        </a:graphic>
      </p:graphicFrame>
    </p:spTree>
    <p:extLst>
      <p:ext uri="{BB962C8B-B14F-4D97-AF65-F5344CB8AC3E}">
        <p14:creationId xmlns:p14="http://schemas.microsoft.com/office/powerpoint/2010/main" val="18041174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8C34D-BE25-4C05-9CDE-220A95FEE748}"/>
              </a:ext>
            </a:extLst>
          </p:cNvPr>
          <p:cNvSpPr>
            <a:spLocks noGrp="1"/>
          </p:cNvSpPr>
          <p:nvPr>
            <p:ph type="title"/>
          </p:nvPr>
        </p:nvSpPr>
        <p:spPr>
          <a:xfrm>
            <a:off x="360363" y="192725"/>
            <a:ext cx="8439652" cy="508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r>
              <a:rPr lang="en-US" sz="3200" b="1" dirty="0">
                <a:latin typeface="Times New Roman" panose="02020603050405020304" pitchFamily="18" charset="0"/>
                <a:ea typeface="Yu Mincho" panose="02020400000000000000" pitchFamily="18" charset="-128"/>
                <a:cs typeface="Times New Roman" panose="02020603050405020304" pitchFamily="18" charset="0"/>
              </a:rPr>
              <a:t>Household Care Responsibility- Dependents</a:t>
            </a:r>
          </a:p>
        </p:txBody>
      </p:sp>
      <p:sp>
        <p:nvSpPr>
          <p:cNvPr id="13" name="TextBox 12">
            <a:extLst>
              <a:ext uri="{FF2B5EF4-FFF2-40B4-BE49-F238E27FC236}">
                <a16:creationId xmlns:a16="http://schemas.microsoft.com/office/drawing/2014/main" id="{E7C03C29-6947-4300-8253-FA0C01374976}"/>
              </a:ext>
            </a:extLst>
          </p:cNvPr>
          <p:cNvSpPr txBox="1"/>
          <p:nvPr/>
        </p:nvSpPr>
        <p:spPr>
          <a:xfrm>
            <a:off x="257058" y="805173"/>
            <a:ext cx="8767021" cy="923330"/>
          </a:xfrm>
          <a:prstGeom prst="rect">
            <a:avLst/>
          </a:prstGeom>
          <a:noFill/>
        </p:spPr>
        <p:txBody>
          <a:bodyPr wrap="square" rtlCol="0">
            <a:spAutoFit/>
          </a:bodyPr>
          <a:lstStyle/>
          <a:p>
            <a:pPr marL="285750" indent="-285750">
              <a:buFont typeface="Arial" panose="020B0604020202020204" pitchFamily="34" charset="0"/>
              <a:buChar char="•"/>
            </a:pPr>
            <a:r>
              <a:rPr lang="en-US" sz="1800" b="0" dirty="0">
                <a:latin typeface="Times New Roman" panose="02020603050405020304" pitchFamily="18" charset="0"/>
                <a:cs typeface="Times New Roman" panose="02020603050405020304" pitchFamily="18" charset="0"/>
              </a:rPr>
              <a:t>Bottom 20 has highest share of dependents both under 5 and 6-14 years whereas top 20 has no dependents </a:t>
            </a:r>
          </a:p>
          <a:p>
            <a:pPr marL="285750" indent="-285750">
              <a:buFont typeface="Arial" panose="020B0604020202020204" pitchFamily="34" charset="0"/>
              <a:buChar char="•"/>
            </a:pPr>
            <a:endParaRPr lang="en-US" sz="1800" b="0" dirty="0">
              <a:latin typeface="Times New Roman" panose="02020603050405020304" pitchFamily="18" charset="0"/>
              <a:cs typeface="Times New Roman" panose="02020603050405020304" pitchFamily="18" charset="0"/>
            </a:endParaRPr>
          </a:p>
        </p:txBody>
      </p:sp>
      <p:sp>
        <p:nvSpPr>
          <p:cNvPr id="7" name="Footer Placeholder 3">
            <a:extLst>
              <a:ext uri="{FF2B5EF4-FFF2-40B4-BE49-F238E27FC236}">
                <a16:creationId xmlns:a16="http://schemas.microsoft.com/office/drawing/2014/main" id="{6A8C6773-999A-C567-CA70-1873C902157C}"/>
              </a:ext>
            </a:extLst>
          </p:cNvPr>
          <p:cNvSpPr>
            <a:spLocks noGrp="1"/>
          </p:cNvSpPr>
          <p:nvPr>
            <p:ph type="ftr" sz="quarter" idx="11"/>
          </p:nvPr>
        </p:nvSpPr>
        <p:spPr>
          <a:xfrm>
            <a:off x="2324784" y="6338175"/>
            <a:ext cx="6588758" cy="145629"/>
          </a:xfrm>
        </p:spPr>
        <p:txBody>
          <a:bodyPr/>
          <a:lstStyle/>
          <a:p>
            <a:pPr algn="l"/>
            <a:r>
              <a:rPr lang="en-US" sz="1050" dirty="0">
                <a:latin typeface="Times New Roman" panose="02020603050405020304" pitchFamily="18" charset="0"/>
                <a:cs typeface="Times New Roman" panose="02020603050405020304" pitchFamily="18" charset="0"/>
              </a:rPr>
              <a:t>Source: Author’s elaboration based on PECS 2017</a:t>
            </a:r>
          </a:p>
          <a:p>
            <a:pPr algn="l"/>
            <a:r>
              <a:rPr lang="en-US" sz="1050" dirty="0">
                <a:latin typeface="Times New Roman" panose="02020603050405020304" pitchFamily="18" charset="0"/>
                <a:cs typeface="Times New Roman" panose="02020603050405020304" pitchFamily="18" charset="0"/>
              </a:rPr>
              <a:t>Dependents: Divided into two categories; under 5 years old and between 6-14 years</a:t>
            </a:r>
          </a:p>
        </p:txBody>
      </p:sp>
      <p:graphicFrame>
        <p:nvGraphicFramePr>
          <p:cNvPr id="3" name="Chart 2">
            <a:extLst>
              <a:ext uri="{FF2B5EF4-FFF2-40B4-BE49-F238E27FC236}">
                <a16:creationId xmlns:a16="http://schemas.microsoft.com/office/drawing/2014/main" id="{908D4A8A-788F-9D47-99AD-0EB780B325EF}"/>
              </a:ext>
            </a:extLst>
          </p:cNvPr>
          <p:cNvGraphicFramePr>
            <a:graphicFrameLocks/>
          </p:cNvGraphicFramePr>
          <p:nvPr>
            <p:extLst>
              <p:ext uri="{D42A27DB-BD31-4B8C-83A1-F6EECF244321}">
                <p14:modId xmlns:p14="http://schemas.microsoft.com/office/powerpoint/2010/main" val="1493599299"/>
              </p:ext>
            </p:extLst>
          </p:nvPr>
        </p:nvGraphicFramePr>
        <p:xfrm>
          <a:off x="0" y="2105972"/>
          <a:ext cx="4724399" cy="413173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a:extLst>
              <a:ext uri="{FF2B5EF4-FFF2-40B4-BE49-F238E27FC236}">
                <a16:creationId xmlns:a16="http://schemas.microsoft.com/office/drawing/2014/main" id="{89A52B42-AA93-7349-95F2-C684B9AC905B}"/>
              </a:ext>
            </a:extLst>
          </p:cNvPr>
          <p:cNvGraphicFramePr>
            <a:graphicFrameLocks/>
          </p:cNvGraphicFramePr>
          <p:nvPr>
            <p:extLst>
              <p:ext uri="{D42A27DB-BD31-4B8C-83A1-F6EECF244321}">
                <p14:modId xmlns:p14="http://schemas.microsoft.com/office/powerpoint/2010/main" val="4116650143"/>
              </p:ext>
            </p:extLst>
          </p:nvPr>
        </p:nvGraphicFramePr>
        <p:xfrm>
          <a:off x="4640568" y="2147617"/>
          <a:ext cx="4724400" cy="394685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631385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8C34D-BE25-4C05-9CDE-220A95FEE748}"/>
              </a:ext>
            </a:extLst>
          </p:cNvPr>
          <p:cNvSpPr>
            <a:spLocks noGrp="1"/>
          </p:cNvSpPr>
          <p:nvPr>
            <p:ph type="title"/>
          </p:nvPr>
        </p:nvSpPr>
        <p:spPr>
          <a:xfrm>
            <a:off x="360363" y="192725"/>
            <a:ext cx="8439652" cy="508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r>
              <a:rPr lang="en-US" sz="3200" b="1" dirty="0">
                <a:latin typeface="Times New Roman" panose="02020603050405020304" pitchFamily="18" charset="0"/>
                <a:ea typeface="Yu Mincho" panose="02020400000000000000" pitchFamily="18" charset="-128"/>
                <a:cs typeface="Times New Roman" panose="02020603050405020304" pitchFamily="18" charset="0"/>
              </a:rPr>
              <a:t>Household Care Responsibility- Dependents</a:t>
            </a:r>
          </a:p>
        </p:txBody>
      </p:sp>
      <p:sp>
        <p:nvSpPr>
          <p:cNvPr id="13" name="TextBox 12">
            <a:extLst>
              <a:ext uri="{FF2B5EF4-FFF2-40B4-BE49-F238E27FC236}">
                <a16:creationId xmlns:a16="http://schemas.microsoft.com/office/drawing/2014/main" id="{E7C03C29-6947-4300-8253-FA0C01374976}"/>
              </a:ext>
            </a:extLst>
          </p:cNvPr>
          <p:cNvSpPr txBox="1"/>
          <p:nvPr/>
        </p:nvSpPr>
        <p:spPr>
          <a:xfrm>
            <a:off x="257058" y="805173"/>
            <a:ext cx="8767021" cy="923330"/>
          </a:xfrm>
          <a:prstGeom prst="rect">
            <a:avLst/>
          </a:prstGeom>
          <a:noFill/>
        </p:spPr>
        <p:txBody>
          <a:bodyPr wrap="square" rtlCol="0">
            <a:spAutoFit/>
          </a:bodyPr>
          <a:lstStyle/>
          <a:p>
            <a:pPr marL="285750" indent="-285750">
              <a:buFont typeface="Arial" panose="020B0604020202020204" pitchFamily="34" charset="0"/>
              <a:buChar char="•"/>
            </a:pPr>
            <a:r>
              <a:rPr lang="en-US" sz="1800" b="0" dirty="0">
                <a:latin typeface="Times New Roman" panose="02020603050405020304" pitchFamily="18" charset="0"/>
                <a:cs typeface="Times New Roman" panose="02020603050405020304" pitchFamily="18" charset="0"/>
              </a:rPr>
              <a:t>Bottom 20 has highest share of dependents both under 5 and 6-14 years whereas top 20 has no dependents </a:t>
            </a:r>
          </a:p>
          <a:p>
            <a:pPr marL="285750" indent="-285750">
              <a:buFont typeface="Arial" panose="020B0604020202020204" pitchFamily="34" charset="0"/>
              <a:buChar char="•"/>
            </a:pPr>
            <a:endParaRPr lang="en-US" sz="1800" b="0" dirty="0">
              <a:latin typeface="Times New Roman" panose="02020603050405020304" pitchFamily="18" charset="0"/>
              <a:cs typeface="Times New Roman" panose="02020603050405020304" pitchFamily="18" charset="0"/>
            </a:endParaRPr>
          </a:p>
        </p:txBody>
      </p:sp>
      <p:sp>
        <p:nvSpPr>
          <p:cNvPr id="7" name="Footer Placeholder 3">
            <a:extLst>
              <a:ext uri="{FF2B5EF4-FFF2-40B4-BE49-F238E27FC236}">
                <a16:creationId xmlns:a16="http://schemas.microsoft.com/office/drawing/2014/main" id="{6A8C6773-999A-C567-CA70-1873C902157C}"/>
              </a:ext>
            </a:extLst>
          </p:cNvPr>
          <p:cNvSpPr>
            <a:spLocks noGrp="1"/>
          </p:cNvSpPr>
          <p:nvPr>
            <p:ph type="ftr" sz="quarter" idx="11"/>
          </p:nvPr>
        </p:nvSpPr>
        <p:spPr>
          <a:xfrm>
            <a:off x="2324784" y="6338175"/>
            <a:ext cx="6588758" cy="145629"/>
          </a:xfrm>
        </p:spPr>
        <p:txBody>
          <a:bodyPr/>
          <a:lstStyle/>
          <a:p>
            <a:pPr algn="l"/>
            <a:r>
              <a:rPr lang="en-US" sz="1050" dirty="0">
                <a:latin typeface="Times New Roman" panose="02020603050405020304" pitchFamily="18" charset="0"/>
                <a:cs typeface="Times New Roman" panose="02020603050405020304" pitchFamily="18" charset="0"/>
              </a:rPr>
              <a:t>Source: Author’s elaboration based on PECS 2017</a:t>
            </a:r>
          </a:p>
          <a:p>
            <a:pPr algn="l"/>
            <a:r>
              <a:rPr lang="en-US" sz="1050" dirty="0">
                <a:latin typeface="Times New Roman" panose="02020603050405020304" pitchFamily="18" charset="0"/>
                <a:cs typeface="Times New Roman" panose="02020603050405020304" pitchFamily="18" charset="0"/>
              </a:rPr>
              <a:t>Dependents: Divided into two categories; under 5 years old and between 6-14 years</a:t>
            </a:r>
          </a:p>
        </p:txBody>
      </p:sp>
      <p:graphicFrame>
        <p:nvGraphicFramePr>
          <p:cNvPr id="3" name="Chart 2">
            <a:extLst>
              <a:ext uri="{FF2B5EF4-FFF2-40B4-BE49-F238E27FC236}">
                <a16:creationId xmlns:a16="http://schemas.microsoft.com/office/drawing/2014/main" id="{908D4A8A-788F-9D47-99AD-0EB780B325EF}"/>
              </a:ext>
            </a:extLst>
          </p:cNvPr>
          <p:cNvGraphicFramePr>
            <a:graphicFrameLocks/>
          </p:cNvGraphicFramePr>
          <p:nvPr/>
        </p:nvGraphicFramePr>
        <p:xfrm>
          <a:off x="0" y="2105972"/>
          <a:ext cx="4724399" cy="413173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a:extLst>
              <a:ext uri="{FF2B5EF4-FFF2-40B4-BE49-F238E27FC236}">
                <a16:creationId xmlns:a16="http://schemas.microsoft.com/office/drawing/2014/main" id="{89A52B42-AA93-7349-95F2-C684B9AC905B}"/>
              </a:ext>
            </a:extLst>
          </p:cNvPr>
          <p:cNvGraphicFramePr>
            <a:graphicFrameLocks/>
          </p:cNvGraphicFramePr>
          <p:nvPr/>
        </p:nvGraphicFramePr>
        <p:xfrm>
          <a:off x="4640568" y="2147617"/>
          <a:ext cx="4724400" cy="394685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760607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NZ" sz="2400" b="1" dirty="0">
                <a:latin typeface="Times New Roman" panose="02020603050405020304" pitchFamily="18" charset="0"/>
                <a:cs typeface="Times New Roman" panose="02020603050405020304" pitchFamily="18" charset="0"/>
              </a:rPr>
              <a:t>Household demographic composition and fiscal incidence</a:t>
            </a:r>
            <a:endParaRPr lang="en-US" sz="2400" b="1" dirty="0">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8A584889-C427-46FC-86DD-7ED6F5408DDA}" type="slidenum">
              <a:rPr lang="en-US" smtClean="0"/>
              <a:t>37</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83162" y="964476"/>
            <a:ext cx="8496299" cy="5055323"/>
          </a:xfrm>
        </p:spPr>
        <p:txBody>
          <a:bodyPr vert="horz" lIns="0" tIns="0" rIns="0" bIns="0" rtlCol="0" anchor="t">
            <a:noAutofit/>
          </a:bodyPr>
          <a:lstStyle/>
          <a:p>
            <a:r>
              <a:rPr lang="en-NZ" sz="1800" b="1" dirty="0">
                <a:latin typeface="Times New Roman" panose="02020603050405020304" pitchFamily="18" charset="0"/>
                <a:cs typeface="Times New Roman" panose="02020603050405020304" pitchFamily="18" charset="0"/>
              </a:rPr>
              <a:t>Demographics play a significant role in the fiscal taxes and transfers a household experiences:</a:t>
            </a:r>
          </a:p>
          <a:p>
            <a:pPr marL="711200" indent="-519113">
              <a:buSzPct val="150000"/>
              <a:buFont typeface="Arial" panose="020B0604020202020204" pitchFamily="34" charset="0"/>
              <a:buChar char="•"/>
            </a:pPr>
            <a:r>
              <a:rPr lang="en-NZ" sz="1800" dirty="0">
                <a:latin typeface="Times New Roman" panose="02020603050405020304" pitchFamily="18" charset="0"/>
                <a:cs typeface="Times New Roman" panose="02020603050405020304" pitchFamily="18" charset="0"/>
              </a:rPr>
              <a:t>Children enrolled in school receive in-kind education services</a:t>
            </a:r>
          </a:p>
          <a:p>
            <a:pPr marL="711200" indent="-519113">
              <a:buSzPct val="150000"/>
              <a:buFont typeface="Arial" panose="020B0604020202020204" pitchFamily="34" charset="0"/>
              <a:buChar char="•"/>
            </a:pPr>
            <a:r>
              <a:rPr lang="en-NZ" sz="1800" dirty="0">
                <a:latin typeface="Times New Roman" panose="02020603050405020304" pitchFamily="18" charset="0"/>
                <a:cs typeface="Times New Roman" panose="02020603050405020304" pitchFamily="18" charset="0"/>
              </a:rPr>
              <a:t>Women of childbearing age have greater health care needs and may receive more in-kind health services</a:t>
            </a:r>
          </a:p>
          <a:p>
            <a:pPr marL="711200" indent="-519113">
              <a:buSzPct val="150000"/>
              <a:buFont typeface="Arial" panose="020B0604020202020204" pitchFamily="34" charset="0"/>
              <a:buChar char="•"/>
            </a:pPr>
            <a:r>
              <a:rPr lang="en-NZ" sz="1800" dirty="0">
                <a:latin typeface="Times New Roman" panose="02020603050405020304" pitchFamily="18" charset="0"/>
                <a:cs typeface="Times New Roman" panose="02020603050405020304" pitchFamily="18" charset="0"/>
              </a:rPr>
              <a:t>Households with elderly potentially receive pensions or old-age support</a:t>
            </a:r>
          </a:p>
          <a:p>
            <a:pPr marL="711200" indent="-519113">
              <a:buSzPct val="150000"/>
              <a:buFont typeface="Arial" panose="020B0604020202020204" pitchFamily="34" charset="0"/>
              <a:buChar char="•"/>
            </a:pPr>
            <a:r>
              <a:rPr lang="en-NZ" sz="1800" dirty="0">
                <a:latin typeface="Times New Roman" panose="02020603050405020304" pitchFamily="18" charset="0"/>
                <a:cs typeface="Times New Roman" panose="02020603050405020304" pitchFamily="18" charset="0"/>
              </a:rPr>
              <a:t>Many countries target social assistance to demographic categories such as children or elderly</a:t>
            </a:r>
          </a:p>
          <a:p>
            <a:pPr marL="711200" indent="-519113">
              <a:buSzPct val="150000"/>
              <a:buFont typeface="Arial" panose="020B0604020202020204" pitchFamily="34" charset="0"/>
              <a:buChar char="•"/>
            </a:pPr>
            <a:r>
              <a:rPr lang="en-NZ" sz="1800" dirty="0">
                <a:latin typeface="Times New Roman" panose="02020603050405020304" pitchFamily="18" charset="0"/>
                <a:cs typeface="Times New Roman" panose="02020603050405020304" pitchFamily="18" charset="0"/>
              </a:rPr>
              <a:t>The employment status of a married couple can influence the effective marginal tax rates women pay</a:t>
            </a: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dirty="0">
                <a:solidFill>
                  <a:schemeClr val="tx1">
                    <a:lumMod val="50000"/>
                    <a:lumOff val="50000"/>
                  </a:schemeClr>
                </a:solidFill>
              </a:rPr>
              <a:t>STRICTLY CONFIDENTIAL – DO NOT SHARE &amp; DO NOT CITE</a:t>
            </a:r>
          </a:p>
        </p:txBody>
      </p:sp>
    </p:spTree>
    <p:extLst>
      <p:ext uri="{BB962C8B-B14F-4D97-AF65-F5344CB8AC3E}">
        <p14:creationId xmlns:p14="http://schemas.microsoft.com/office/powerpoint/2010/main" val="13664329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45E2260-1F9E-4984-8D57-0ACEEFA3AB38}"/>
              </a:ext>
            </a:extLst>
          </p:cNvPr>
          <p:cNvSpPr>
            <a:spLocks noGrp="1"/>
          </p:cNvSpPr>
          <p:nvPr>
            <p:ph type="title"/>
          </p:nvPr>
        </p:nvSpPr>
        <p:spPr>
          <a:xfrm>
            <a:off x="236482" y="-233940"/>
            <a:ext cx="8439652" cy="103187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normAutofit/>
          </a:bodyPr>
          <a:lstStyle/>
          <a:p>
            <a:r>
              <a:rPr lang="en-US" b="1" dirty="0">
                <a:latin typeface="Times New Roman" panose="02020603050405020304" pitchFamily="18" charset="0"/>
                <a:cs typeface="Times New Roman" panose="02020603050405020304" pitchFamily="18" charset="0"/>
              </a:rPr>
              <a:t>Household typologies</a:t>
            </a:r>
          </a:p>
        </p:txBody>
      </p:sp>
      <p:sp>
        <p:nvSpPr>
          <p:cNvPr id="5" name="Slide Number Placeholder 4">
            <a:extLst>
              <a:ext uri="{FF2B5EF4-FFF2-40B4-BE49-F238E27FC236}">
                <a16:creationId xmlns:a16="http://schemas.microsoft.com/office/drawing/2014/main" id="{3D44180E-BCD5-447E-BB01-517AFC78EC87}"/>
              </a:ext>
            </a:extLst>
          </p:cNvPr>
          <p:cNvSpPr>
            <a:spLocks noGrp="1"/>
          </p:cNvSpPr>
          <p:nvPr>
            <p:ph type="sldNum" sz="quarter" idx="12"/>
          </p:nvPr>
        </p:nvSpPr>
        <p:spPr>
          <a:xfrm>
            <a:off x="8532118" y="6360102"/>
            <a:ext cx="288032" cy="215900"/>
          </a:xfrm>
        </p:spPr>
        <p:txBody>
          <a:bodyPr wrap="square" anchor="t">
            <a:normAutofit/>
          </a:bodyPr>
          <a:lstStyle/>
          <a:p>
            <a:pPr>
              <a:lnSpc>
                <a:spcPct val="90000"/>
              </a:lnSpc>
              <a:spcAft>
                <a:spcPts val="600"/>
              </a:spcAft>
            </a:pPr>
            <a:fld id="{937C6EC9-03EE-4F07-B234-27C03E7BE5C0}" type="slidenum">
              <a:rPr lang="en-US" altLang="en-US" smtClean="0"/>
              <a:pPr>
                <a:lnSpc>
                  <a:spcPct val="90000"/>
                </a:lnSpc>
                <a:spcAft>
                  <a:spcPts val="600"/>
                </a:spcAft>
              </a:pPr>
              <a:t>38</a:t>
            </a:fld>
            <a:endParaRPr lang="en-US" altLang="en-US"/>
          </a:p>
        </p:txBody>
      </p:sp>
      <p:sp>
        <p:nvSpPr>
          <p:cNvPr id="6" name="Footer Placeholder 3">
            <a:extLst>
              <a:ext uri="{FF2B5EF4-FFF2-40B4-BE49-F238E27FC236}">
                <a16:creationId xmlns:a16="http://schemas.microsoft.com/office/drawing/2014/main" id="{2F1F6D42-865C-B40E-E034-B503407D72CB}"/>
              </a:ext>
            </a:extLst>
          </p:cNvPr>
          <p:cNvSpPr>
            <a:spLocks noGrp="1"/>
          </p:cNvSpPr>
          <p:nvPr>
            <p:ph type="ftr" sz="quarter" idx="11"/>
          </p:nvPr>
        </p:nvSpPr>
        <p:spPr>
          <a:xfrm>
            <a:off x="2238967" y="6576002"/>
            <a:ext cx="5653299" cy="215900"/>
          </a:xfrm>
        </p:spPr>
        <p:txBody>
          <a:bodyPr/>
          <a:lstStyle/>
          <a:p>
            <a:pPr algn="l"/>
            <a:r>
              <a:rPr lang="en-US" sz="1100" dirty="0">
                <a:latin typeface="Times New Roman" panose="02020603050405020304" pitchFamily="18" charset="0"/>
                <a:cs typeface="Times New Roman" panose="02020603050405020304" pitchFamily="18" charset="0"/>
              </a:rPr>
              <a:t>Source: Author’s elaboration based on PECS 2017</a:t>
            </a:r>
          </a:p>
        </p:txBody>
      </p:sp>
      <p:graphicFrame>
        <p:nvGraphicFramePr>
          <p:cNvPr id="3" name="Table 2">
            <a:extLst>
              <a:ext uri="{FF2B5EF4-FFF2-40B4-BE49-F238E27FC236}">
                <a16:creationId xmlns:a16="http://schemas.microsoft.com/office/drawing/2014/main" id="{7373FFC6-9D58-4570-227D-8722C90758CB}"/>
              </a:ext>
            </a:extLst>
          </p:cNvPr>
          <p:cNvGraphicFramePr>
            <a:graphicFrameLocks noGrp="1"/>
          </p:cNvGraphicFramePr>
          <p:nvPr/>
        </p:nvGraphicFramePr>
        <p:xfrm>
          <a:off x="194442" y="897908"/>
          <a:ext cx="8755115" cy="5197034"/>
        </p:xfrm>
        <a:graphic>
          <a:graphicData uri="http://schemas.openxmlformats.org/drawingml/2006/table">
            <a:tbl>
              <a:tblPr>
                <a:tableStyleId>{5C22544A-7EE6-4342-B048-85BDC9FD1C3A}</a:tableStyleId>
              </a:tblPr>
              <a:tblGrid>
                <a:gridCol w="1704803">
                  <a:extLst>
                    <a:ext uri="{9D8B030D-6E8A-4147-A177-3AD203B41FA5}">
                      <a16:colId xmlns:a16="http://schemas.microsoft.com/office/drawing/2014/main" val="468106732"/>
                    </a:ext>
                  </a:extLst>
                </a:gridCol>
                <a:gridCol w="783368">
                  <a:extLst>
                    <a:ext uri="{9D8B030D-6E8A-4147-A177-3AD203B41FA5}">
                      <a16:colId xmlns:a16="http://schemas.microsoft.com/office/drawing/2014/main" val="3029091804"/>
                    </a:ext>
                  </a:extLst>
                </a:gridCol>
                <a:gridCol w="783368">
                  <a:extLst>
                    <a:ext uri="{9D8B030D-6E8A-4147-A177-3AD203B41FA5}">
                      <a16:colId xmlns:a16="http://schemas.microsoft.com/office/drawing/2014/main" val="3852352041"/>
                    </a:ext>
                  </a:extLst>
                </a:gridCol>
                <a:gridCol w="783368">
                  <a:extLst>
                    <a:ext uri="{9D8B030D-6E8A-4147-A177-3AD203B41FA5}">
                      <a16:colId xmlns:a16="http://schemas.microsoft.com/office/drawing/2014/main" val="2529126039"/>
                    </a:ext>
                  </a:extLst>
                </a:gridCol>
                <a:gridCol w="783368">
                  <a:extLst>
                    <a:ext uri="{9D8B030D-6E8A-4147-A177-3AD203B41FA5}">
                      <a16:colId xmlns:a16="http://schemas.microsoft.com/office/drawing/2014/main" val="2584470422"/>
                    </a:ext>
                  </a:extLst>
                </a:gridCol>
                <a:gridCol w="783368">
                  <a:extLst>
                    <a:ext uri="{9D8B030D-6E8A-4147-A177-3AD203B41FA5}">
                      <a16:colId xmlns:a16="http://schemas.microsoft.com/office/drawing/2014/main" val="486499318"/>
                    </a:ext>
                  </a:extLst>
                </a:gridCol>
                <a:gridCol w="783368">
                  <a:extLst>
                    <a:ext uri="{9D8B030D-6E8A-4147-A177-3AD203B41FA5}">
                      <a16:colId xmlns:a16="http://schemas.microsoft.com/office/drawing/2014/main" val="4048981401"/>
                    </a:ext>
                  </a:extLst>
                </a:gridCol>
                <a:gridCol w="783368">
                  <a:extLst>
                    <a:ext uri="{9D8B030D-6E8A-4147-A177-3AD203B41FA5}">
                      <a16:colId xmlns:a16="http://schemas.microsoft.com/office/drawing/2014/main" val="2875660828"/>
                    </a:ext>
                  </a:extLst>
                </a:gridCol>
                <a:gridCol w="783368">
                  <a:extLst>
                    <a:ext uri="{9D8B030D-6E8A-4147-A177-3AD203B41FA5}">
                      <a16:colId xmlns:a16="http://schemas.microsoft.com/office/drawing/2014/main" val="2258567595"/>
                    </a:ext>
                  </a:extLst>
                </a:gridCol>
                <a:gridCol w="783368">
                  <a:extLst>
                    <a:ext uri="{9D8B030D-6E8A-4147-A177-3AD203B41FA5}">
                      <a16:colId xmlns:a16="http://schemas.microsoft.com/office/drawing/2014/main" val="3700659013"/>
                    </a:ext>
                  </a:extLst>
                </a:gridCol>
              </a:tblGrid>
              <a:tr h="273144">
                <a:tc>
                  <a:txBody>
                    <a:bodyPr/>
                    <a:lstStyle/>
                    <a:p>
                      <a:pPr algn="ctr" fontAlgn="b"/>
                      <a:r>
                        <a:rPr lang="en-GB" sz="900" b="1" u="none" strike="noStrike" dirty="0">
                          <a:solidFill>
                            <a:schemeClr val="bg1"/>
                          </a:solidFill>
                          <a:effectLst/>
                          <a:latin typeface="Times New Roman" panose="02020603050405020304" pitchFamily="18" charset="0"/>
                          <a:cs typeface="Times New Roman" panose="02020603050405020304" pitchFamily="18" charset="0"/>
                        </a:rPr>
                        <a:t>Typology 1</a:t>
                      </a:r>
                      <a:endParaRPr lang="en-GB" sz="9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ctr">
                    <a:solidFill>
                      <a:schemeClr val="tx2"/>
                    </a:solidFill>
                  </a:tcPr>
                </a:tc>
                <a:tc>
                  <a:txBody>
                    <a:bodyPr/>
                    <a:lstStyle/>
                    <a:p>
                      <a:pPr algn="ctr" fontAlgn="b"/>
                      <a:r>
                        <a:rPr lang="en-GB" sz="900" b="1" u="none" strike="noStrike" dirty="0">
                          <a:solidFill>
                            <a:schemeClr val="bg1"/>
                          </a:solidFill>
                          <a:effectLst/>
                          <a:latin typeface="Times New Roman" panose="02020603050405020304" pitchFamily="18" charset="0"/>
                          <a:cs typeface="Times New Roman" panose="02020603050405020304" pitchFamily="18" charset="0"/>
                        </a:rPr>
                        <a:t>Poorest</a:t>
                      </a:r>
                      <a:endParaRPr lang="en-GB" sz="9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ctr">
                    <a:solidFill>
                      <a:schemeClr val="tx2"/>
                    </a:solidFill>
                  </a:tcPr>
                </a:tc>
                <a:tc>
                  <a:txBody>
                    <a:bodyPr/>
                    <a:lstStyle/>
                    <a:p>
                      <a:pPr algn="ctr" fontAlgn="b"/>
                      <a:r>
                        <a:rPr lang="en-GB" sz="900" b="1" u="none" strike="noStrike" dirty="0">
                          <a:solidFill>
                            <a:schemeClr val="bg1"/>
                          </a:solidFill>
                          <a:effectLst/>
                          <a:latin typeface="Times New Roman" panose="02020603050405020304" pitchFamily="18" charset="0"/>
                          <a:cs typeface="Times New Roman" panose="02020603050405020304" pitchFamily="18" charset="0"/>
                        </a:rPr>
                        <a:t>Q2</a:t>
                      </a:r>
                      <a:endParaRPr lang="en-GB" sz="9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ctr">
                    <a:solidFill>
                      <a:schemeClr val="tx2"/>
                    </a:solidFill>
                  </a:tcPr>
                </a:tc>
                <a:tc>
                  <a:txBody>
                    <a:bodyPr/>
                    <a:lstStyle/>
                    <a:p>
                      <a:pPr algn="ctr" fontAlgn="b"/>
                      <a:r>
                        <a:rPr lang="en-GB" sz="900" b="1" u="none" strike="noStrike" dirty="0">
                          <a:solidFill>
                            <a:schemeClr val="bg1"/>
                          </a:solidFill>
                          <a:effectLst/>
                          <a:latin typeface="Times New Roman" panose="02020603050405020304" pitchFamily="18" charset="0"/>
                          <a:cs typeface="Times New Roman" panose="02020603050405020304" pitchFamily="18" charset="0"/>
                        </a:rPr>
                        <a:t>Q3</a:t>
                      </a:r>
                      <a:endParaRPr lang="en-GB" sz="9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ctr">
                    <a:solidFill>
                      <a:schemeClr val="tx2"/>
                    </a:solidFill>
                  </a:tcPr>
                </a:tc>
                <a:tc>
                  <a:txBody>
                    <a:bodyPr/>
                    <a:lstStyle/>
                    <a:p>
                      <a:pPr algn="ctr" fontAlgn="b"/>
                      <a:r>
                        <a:rPr lang="en-GB" sz="900" b="1" u="none" strike="noStrike" dirty="0">
                          <a:solidFill>
                            <a:schemeClr val="bg1"/>
                          </a:solidFill>
                          <a:effectLst/>
                          <a:latin typeface="Times New Roman" panose="02020603050405020304" pitchFamily="18" charset="0"/>
                          <a:cs typeface="Times New Roman" panose="02020603050405020304" pitchFamily="18" charset="0"/>
                        </a:rPr>
                        <a:t>Q4</a:t>
                      </a:r>
                      <a:endParaRPr lang="en-GB" sz="9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ctr">
                    <a:solidFill>
                      <a:schemeClr val="tx2"/>
                    </a:solidFill>
                  </a:tcPr>
                </a:tc>
                <a:tc>
                  <a:txBody>
                    <a:bodyPr/>
                    <a:lstStyle/>
                    <a:p>
                      <a:pPr algn="ctr" fontAlgn="b"/>
                      <a:r>
                        <a:rPr lang="en-GB" sz="900" b="1" u="none" strike="noStrike" dirty="0">
                          <a:solidFill>
                            <a:schemeClr val="bg1"/>
                          </a:solidFill>
                          <a:effectLst/>
                          <a:latin typeface="Times New Roman" panose="02020603050405020304" pitchFamily="18" charset="0"/>
                          <a:cs typeface="Times New Roman" panose="02020603050405020304" pitchFamily="18" charset="0"/>
                        </a:rPr>
                        <a:t>Richest</a:t>
                      </a:r>
                      <a:endParaRPr lang="en-GB" sz="9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ctr">
                    <a:solidFill>
                      <a:schemeClr val="tx2"/>
                    </a:solidFill>
                  </a:tcPr>
                </a:tc>
                <a:tc>
                  <a:txBody>
                    <a:bodyPr/>
                    <a:lstStyle/>
                    <a:p>
                      <a:pPr algn="ctr" fontAlgn="b"/>
                      <a:r>
                        <a:rPr lang="en-GB" sz="900" b="1" u="none" strike="noStrike" dirty="0">
                          <a:solidFill>
                            <a:schemeClr val="bg1"/>
                          </a:solidFill>
                          <a:effectLst/>
                          <a:latin typeface="Times New Roman" panose="02020603050405020304" pitchFamily="18" charset="0"/>
                          <a:cs typeface="Times New Roman" panose="02020603050405020304" pitchFamily="18" charset="0"/>
                        </a:rPr>
                        <a:t>Bottom 40</a:t>
                      </a:r>
                      <a:endParaRPr lang="en-GB" sz="9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ctr">
                    <a:solidFill>
                      <a:schemeClr val="tx2"/>
                    </a:solidFill>
                  </a:tcPr>
                </a:tc>
                <a:tc>
                  <a:txBody>
                    <a:bodyPr/>
                    <a:lstStyle/>
                    <a:p>
                      <a:pPr algn="ctr" fontAlgn="b"/>
                      <a:r>
                        <a:rPr lang="en-GB" sz="900" b="1" u="none" strike="noStrike" dirty="0">
                          <a:solidFill>
                            <a:schemeClr val="bg1"/>
                          </a:solidFill>
                          <a:effectLst/>
                          <a:latin typeface="Times New Roman" panose="02020603050405020304" pitchFamily="18" charset="0"/>
                          <a:cs typeface="Times New Roman" panose="02020603050405020304" pitchFamily="18" charset="0"/>
                        </a:rPr>
                        <a:t>Top 60</a:t>
                      </a:r>
                      <a:endParaRPr lang="en-GB" sz="9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ctr">
                    <a:solidFill>
                      <a:schemeClr val="tx2"/>
                    </a:solidFill>
                  </a:tcPr>
                </a:tc>
                <a:tc>
                  <a:txBody>
                    <a:bodyPr/>
                    <a:lstStyle/>
                    <a:p>
                      <a:pPr algn="ctr" fontAlgn="b"/>
                      <a:r>
                        <a:rPr lang="en-GB" sz="900" b="1" u="none" strike="noStrike" dirty="0">
                          <a:solidFill>
                            <a:schemeClr val="bg1"/>
                          </a:solidFill>
                          <a:effectLst/>
                          <a:latin typeface="Times New Roman" panose="02020603050405020304" pitchFamily="18" charset="0"/>
                          <a:cs typeface="Times New Roman" panose="02020603050405020304" pitchFamily="18" charset="0"/>
                        </a:rPr>
                        <a:t>All</a:t>
                      </a:r>
                      <a:endParaRPr lang="en-GB" sz="9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ctr">
                    <a:solidFill>
                      <a:schemeClr val="tx2"/>
                    </a:solidFill>
                  </a:tcPr>
                </a:tc>
                <a:tc>
                  <a:txBody>
                    <a:bodyPr/>
                    <a:lstStyle/>
                    <a:p>
                      <a:pPr algn="ctr" fontAlgn="b"/>
                      <a:r>
                        <a:rPr lang="en-GB" sz="900" b="1" u="none" strike="noStrike" dirty="0">
                          <a:solidFill>
                            <a:schemeClr val="bg1"/>
                          </a:solidFill>
                          <a:effectLst/>
                          <a:latin typeface="Times New Roman" panose="02020603050405020304" pitchFamily="18" charset="0"/>
                          <a:cs typeface="Times New Roman" panose="02020603050405020304" pitchFamily="18" charset="0"/>
                        </a:rPr>
                        <a:t>As % of total </a:t>
                      </a:r>
                      <a:r>
                        <a:rPr lang="en-GB" sz="900" b="1" u="none" strike="noStrike" dirty="0" err="1">
                          <a:solidFill>
                            <a:schemeClr val="bg1"/>
                          </a:solidFill>
                          <a:effectLst/>
                          <a:latin typeface="Times New Roman" panose="02020603050405020304" pitchFamily="18" charset="0"/>
                          <a:cs typeface="Times New Roman" panose="02020603050405020304" pitchFamily="18" charset="0"/>
                        </a:rPr>
                        <a:t>hh</a:t>
                      </a:r>
                      <a:endParaRPr lang="en-GB" sz="9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ctr">
                    <a:solidFill>
                      <a:schemeClr val="tx2"/>
                    </a:solidFill>
                  </a:tcPr>
                </a:tc>
                <a:extLst>
                  <a:ext uri="{0D108BD9-81ED-4DB2-BD59-A6C34878D82A}">
                    <a16:rowId xmlns:a16="http://schemas.microsoft.com/office/drawing/2014/main" val="798926726"/>
                  </a:ext>
                </a:extLst>
              </a:tr>
              <a:tr h="139208">
                <a:tc>
                  <a:txBody>
                    <a:bodyPr/>
                    <a:lstStyle/>
                    <a:p>
                      <a:pPr algn="l" fontAlgn="b"/>
                      <a:r>
                        <a:rPr lang="en-GB" sz="900" u="none" strike="noStrike">
                          <a:effectLst/>
                          <a:latin typeface="Times New Roman" panose="02020603050405020304" pitchFamily="18" charset="0"/>
                          <a:cs typeface="Times New Roman" panose="02020603050405020304" pitchFamily="18" charset="0"/>
                        </a:rPr>
                        <a:t>Majority female adults</a:t>
                      </a:r>
                      <a:endParaRPr lang="en-GB"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16%</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16%</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19%</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21%</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28%</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32%</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68%</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100%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22%</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extLst>
                  <a:ext uri="{0D108BD9-81ED-4DB2-BD59-A6C34878D82A}">
                    <a16:rowId xmlns:a16="http://schemas.microsoft.com/office/drawing/2014/main" val="772113534"/>
                  </a:ext>
                </a:extLst>
              </a:tr>
              <a:tr h="139208">
                <a:tc>
                  <a:txBody>
                    <a:bodyPr/>
                    <a:lstStyle/>
                    <a:p>
                      <a:pPr algn="l" fontAlgn="b"/>
                      <a:r>
                        <a:rPr lang="en-GB" sz="900" u="none" strike="noStrike">
                          <a:effectLst/>
                          <a:latin typeface="Times New Roman" panose="02020603050405020304" pitchFamily="18" charset="0"/>
                          <a:cs typeface="Times New Roman" panose="02020603050405020304" pitchFamily="18" charset="0"/>
                        </a:rPr>
                        <a:t>Majority male adults</a:t>
                      </a:r>
                      <a:endParaRPr lang="en-GB"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16%</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18%</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21%</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19%</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27%</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34%</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66%</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100%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22%</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extLst>
                  <a:ext uri="{0D108BD9-81ED-4DB2-BD59-A6C34878D82A}">
                    <a16:rowId xmlns:a16="http://schemas.microsoft.com/office/drawing/2014/main" val="1666528582"/>
                  </a:ext>
                </a:extLst>
              </a:tr>
              <a:tr h="139208">
                <a:tc>
                  <a:txBody>
                    <a:bodyPr/>
                    <a:lstStyle/>
                    <a:p>
                      <a:pPr algn="l" fontAlgn="b"/>
                      <a:r>
                        <a:rPr lang="en-GB" sz="900" u="none" strike="noStrike" dirty="0">
                          <a:effectLst/>
                          <a:latin typeface="Times New Roman" panose="02020603050405020304" pitchFamily="18" charset="0"/>
                          <a:cs typeface="Times New Roman" panose="02020603050405020304" pitchFamily="18" charset="0"/>
                        </a:rPr>
                        <a:t>No Majority of one gender</a:t>
                      </a:r>
                      <a:endParaRPr lang="en-GB"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14%</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18%</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19%</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22%</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27%</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79%</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69%</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100%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56%</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extLst>
                  <a:ext uri="{0D108BD9-81ED-4DB2-BD59-A6C34878D82A}">
                    <a16:rowId xmlns:a16="http://schemas.microsoft.com/office/drawing/2014/main" val="2358284952"/>
                  </a:ext>
                </a:extLst>
              </a:tr>
              <a:tr h="139208">
                <a:tc>
                  <a:txBody>
                    <a:bodyPr/>
                    <a:lstStyle/>
                    <a:p>
                      <a:pPr algn="l" fontAlgn="b"/>
                      <a:r>
                        <a:rPr lang="en-GB" sz="900" b="1" u="none" strike="noStrike" dirty="0">
                          <a:solidFill>
                            <a:schemeClr val="bg1"/>
                          </a:solidFill>
                          <a:effectLst/>
                          <a:latin typeface="Times New Roman" panose="02020603050405020304" pitchFamily="18" charset="0"/>
                          <a:cs typeface="Times New Roman" panose="02020603050405020304" pitchFamily="18" charset="0"/>
                        </a:rPr>
                        <a:t>Typology 2</a:t>
                      </a:r>
                      <a:endParaRPr lang="en-GB" sz="9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extLst>
                  <a:ext uri="{0D108BD9-81ED-4DB2-BD59-A6C34878D82A}">
                    <a16:rowId xmlns:a16="http://schemas.microsoft.com/office/drawing/2014/main" val="766608617"/>
                  </a:ext>
                </a:extLst>
              </a:tr>
              <a:tr h="273144">
                <a:tc>
                  <a:txBody>
                    <a:bodyPr/>
                    <a:lstStyle/>
                    <a:p>
                      <a:pPr algn="l" fontAlgn="b"/>
                      <a:r>
                        <a:rPr lang="en-GB" sz="900" u="none" strike="noStrike" dirty="0">
                          <a:effectLst/>
                          <a:latin typeface="Times New Roman" panose="02020603050405020304" pitchFamily="18" charset="0"/>
                          <a:cs typeface="Times New Roman" panose="02020603050405020304" pitchFamily="18" charset="0"/>
                        </a:rPr>
                        <a:t>(</a:t>
                      </a:r>
                      <a:r>
                        <a:rPr lang="en-GB" sz="900" u="none" strike="noStrike" dirty="0" err="1">
                          <a:effectLst/>
                          <a:latin typeface="Times New Roman" panose="02020603050405020304" pitchFamily="18" charset="0"/>
                          <a:cs typeface="Times New Roman" panose="02020603050405020304" pitchFamily="18" charset="0"/>
                        </a:rPr>
                        <a:t>Labor</a:t>
                      </a:r>
                      <a:r>
                        <a:rPr lang="en-GB" sz="900" u="none" strike="noStrike" dirty="0">
                          <a:effectLst/>
                          <a:latin typeface="Times New Roman" panose="02020603050405020304" pitchFamily="18" charset="0"/>
                          <a:cs typeface="Times New Roman" panose="02020603050405020304" pitchFamily="18" charset="0"/>
                        </a:rPr>
                        <a:t>) earners are a female majority</a:t>
                      </a:r>
                      <a:endParaRPr lang="en-GB"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7%</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13%</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24%</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24%</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32%</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80%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100%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6%</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extLst>
                  <a:ext uri="{0D108BD9-81ED-4DB2-BD59-A6C34878D82A}">
                    <a16:rowId xmlns:a16="http://schemas.microsoft.com/office/drawing/2014/main" val="729358730"/>
                  </a:ext>
                </a:extLst>
              </a:tr>
              <a:tr h="273144">
                <a:tc>
                  <a:txBody>
                    <a:bodyPr/>
                    <a:lstStyle/>
                    <a:p>
                      <a:pPr algn="l" fontAlgn="b"/>
                      <a:r>
                        <a:rPr lang="en-GB" sz="900" u="none" strike="noStrike">
                          <a:effectLst/>
                          <a:latin typeface="Times New Roman" panose="02020603050405020304" pitchFamily="18" charset="0"/>
                          <a:cs typeface="Times New Roman" panose="02020603050405020304" pitchFamily="18" charset="0"/>
                        </a:rPr>
                        <a:t>(Labor) Earners are a male majority</a:t>
                      </a:r>
                      <a:endParaRPr lang="en-GB"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15%</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17%</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19%</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22%</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27%</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32%</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68%</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100%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74%</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extLst>
                  <a:ext uri="{0D108BD9-81ED-4DB2-BD59-A6C34878D82A}">
                    <a16:rowId xmlns:a16="http://schemas.microsoft.com/office/drawing/2014/main" val="1473694717"/>
                  </a:ext>
                </a:extLst>
              </a:tr>
              <a:tr h="273144">
                <a:tc>
                  <a:txBody>
                    <a:bodyPr/>
                    <a:lstStyle/>
                    <a:p>
                      <a:pPr algn="l" fontAlgn="b"/>
                      <a:r>
                        <a:rPr lang="en-GB" sz="900" u="none" strike="noStrike" dirty="0">
                          <a:effectLst/>
                          <a:latin typeface="Times New Roman" panose="02020603050405020304" pitchFamily="18" charset="0"/>
                          <a:cs typeface="Times New Roman" panose="02020603050405020304" pitchFamily="18" charset="0"/>
                        </a:rPr>
                        <a:t>Equal number of male and female </a:t>
                      </a:r>
                      <a:r>
                        <a:rPr lang="en-GB" sz="900" u="none" strike="noStrike" dirty="0" err="1">
                          <a:effectLst/>
                          <a:latin typeface="Times New Roman" panose="02020603050405020304" pitchFamily="18" charset="0"/>
                          <a:cs typeface="Times New Roman" panose="02020603050405020304" pitchFamily="18" charset="0"/>
                        </a:rPr>
                        <a:t>labor</a:t>
                      </a:r>
                      <a:r>
                        <a:rPr lang="en-GB" sz="900" u="none" strike="noStrike" dirty="0">
                          <a:effectLst/>
                          <a:latin typeface="Times New Roman" panose="02020603050405020304" pitchFamily="18" charset="0"/>
                          <a:cs typeface="Times New Roman" panose="02020603050405020304" pitchFamily="18" charset="0"/>
                        </a:rPr>
                        <a:t> earners </a:t>
                      </a:r>
                      <a:endParaRPr lang="en-GB"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7%</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9%</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18%</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24%</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41%</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17%</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83%</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100%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5%</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extLst>
                  <a:ext uri="{0D108BD9-81ED-4DB2-BD59-A6C34878D82A}">
                    <a16:rowId xmlns:a16="http://schemas.microsoft.com/office/drawing/2014/main" val="1647113013"/>
                  </a:ext>
                </a:extLst>
              </a:tr>
              <a:tr h="273144">
                <a:tc>
                  <a:txBody>
                    <a:bodyPr/>
                    <a:lstStyle/>
                    <a:p>
                      <a:pPr algn="l" fontAlgn="b"/>
                      <a:r>
                        <a:rPr lang="en-GB" sz="900" u="none" strike="noStrike" dirty="0">
                          <a:effectLst/>
                          <a:latin typeface="Times New Roman" panose="02020603050405020304" pitchFamily="18" charset="0"/>
                          <a:cs typeface="Times New Roman" panose="02020603050405020304" pitchFamily="18" charset="0"/>
                        </a:rPr>
                        <a:t>No (</a:t>
                      </a:r>
                      <a:r>
                        <a:rPr lang="en-GB" sz="900" u="none" strike="noStrike" dirty="0" err="1">
                          <a:effectLst/>
                          <a:latin typeface="Times New Roman" panose="02020603050405020304" pitchFamily="18" charset="0"/>
                          <a:cs typeface="Times New Roman" panose="02020603050405020304" pitchFamily="18" charset="0"/>
                        </a:rPr>
                        <a:t>labor</a:t>
                      </a:r>
                      <a:r>
                        <a:rPr lang="en-GB" sz="900" u="none" strike="noStrike" dirty="0">
                          <a:effectLst/>
                          <a:latin typeface="Times New Roman" panose="02020603050405020304" pitchFamily="18" charset="0"/>
                          <a:cs typeface="Times New Roman" panose="02020603050405020304" pitchFamily="18" charset="0"/>
                        </a:rPr>
                        <a:t>) earners in the household</a:t>
                      </a:r>
                      <a:endParaRPr lang="en-GB"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23%</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17%</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15%</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24%</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44%</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56%</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100%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15%</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extLst>
                  <a:ext uri="{0D108BD9-81ED-4DB2-BD59-A6C34878D82A}">
                    <a16:rowId xmlns:a16="http://schemas.microsoft.com/office/drawing/2014/main" val="3066473799"/>
                  </a:ext>
                </a:extLst>
              </a:tr>
              <a:tr h="139208">
                <a:tc>
                  <a:txBody>
                    <a:bodyPr/>
                    <a:lstStyle/>
                    <a:p>
                      <a:pPr algn="l" fontAlgn="b"/>
                      <a:r>
                        <a:rPr lang="en-GB" sz="900" b="1" u="none" strike="noStrike" dirty="0">
                          <a:solidFill>
                            <a:schemeClr val="bg1"/>
                          </a:solidFill>
                          <a:effectLst/>
                          <a:latin typeface="Times New Roman" panose="02020603050405020304" pitchFamily="18" charset="0"/>
                          <a:cs typeface="Times New Roman" panose="02020603050405020304" pitchFamily="18" charset="0"/>
                        </a:rPr>
                        <a:t>Typology 3</a:t>
                      </a:r>
                      <a:endParaRPr lang="en-GB" sz="9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a:solidFill>
                            <a:schemeClr val="bg1"/>
                          </a:solidFill>
                          <a:effectLst/>
                          <a:latin typeface="Times New Roman" panose="02020603050405020304" pitchFamily="18" charset="0"/>
                          <a:cs typeface="Times New Roman" panose="02020603050405020304" pitchFamily="18" charset="0"/>
                        </a:rPr>
                        <a:t> </a:t>
                      </a:r>
                      <a:endParaRPr lang="en-PK" sz="900" b="0" i="0" u="none" strike="noStrike">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a:solidFill>
                            <a:schemeClr val="bg1"/>
                          </a:solidFill>
                          <a:effectLst/>
                          <a:latin typeface="Times New Roman" panose="02020603050405020304" pitchFamily="18" charset="0"/>
                          <a:cs typeface="Times New Roman" panose="02020603050405020304" pitchFamily="18" charset="0"/>
                        </a:rPr>
                        <a:t> </a:t>
                      </a:r>
                      <a:endParaRPr lang="en-PK" sz="900" b="0" i="0" u="none" strike="noStrike">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extLst>
                  <a:ext uri="{0D108BD9-81ED-4DB2-BD59-A6C34878D82A}">
                    <a16:rowId xmlns:a16="http://schemas.microsoft.com/office/drawing/2014/main" val="4143433117"/>
                  </a:ext>
                </a:extLst>
              </a:tr>
              <a:tr h="407079">
                <a:tc>
                  <a:txBody>
                    <a:bodyPr/>
                    <a:lstStyle/>
                    <a:p>
                      <a:pPr algn="l" fontAlgn="b"/>
                      <a:r>
                        <a:rPr lang="en-GB" sz="900" u="none" strike="noStrike" dirty="0">
                          <a:effectLst/>
                          <a:latin typeface="Times New Roman" panose="02020603050405020304" pitchFamily="18" charset="0"/>
                          <a:cs typeface="Times New Roman" panose="02020603050405020304" pitchFamily="18" charset="0"/>
                        </a:rPr>
                        <a:t>Larger share of female earnings. (&gt;60% of household </a:t>
                      </a:r>
                      <a:r>
                        <a:rPr lang="en-GB" sz="900" u="none" strike="noStrike" dirty="0" err="1">
                          <a:effectLst/>
                          <a:latin typeface="Times New Roman" panose="02020603050405020304" pitchFamily="18" charset="0"/>
                          <a:cs typeface="Times New Roman" panose="02020603050405020304" pitchFamily="18" charset="0"/>
                        </a:rPr>
                        <a:t>labor</a:t>
                      </a:r>
                      <a:r>
                        <a:rPr lang="en-GB" sz="900" u="none" strike="noStrike" dirty="0">
                          <a:effectLst/>
                          <a:latin typeface="Times New Roman" panose="02020603050405020304" pitchFamily="18" charset="0"/>
                          <a:cs typeface="Times New Roman" panose="02020603050405020304" pitchFamily="18" charset="0"/>
                        </a:rPr>
                        <a:t> earnings)</a:t>
                      </a:r>
                      <a:endParaRPr lang="en-GB"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8%</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25%</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19%</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38%</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18%</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82%</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100%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6%</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extLst>
                  <a:ext uri="{0D108BD9-81ED-4DB2-BD59-A6C34878D82A}">
                    <a16:rowId xmlns:a16="http://schemas.microsoft.com/office/drawing/2014/main" val="1622202906"/>
                  </a:ext>
                </a:extLst>
              </a:tr>
              <a:tr h="311951">
                <a:tc>
                  <a:txBody>
                    <a:bodyPr/>
                    <a:lstStyle/>
                    <a:p>
                      <a:pPr algn="l" fontAlgn="b"/>
                      <a:r>
                        <a:rPr lang="en-GB" sz="900" u="none" strike="noStrike" dirty="0">
                          <a:effectLst/>
                          <a:latin typeface="Times New Roman" panose="02020603050405020304" pitchFamily="18" charset="0"/>
                          <a:cs typeface="Times New Roman" panose="02020603050405020304" pitchFamily="18" charset="0"/>
                        </a:rPr>
                        <a:t>Larger share of male earnings. (&gt;60% of household earnings)</a:t>
                      </a:r>
                      <a:endParaRPr lang="en-GB"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16%</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19%</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22%</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23%</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35%</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65%</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100%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72%</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extLst>
                  <a:ext uri="{0D108BD9-81ED-4DB2-BD59-A6C34878D82A}">
                    <a16:rowId xmlns:a16="http://schemas.microsoft.com/office/drawing/2014/main" val="477531610"/>
                  </a:ext>
                </a:extLst>
              </a:tr>
              <a:tr h="407079">
                <a:tc>
                  <a:txBody>
                    <a:bodyPr/>
                    <a:lstStyle/>
                    <a:p>
                      <a:pPr algn="l" fontAlgn="b"/>
                      <a:r>
                        <a:rPr lang="en-GB" sz="900" u="none" strike="noStrike" dirty="0">
                          <a:effectLst/>
                          <a:latin typeface="Times New Roman" panose="02020603050405020304" pitchFamily="18" charset="0"/>
                          <a:cs typeface="Times New Roman" panose="02020603050405020304" pitchFamily="18" charset="0"/>
                        </a:rPr>
                        <a:t>Households with &lt; 60% share of female and male </a:t>
                      </a:r>
                      <a:r>
                        <a:rPr lang="en-GB" sz="900" u="none" strike="noStrike" dirty="0" err="1">
                          <a:effectLst/>
                          <a:latin typeface="Times New Roman" panose="02020603050405020304" pitchFamily="18" charset="0"/>
                          <a:cs typeface="Times New Roman" panose="02020603050405020304" pitchFamily="18" charset="0"/>
                        </a:rPr>
                        <a:t>labor</a:t>
                      </a:r>
                      <a:r>
                        <a:rPr lang="en-GB" sz="900" u="none" strike="noStrike" dirty="0">
                          <a:effectLst/>
                          <a:latin typeface="Times New Roman" panose="02020603050405020304" pitchFamily="18" charset="0"/>
                          <a:cs typeface="Times New Roman" panose="02020603050405020304" pitchFamily="18" charset="0"/>
                        </a:rPr>
                        <a:t> earning</a:t>
                      </a:r>
                      <a:endParaRPr lang="en-GB"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6%</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19%</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34%</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40%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7%</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93%</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100%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4%</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extLst>
                  <a:ext uri="{0D108BD9-81ED-4DB2-BD59-A6C34878D82A}">
                    <a16:rowId xmlns:a16="http://schemas.microsoft.com/office/drawing/2014/main" val="787774759"/>
                  </a:ext>
                </a:extLst>
              </a:tr>
              <a:tr h="273144">
                <a:tc>
                  <a:txBody>
                    <a:bodyPr/>
                    <a:lstStyle/>
                    <a:p>
                      <a:pPr algn="l" fontAlgn="b"/>
                      <a:r>
                        <a:rPr lang="en-GB" sz="900" u="none" strike="noStrike" dirty="0">
                          <a:effectLst/>
                          <a:latin typeface="Times New Roman" panose="02020603050405020304" pitchFamily="18" charset="0"/>
                          <a:cs typeface="Times New Roman" panose="02020603050405020304" pitchFamily="18" charset="0"/>
                        </a:rPr>
                        <a:t>No </a:t>
                      </a:r>
                      <a:r>
                        <a:rPr lang="en-GB" sz="900" u="none" strike="noStrike" dirty="0" err="1">
                          <a:effectLst/>
                          <a:latin typeface="Times New Roman" panose="02020603050405020304" pitchFamily="18" charset="0"/>
                          <a:cs typeface="Times New Roman" panose="02020603050405020304" pitchFamily="18" charset="0"/>
                        </a:rPr>
                        <a:t>labor</a:t>
                      </a:r>
                      <a:r>
                        <a:rPr lang="en-GB" sz="900" u="none" strike="noStrike" dirty="0">
                          <a:effectLst/>
                          <a:latin typeface="Times New Roman" panose="02020603050405020304" pitchFamily="18" charset="0"/>
                          <a:cs typeface="Times New Roman" panose="02020603050405020304" pitchFamily="18" charset="0"/>
                        </a:rPr>
                        <a:t> earners in the household</a:t>
                      </a:r>
                      <a:endParaRPr lang="en-GB"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13%</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17%</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14%</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18%</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37%</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31%</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69%</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100%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18%</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extLst>
                  <a:ext uri="{0D108BD9-81ED-4DB2-BD59-A6C34878D82A}">
                    <a16:rowId xmlns:a16="http://schemas.microsoft.com/office/drawing/2014/main" val="3689745277"/>
                  </a:ext>
                </a:extLst>
              </a:tr>
              <a:tr h="139208">
                <a:tc>
                  <a:txBody>
                    <a:bodyPr/>
                    <a:lstStyle/>
                    <a:p>
                      <a:pPr algn="l" fontAlgn="b"/>
                      <a:r>
                        <a:rPr lang="en-GB" sz="900" b="1" u="none" strike="noStrike" dirty="0">
                          <a:solidFill>
                            <a:schemeClr val="bg1"/>
                          </a:solidFill>
                          <a:effectLst/>
                          <a:latin typeface="Times New Roman" panose="02020603050405020304" pitchFamily="18" charset="0"/>
                          <a:cs typeface="Times New Roman" panose="02020603050405020304" pitchFamily="18" charset="0"/>
                        </a:rPr>
                        <a:t>Typology </a:t>
                      </a:r>
                      <a:r>
                        <a:rPr lang="en-GB" sz="900" b="1" u="none" strike="noStrike" dirty="0" err="1">
                          <a:solidFill>
                            <a:schemeClr val="bg1"/>
                          </a:solidFill>
                          <a:effectLst/>
                          <a:latin typeface="Times New Roman" panose="02020603050405020304" pitchFamily="18" charset="0"/>
                          <a:cs typeface="Times New Roman" panose="02020603050405020304" pitchFamily="18" charset="0"/>
                        </a:rPr>
                        <a:t>hh</a:t>
                      </a:r>
                      <a:endParaRPr lang="en-GB" sz="9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a:solidFill>
                            <a:schemeClr val="bg1"/>
                          </a:solidFill>
                          <a:effectLst/>
                          <a:latin typeface="Times New Roman" panose="02020603050405020304" pitchFamily="18" charset="0"/>
                          <a:cs typeface="Times New Roman" panose="02020603050405020304" pitchFamily="18" charset="0"/>
                        </a:rPr>
                        <a:t> </a:t>
                      </a:r>
                      <a:endParaRPr lang="en-PK" sz="900" b="0" i="0" u="none" strike="noStrike">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extLst>
                  <a:ext uri="{0D108BD9-81ED-4DB2-BD59-A6C34878D82A}">
                    <a16:rowId xmlns:a16="http://schemas.microsoft.com/office/drawing/2014/main" val="2278430164"/>
                  </a:ext>
                </a:extLst>
              </a:tr>
              <a:tr h="139208">
                <a:tc>
                  <a:txBody>
                    <a:bodyPr/>
                    <a:lstStyle/>
                    <a:p>
                      <a:pPr algn="l" fontAlgn="b"/>
                      <a:r>
                        <a:rPr lang="en-GB" sz="900" u="none" strike="noStrike">
                          <a:effectLst/>
                          <a:latin typeface="Times New Roman" panose="02020603050405020304" pitchFamily="18" charset="0"/>
                          <a:cs typeface="Times New Roman" panose="02020603050405020304" pitchFamily="18" charset="0"/>
                        </a:rPr>
                        <a:t>Dependents + Elderly</a:t>
                      </a:r>
                      <a:endParaRPr lang="en-GB"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40%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17%</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19%</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15%</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56%</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44%</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100%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4%</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extLst>
                  <a:ext uri="{0D108BD9-81ED-4DB2-BD59-A6C34878D82A}">
                    <a16:rowId xmlns:a16="http://schemas.microsoft.com/office/drawing/2014/main" val="3414414148"/>
                  </a:ext>
                </a:extLst>
              </a:tr>
              <a:tr h="139208">
                <a:tc>
                  <a:txBody>
                    <a:bodyPr/>
                    <a:lstStyle/>
                    <a:p>
                      <a:pPr algn="l" fontAlgn="b"/>
                      <a:r>
                        <a:rPr lang="en-GB" sz="900" u="none" strike="noStrike" dirty="0">
                          <a:effectLst/>
                          <a:latin typeface="Times New Roman" panose="02020603050405020304" pitchFamily="18" charset="0"/>
                          <a:cs typeface="Times New Roman" panose="02020603050405020304" pitchFamily="18" charset="0"/>
                        </a:rPr>
                        <a:t>Dependents, no elderly</a:t>
                      </a:r>
                      <a:endParaRPr lang="en-GB"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17%</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21%</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22%</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21%</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18%</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38%</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62%</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100%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69%</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extLst>
                  <a:ext uri="{0D108BD9-81ED-4DB2-BD59-A6C34878D82A}">
                    <a16:rowId xmlns:a16="http://schemas.microsoft.com/office/drawing/2014/main" val="3585628593"/>
                  </a:ext>
                </a:extLst>
              </a:tr>
              <a:tr h="139208">
                <a:tc>
                  <a:txBody>
                    <a:bodyPr/>
                    <a:lstStyle/>
                    <a:p>
                      <a:pPr algn="l" fontAlgn="b"/>
                      <a:r>
                        <a:rPr lang="en-GB" sz="900" u="none" strike="noStrike">
                          <a:effectLst/>
                          <a:latin typeface="Times New Roman" panose="02020603050405020304" pitchFamily="18" charset="0"/>
                          <a:cs typeface="Times New Roman" panose="02020603050405020304" pitchFamily="18" charset="0"/>
                        </a:rPr>
                        <a:t>Elderly but no dependents</a:t>
                      </a:r>
                      <a:endParaRPr lang="en-GB"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3%</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6%</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17%</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24%</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51%</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9%</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91%</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100%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9%</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extLst>
                  <a:ext uri="{0D108BD9-81ED-4DB2-BD59-A6C34878D82A}">
                    <a16:rowId xmlns:a16="http://schemas.microsoft.com/office/drawing/2014/main" val="2753346196"/>
                  </a:ext>
                </a:extLst>
              </a:tr>
              <a:tr h="209742">
                <a:tc>
                  <a:txBody>
                    <a:bodyPr/>
                    <a:lstStyle/>
                    <a:p>
                      <a:pPr algn="l" fontAlgn="b"/>
                      <a:r>
                        <a:rPr lang="en-GB" sz="900" u="none" strike="noStrike" dirty="0">
                          <a:effectLst/>
                          <a:latin typeface="Times New Roman" panose="02020603050405020304" pitchFamily="18" charset="0"/>
                          <a:cs typeface="Times New Roman" panose="02020603050405020304" pitchFamily="18" charset="0"/>
                        </a:rPr>
                        <a:t>No dependents and no elderly</a:t>
                      </a:r>
                      <a:endParaRPr lang="en-GB"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3%</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11%</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21%</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54%</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14%</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86%</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100%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18%</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extLst>
                  <a:ext uri="{0D108BD9-81ED-4DB2-BD59-A6C34878D82A}">
                    <a16:rowId xmlns:a16="http://schemas.microsoft.com/office/drawing/2014/main" val="3107057690"/>
                  </a:ext>
                </a:extLst>
              </a:tr>
              <a:tr h="139208">
                <a:tc gridSpan="2">
                  <a:txBody>
                    <a:bodyPr/>
                    <a:lstStyle/>
                    <a:p>
                      <a:pPr algn="l" fontAlgn="b"/>
                      <a:r>
                        <a:rPr lang="en-GB" sz="900" b="1" u="none" strike="noStrike" dirty="0">
                          <a:solidFill>
                            <a:schemeClr val="bg1"/>
                          </a:solidFill>
                          <a:effectLst/>
                          <a:latin typeface="Times New Roman" panose="02020603050405020304" pitchFamily="18" charset="0"/>
                          <a:cs typeface="Times New Roman" panose="02020603050405020304" pitchFamily="18" charset="0"/>
                        </a:rPr>
                        <a:t>Typology </a:t>
                      </a:r>
                      <a:r>
                        <a:rPr lang="en-GB" sz="900" b="1" u="none" strike="noStrike" dirty="0" err="1">
                          <a:solidFill>
                            <a:schemeClr val="bg1"/>
                          </a:solidFill>
                          <a:effectLst/>
                          <a:latin typeface="Times New Roman" panose="02020603050405020304" pitchFamily="18" charset="0"/>
                          <a:cs typeface="Times New Roman" panose="02020603050405020304" pitchFamily="18" charset="0"/>
                        </a:rPr>
                        <a:t>hh</a:t>
                      </a:r>
                      <a:r>
                        <a:rPr lang="en-GB" sz="900" b="1" u="none" strike="noStrike" dirty="0">
                          <a:solidFill>
                            <a:schemeClr val="bg1"/>
                          </a:solidFill>
                          <a:effectLst/>
                          <a:latin typeface="Times New Roman" panose="02020603050405020304" pitchFamily="18" charset="0"/>
                          <a:cs typeface="Times New Roman" panose="02020603050405020304" pitchFamily="18" charset="0"/>
                        </a:rPr>
                        <a:t> for dependents</a:t>
                      </a:r>
                      <a:endParaRPr lang="en-GB" sz="9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hMerge="1">
                  <a:txBody>
                    <a:bodyPr/>
                    <a:lstStyle/>
                    <a:p>
                      <a:endParaRPr lang="en-US"/>
                    </a:p>
                  </a:txBody>
                  <a:tcPr/>
                </a:tc>
                <a:tc>
                  <a:txBody>
                    <a:bodyPr/>
                    <a:lstStyle/>
                    <a:p>
                      <a:pPr algn="ctr" fontAlgn="b"/>
                      <a:r>
                        <a:rPr lang="en-PK" sz="900" b="1"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b="1"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b="1" u="none" strike="noStrike">
                          <a:solidFill>
                            <a:schemeClr val="bg1"/>
                          </a:solidFill>
                          <a:effectLst/>
                          <a:latin typeface="Times New Roman" panose="02020603050405020304" pitchFamily="18" charset="0"/>
                          <a:cs typeface="Times New Roman" panose="02020603050405020304" pitchFamily="18" charset="0"/>
                        </a:rPr>
                        <a:t> </a:t>
                      </a:r>
                      <a:endParaRPr lang="en-PK" sz="900" b="1" i="0" u="none" strike="noStrike">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b="1" u="none" strike="noStrike">
                          <a:solidFill>
                            <a:schemeClr val="bg1"/>
                          </a:solidFill>
                          <a:effectLst/>
                          <a:latin typeface="Times New Roman" panose="02020603050405020304" pitchFamily="18" charset="0"/>
                          <a:cs typeface="Times New Roman" panose="02020603050405020304" pitchFamily="18" charset="0"/>
                        </a:rPr>
                        <a:t> </a:t>
                      </a:r>
                      <a:endParaRPr lang="en-PK" sz="900" b="1" i="0" u="none" strike="noStrike">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b="1" u="none" strike="noStrike">
                          <a:solidFill>
                            <a:schemeClr val="bg1"/>
                          </a:solidFill>
                          <a:effectLst/>
                          <a:latin typeface="Times New Roman" panose="02020603050405020304" pitchFamily="18" charset="0"/>
                          <a:cs typeface="Times New Roman" panose="02020603050405020304" pitchFamily="18" charset="0"/>
                        </a:rPr>
                        <a:t> </a:t>
                      </a:r>
                      <a:endParaRPr lang="en-PK" sz="900" b="1" i="0" u="none" strike="noStrike">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b="1" u="none" strike="noStrike">
                          <a:solidFill>
                            <a:schemeClr val="bg1"/>
                          </a:solidFill>
                          <a:effectLst/>
                          <a:latin typeface="Times New Roman" panose="02020603050405020304" pitchFamily="18" charset="0"/>
                          <a:cs typeface="Times New Roman" panose="02020603050405020304" pitchFamily="18" charset="0"/>
                        </a:rPr>
                        <a:t> </a:t>
                      </a:r>
                      <a:endParaRPr lang="en-PK" sz="900" b="1" i="0" u="none" strike="noStrike">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b="1"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tc>
                  <a:txBody>
                    <a:bodyPr/>
                    <a:lstStyle/>
                    <a:p>
                      <a:pPr algn="ctr" fontAlgn="b"/>
                      <a:r>
                        <a:rPr lang="en-PK" sz="900" b="1" u="none" strike="noStrike" dirty="0">
                          <a:solidFill>
                            <a:schemeClr val="bg1"/>
                          </a:solidFill>
                          <a:effectLst/>
                          <a:latin typeface="Times New Roman" panose="02020603050405020304" pitchFamily="18" charset="0"/>
                          <a:cs typeface="Times New Roman" panose="02020603050405020304" pitchFamily="18" charset="0"/>
                        </a:rPr>
                        <a:t> </a:t>
                      </a:r>
                      <a:endParaRPr lang="en-PK" sz="9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5999" marR="5999" marT="5999" marB="0" anchor="b">
                    <a:solidFill>
                      <a:schemeClr val="tx2"/>
                    </a:solidFill>
                  </a:tcPr>
                </a:tc>
                <a:extLst>
                  <a:ext uri="{0D108BD9-81ED-4DB2-BD59-A6C34878D82A}">
                    <a16:rowId xmlns:a16="http://schemas.microsoft.com/office/drawing/2014/main" val="3384317668"/>
                  </a:ext>
                </a:extLst>
              </a:tr>
              <a:tr h="139208">
                <a:tc>
                  <a:txBody>
                    <a:bodyPr/>
                    <a:lstStyle/>
                    <a:p>
                      <a:pPr algn="l" fontAlgn="b"/>
                      <a:r>
                        <a:rPr lang="en-GB" sz="900" u="none" strike="noStrike">
                          <a:effectLst/>
                          <a:latin typeface="Times New Roman" panose="02020603050405020304" pitchFamily="18" charset="0"/>
                          <a:cs typeface="Times New Roman" panose="02020603050405020304" pitchFamily="18" charset="0"/>
                        </a:rPr>
                        <a:t>Dependents under 5 years</a:t>
                      </a:r>
                      <a:endParaRPr lang="en-GB"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17%</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dirty="0">
                          <a:effectLst/>
                          <a:latin typeface="Times New Roman" panose="02020603050405020304" pitchFamily="18" charset="0"/>
                          <a:cs typeface="Times New Roman" panose="02020603050405020304" pitchFamily="18" charset="0"/>
                        </a:rPr>
                        <a:t>24%</a:t>
                      </a:r>
                      <a:endParaRPr lang="en-PK"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dirty="0">
                          <a:effectLst/>
                          <a:latin typeface="Times New Roman" panose="02020603050405020304" pitchFamily="18" charset="0"/>
                          <a:cs typeface="Times New Roman" panose="02020603050405020304" pitchFamily="18" charset="0"/>
                        </a:rPr>
                        <a:t>26%</a:t>
                      </a:r>
                      <a:endParaRPr lang="en-PK"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dirty="0">
                          <a:effectLst/>
                          <a:latin typeface="Times New Roman" panose="02020603050405020304" pitchFamily="18" charset="0"/>
                          <a:cs typeface="Times New Roman" panose="02020603050405020304" pitchFamily="18" charset="0"/>
                        </a:rPr>
                        <a:t>24%</a:t>
                      </a:r>
                      <a:endParaRPr lang="en-PK"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dirty="0">
                          <a:effectLst/>
                          <a:latin typeface="Times New Roman" panose="02020603050405020304" pitchFamily="18" charset="0"/>
                          <a:cs typeface="Times New Roman" panose="02020603050405020304" pitchFamily="18" charset="0"/>
                        </a:rPr>
                        <a:t>26%</a:t>
                      </a:r>
                      <a:endParaRPr lang="en-PK"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dirty="0">
                          <a:effectLst/>
                          <a:latin typeface="Times New Roman" panose="02020603050405020304" pitchFamily="18" charset="0"/>
                          <a:cs typeface="Times New Roman" panose="02020603050405020304" pitchFamily="18" charset="0"/>
                        </a:rPr>
                        <a:t>74%</a:t>
                      </a:r>
                      <a:endParaRPr lang="en-PK"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dirty="0">
                          <a:effectLst/>
                          <a:latin typeface="Times New Roman" panose="02020603050405020304" pitchFamily="18" charset="0"/>
                          <a:cs typeface="Times New Roman" panose="02020603050405020304" pitchFamily="18" charset="0"/>
                        </a:rPr>
                        <a:t>100%</a:t>
                      </a:r>
                      <a:endParaRPr lang="en-PK"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15%</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extLst>
                  <a:ext uri="{0D108BD9-81ED-4DB2-BD59-A6C34878D82A}">
                    <a16:rowId xmlns:a16="http://schemas.microsoft.com/office/drawing/2014/main" val="4293856977"/>
                  </a:ext>
                </a:extLst>
              </a:tr>
              <a:tr h="209742">
                <a:tc>
                  <a:txBody>
                    <a:bodyPr/>
                    <a:lstStyle/>
                    <a:p>
                      <a:pPr algn="l" fontAlgn="b"/>
                      <a:r>
                        <a:rPr lang="en-GB" sz="900" u="none" strike="noStrike" dirty="0">
                          <a:effectLst/>
                          <a:latin typeface="Times New Roman" panose="02020603050405020304" pitchFamily="18" charset="0"/>
                          <a:cs typeface="Times New Roman" panose="02020603050405020304" pitchFamily="18" charset="0"/>
                        </a:rPr>
                        <a:t>Dependents 6-14 years of age</a:t>
                      </a:r>
                      <a:endParaRPr lang="en-GB"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17%</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19%</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21%</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21%</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22%</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35%</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65%</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100%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23%</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extLst>
                  <a:ext uri="{0D108BD9-81ED-4DB2-BD59-A6C34878D82A}">
                    <a16:rowId xmlns:a16="http://schemas.microsoft.com/office/drawing/2014/main" val="2942901887"/>
                  </a:ext>
                </a:extLst>
              </a:tr>
              <a:tr h="273144">
                <a:tc>
                  <a:txBody>
                    <a:bodyPr/>
                    <a:lstStyle/>
                    <a:p>
                      <a:pPr algn="l" fontAlgn="b"/>
                      <a:r>
                        <a:rPr lang="en-GB" sz="900" u="none" strike="noStrike" dirty="0">
                          <a:effectLst/>
                          <a:latin typeface="Times New Roman" panose="02020603050405020304" pitchFamily="18" charset="0"/>
                          <a:cs typeface="Times New Roman" panose="02020603050405020304" pitchFamily="18" charset="0"/>
                        </a:rPr>
                        <a:t>Dependents both under 5 and 6-14</a:t>
                      </a:r>
                      <a:endParaRPr lang="en-GB"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24%</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23%</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21%</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19%</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12%</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47%</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53%</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100%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31%</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extLst>
                  <a:ext uri="{0D108BD9-81ED-4DB2-BD59-A6C34878D82A}">
                    <a16:rowId xmlns:a16="http://schemas.microsoft.com/office/drawing/2014/main" val="721277133"/>
                  </a:ext>
                </a:extLst>
              </a:tr>
              <a:tr h="139208">
                <a:tc>
                  <a:txBody>
                    <a:bodyPr/>
                    <a:lstStyle/>
                    <a:p>
                      <a:pPr algn="l" fontAlgn="b"/>
                      <a:r>
                        <a:rPr lang="en-GB" sz="900" u="none" strike="noStrike" dirty="0">
                          <a:effectLst/>
                          <a:latin typeface="Times New Roman" panose="02020603050405020304" pitchFamily="18" charset="0"/>
                          <a:cs typeface="Times New Roman" panose="02020603050405020304" pitchFamily="18" charset="0"/>
                        </a:rPr>
                        <a:t>No dependents</a:t>
                      </a:r>
                      <a:endParaRPr lang="en-GB"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6%</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11%</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14%</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21%</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48%</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17%</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83%</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a:effectLst/>
                          <a:latin typeface="Times New Roman" panose="02020603050405020304" pitchFamily="18" charset="0"/>
                          <a:cs typeface="Times New Roman" panose="02020603050405020304" pitchFamily="18" charset="0"/>
                        </a:rPr>
                        <a:t>100%</a:t>
                      </a:r>
                      <a:endParaRPr lang="en-PK" sz="900" b="0" i="0" u="none" strike="noStrike">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tc>
                  <a:txBody>
                    <a:bodyPr/>
                    <a:lstStyle/>
                    <a:p>
                      <a:pPr algn="ctr" fontAlgn="b"/>
                      <a:r>
                        <a:rPr lang="en-PK" sz="900" u="none" strike="noStrike" dirty="0">
                          <a:effectLst/>
                          <a:latin typeface="Times New Roman" panose="02020603050405020304" pitchFamily="18" charset="0"/>
                          <a:cs typeface="Times New Roman" panose="02020603050405020304" pitchFamily="18" charset="0"/>
                        </a:rPr>
                        <a:t>31%</a:t>
                      </a:r>
                      <a:endParaRPr lang="en-PK"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999" marR="5999" marT="5999" marB="0" anchor="b"/>
                </a:tc>
                <a:extLst>
                  <a:ext uri="{0D108BD9-81ED-4DB2-BD59-A6C34878D82A}">
                    <a16:rowId xmlns:a16="http://schemas.microsoft.com/office/drawing/2014/main" val="1276992939"/>
                  </a:ext>
                </a:extLst>
              </a:tr>
            </a:tbl>
          </a:graphicData>
        </a:graphic>
      </p:graphicFrame>
    </p:spTree>
    <p:extLst>
      <p:ext uri="{BB962C8B-B14F-4D97-AF65-F5344CB8AC3E}">
        <p14:creationId xmlns:p14="http://schemas.microsoft.com/office/powerpoint/2010/main" val="6186604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Unemployment rate</a:t>
            </a:r>
          </a:p>
        </p:txBody>
      </p:sp>
      <p:sp>
        <p:nvSpPr>
          <p:cNvPr id="5" name="Slide Number Placeholder 4"/>
          <p:cNvSpPr>
            <a:spLocks noGrp="1"/>
          </p:cNvSpPr>
          <p:nvPr>
            <p:ph type="sldNum" sz="quarter" idx="12"/>
          </p:nvPr>
        </p:nvSpPr>
        <p:spPr/>
        <p:txBody>
          <a:bodyPr/>
          <a:lstStyle/>
          <a:p>
            <a:fld id="{8A584889-C427-46FC-86DD-7ED6F5408DDA}" type="slidenum">
              <a:rPr lang="en-US" smtClean="0"/>
              <a:t>39</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83163" y="964477"/>
            <a:ext cx="8177674" cy="5212004"/>
          </a:xfrm>
        </p:spPr>
        <p:txBody>
          <a:bodyPr vert="horz" lIns="0" tIns="0" rIns="0" bIns="0" rtlCol="0" anchor="t">
            <a:noAutofit/>
          </a:bodyPr>
          <a:lstStyle/>
          <a:p>
            <a:r>
              <a:rPr lang="en-GB" sz="1800" dirty="0">
                <a:effectLst/>
                <a:latin typeface="TimesNewRomanPSMT"/>
              </a:rPr>
              <a:t>The Unemployment Rate among youth aged 15-24 years is 62.6% (57.2% for males and 87.0% for females). </a:t>
            </a:r>
          </a:p>
          <a:p>
            <a:r>
              <a:rPr lang="en-GB" sz="1800" dirty="0">
                <a:latin typeface="TimesNewRomanPSMT"/>
              </a:rPr>
              <a:t>Data on child marriages indicates that in 2020 11.9% of female under the age of 18 were in registered marriages with the share of Gaza strip as 19.3%</a:t>
            </a:r>
          </a:p>
          <a:p>
            <a:endParaRPr lang="en-GB" sz="1200" dirty="0"/>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sp>
        <p:nvSpPr>
          <p:cNvPr id="9" name="Footer Placeholder 3">
            <a:extLst>
              <a:ext uri="{FF2B5EF4-FFF2-40B4-BE49-F238E27FC236}">
                <a16:creationId xmlns:a16="http://schemas.microsoft.com/office/drawing/2014/main" id="{03BEC3B1-0316-E444-9AE0-54C90485B50E}"/>
              </a:ext>
            </a:extLst>
          </p:cNvPr>
          <p:cNvSpPr>
            <a:spLocks noGrp="1"/>
          </p:cNvSpPr>
          <p:nvPr>
            <p:ph type="ftr" sz="quarter" idx="11"/>
          </p:nvPr>
        </p:nvSpPr>
        <p:spPr>
          <a:xfrm>
            <a:off x="2211257" y="6360102"/>
            <a:ext cx="5653299" cy="215900"/>
          </a:xfrm>
        </p:spPr>
        <p:txBody>
          <a:bodyPr/>
          <a:lstStyle/>
          <a:p>
            <a:pPr algn="l"/>
            <a:r>
              <a:rPr lang="en-US" sz="1400" dirty="0">
                <a:latin typeface="Times New Roman" panose="02020603050405020304" pitchFamily="18" charset="0"/>
                <a:cs typeface="Times New Roman" panose="02020603050405020304" pitchFamily="18" charset="0"/>
              </a:rPr>
              <a:t>Source: Palestinian Labor Force Survey, 2022</a:t>
            </a:r>
          </a:p>
        </p:txBody>
      </p:sp>
      <p:graphicFrame>
        <p:nvGraphicFramePr>
          <p:cNvPr id="7" name="Chart 6">
            <a:extLst>
              <a:ext uri="{FF2B5EF4-FFF2-40B4-BE49-F238E27FC236}">
                <a16:creationId xmlns:a16="http://schemas.microsoft.com/office/drawing/2014/main" id="{731E09AD-0EEF-8493-46EB-5C9CCF2EFDAA}"/>
              </a:ext>
            </a:extLst>
          </p:cNvPr>
          <p:cNvGraphicFramePr>
            <a:graphicFrameLocks/>
          </p:cNvGraphicFramePr>
          <p:nvPr/>
        </p:nvGraphicFramePr>
        <p:xfrm>
          <a:off x="483164" y="2169994"/>
          <a:ext cx="8353058" cy="400648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37260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Fiscal incidence using CEQ methodology</a:t>
            </a:r>
          </a:p>
        </p:txBody>
      </p:sp>
      <p:sp>
        <p:nvSpPr>
          <p:cNvPr id="5" name="Slide Number Placeholder 4"/>
          <p:cNvSpPr>
            <a:spLocks noGrp="1"/>
          </p:cNvSpPr>
          <p:nvPr>
            <p:ph type="sldNum" sz="quarter" idx="12"/>
          </p:nvPr>
        </p:nvSpPr>
        <p:spPr/>
        <p:txBody>
          <a:bodyPr/>
          <a:lstStyle/>
          <a:p>
            <a:fld id="{8A584889-C427-46FC-86DD-7ED6F5408DDA}" type="slidenum">
              <a:rPr lang="en-US" smtClean="0"/>
              <a:t>4</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83163" y="1072921"/>
            <a:ext cx="8177674" cy="5212004"/>
          </a:xfrm>
        </p:spPr>
        <p:txBody>
          <a:bodyPr vert="horz" lIns="0" tIns="0" rIns="0" bIns="0" rtlCol="0" anchor="t">
            <a:noAutofit/>
          </a:bodyPr>
          <a:lstStyle/>
          <a:p>
            <a:pPr marL="0" lvl="2" indent="0" algn="just">
              <a:buNone/>
            </a:pPr>
            <a:r>
              <a:rPr lang="en-US" sz="1800" b="1" dirty="0">
                <a:solidFill>
                  <a:schemeClr val="accent1"/>
                </a:solidFill>
                <a:latin typeface="Times New Roman" panose="02020603050405020304" pitchFamily="18" charset="0"/>
                <a:cs typeface="Times New Roman" panose="02020603050405020304" pitchFamily="18" charset="0"/>
              </a:rPr>
              <a:t>Objective</a:t>
            </a:r>
          </a:p>
          <a:p>
            <a:pPr lvl="2" algn="just">
              <a:buFont typeface="Wingdings" panose="05000000000000000000" pitchFamily="2" charset="2"/>
              <a:buChar char="q"/>
            </a:pPr>
            <a:r>
              <a:rPr lang="en-US" sz="1800" dirty="0">
                <a:solidFill>
                  <a:schemeClr val="accent1"/>
                </a:solidFill>
                <a:latin typeface="Times New Roman"/>
                <a:cs typeface="Times New Roman"/>
              </a:rPr>
              <a:t>To measure the impact of fiscal policy on poverty and using a comprehensive and internationally comparable methodology.</a:t>
            </a:r>
          </a:p>
          <a:p>
            <a:pPr lvl="2" algn="just">
              <a:buFont typeface="Wingdings" panose="05000000000000000000" pitchFamily="2" charset="2"/>
              <a:buChar char="q"/>
            </a:pPr>
            <a:r>
              <a:rPr lang="en-US" sz="1800" dirty="0">
                <a:solidFill>
                  <a:schemeClr val="accent1"/>
                </a:solidFill>
                <a:latin typeface="Times New Roman"/>
                <a:cs typeface="Times New Roman"/>
              </a:rPr>
              <a:t>To assess the impact of all fiscal interventions for different income concepts.</a:t>
            </a:r>
            <a:endParaRPr lang="en-US" sz="1800" dirty="0">
              <a:solidFill>
                <a:schemeClr val="accent1"/>
              </a:solidFill>
              <a:latin typeface="Times New Roman" panose="02020603050405020304" pitchFamily="18" charset="0"/>
              <a:cs typeface="Times New Roman" panose="02020603050405020304" pitchFamily="18" charset="0"/>
            </a:endParaRPr>
          </a:p>
          <a:p>
            <a:pPr marL="0" lvl="2" indent="0" algn="just">
              <a:buNone/>
            </a:pPr>
            <a:r>
              <a:rPr lang="en-US" sz="1800" b="1" dirty="0">
                <a:solidFill>
                  <a:schemeClr val="accent1"/>
                </a:solidFill>
                <a:latin typeface="Times New Roman" panose="02020603050405020304" pitchFamily="18" charset="0"/>
                <a:cs typeface="Times New Roman" panose="02020603050405020304" pitchFamily="18" charset="0"/>
              </a:rPr>
              <a:t>Policy relevance</a:t>
            </a:r>
          </a:p>
          <a:p>
            <a:pPr lvl="2" algn="just">
              <a:buFont typeface="Wingdings" panose="05000000000000000000" pitchFamily="2" charset="2"/>
              <a:buChar char="q"/>
            </a:pPr>
            <a:r>
              <a:rPr lang="en-US" sz="1800" dirty="0">
                <a:solidFill>
                  <a:schemeClr val="accent1"/>
                </a:solidFill>
                <a:latin typeface="Times New Roman" panose="02020603050405020304" pitchFamily="18" charset="0"/>
                <a:cs typeface="Times New Roman" panose="02020603050405020304" pitchFamily="18" charset="0"/>
              </a:rPr>
              <a:t>Create an evidence base for fiscal policy by identifying:</a:t>
            </a:r>
          </a:p>
          <a:p>
            <a:pPr marL="754063" lvl="3" indent="-400050" algn="just">
              <a:buFont typeface="+mj-lt"/>
              <a:buAutoNum type="romanLcPeriod"/>
            </a:pPr>
            <a:r>
              <a:rPr lang="en-US" sz="1800" dirty="0">
                <a:solidFill>
                  <a:schemeClr val="accent1"/>
                </a:solidFill>
                <a:latin typeface="Times New Roman" panose="02020603050405020304" pitchFamily="18" charset="0"/>
                <a:cs typeface="Times New Roman" panose="02020603050405020304" pitchFamily="18" charset="0"/>
              </a:rPr>
              <a:t>How the payment of taxes and receipt of benefits are distributed across households;</a:t>
            </a:r>
          </a:p>
          <a:p>
            <a:pPr marL="754063" lvl="3" indent="-400050" algn="just">
              <a:buFont typeface="+mj-lt"/>
              <a:buAutoNum type="romanLcPeriod"/>
            </a:pPr>
            <a:r>
              <a:rPr lang="en-US" sz="1800" dirty="0">
                <a:solidFill>
                  <a:schemeClr val="accent1"/>
                </a:solidFill>
                <a:latin typeface="Times New Roman" panose="02020603050405020304" pitchFamily="18" charset="0"/>
                <a:cs typeface="Times New Roman" panose="02020603050405020304" pitchFamily="18" charset="0"/>
              </a:rPr>
              <a:t>The net cash position of households as a result of different fiscal interventions;</a:t>
            </a:r>
          </a:p>
          <a:p>
            <a:pPr marL="754063" lvl="3" indent="-400050" algn="just">
              <a:buFont typeface="+mj-lt"/>
              <a:buAutoNum type="romanLcPeriod"/>
            </a:pPr>
            <a:r>
              <a:rPr lang="en-US" sz="1800" dirty="0">
                <a:solidFill>
                  <a:schemeClr val="accent1"/>
                </a:solidFill>
                <a:latin typeface="Times New Roman" panose="02020603050405020304" pitchFamily="18" charset="0"/>
                <a:cs typeface="Times New Roman" panose="02020603050405020304" pitchFamily="18" charset="0"/>
              </a:rPr>
              <a:t>How policy simulations can be used for evidence-based recommendations.</a:t>
            </a:r>
          </a:p>
          <a:p>
            <a:pPr marL="0" lvl="2" indent="0" algn="just">
              <a:buNone/>
            </a:pPr>
            <a:r>
              <a:rPr lang="en-US" sz="1800" b="1" dirty="0">
                <a:solidFill>
                  <a:schemeClr val="accent1"/>
                </a:solidFill>
                <a:latin typeface="Times New Roman" panose="02020603050405020304" pitchFamily="18" charset="0"/>
                <a:cs typeface="Times New Roman" panose="02020603050405020304" pitchFamily="18" charset="0"/>
              </a:rPr>
              <a:t>Limitations</a:t>
            </a:r>
          </a:p>
          <a:p>
            <a:pPr lvl="2" algn="just">
              <a:buFont typeface="Wingdings" panose="05000000000000000000" pitchFamily="2" charset="2"/>
              <a:buChar char="q"/>
            </a:pPr>
            <a:r>
              <a:rPr lang="en-US" sz="1800" dirty="0">
                <a:solidFill>
                  <a:schemeClr val="accent1"/>
                </a:solidFill>
                <a:latin typeface="Times New Roman" panose="02020603050405020304" pitchFamily="18" charset="0"/>
                <a:cs typeface="Times New Roman" panose="02020603050405020304" pitchFamily="18" charset="0"/>
              </a:rPr>
              <a:t>Point-in-time, partial-equilibrium analysis that does not account for behavioral effects, nor general equilibrium or life-cycle effects. </a:t>
            </a:r>
          </a:p>
          <a:p>
            <a:pPr lvl="2" algn="just">
              <a:buFont typeface="Wingdings" panose="05000000000000000000" pitchFamily="2" charset="2"/>
              <a:buChar char="q"/>
            </a:pPr>
            <a:r>
              <a:rPr lang="en-US" sz="1800" dirty="0">
                <a:solidFill>
                  <a:schemeClr val="accent1"/>
                </a:solidFill>
                <a:latin typeface="Times New Roman" panose="02020603050405020304" pitchFamily="18" charset="0"/>
                <a:cs typeface="Times New Roman" panose="02020603050405020304" pitchFamily="18" charset="0"/>
              </a:rPr>
              <a:t>Certain fiscal interventions are not included such as Corporate Income Tax, infrastructure and security expenditure. </a:t>
            </a:r>
          </a:p>
          <a:p>
            <a:pPr lvl="2" algn="just">
              <a:buFont typeface="Wingdings" panose="05000000000000000000" pitchFamily="2" charset="2"/>
              <a:buChar char="q"/>
            </a:pPr>
            <a:r>
              <a:rPr lang="en-US" sz="1800" dirty="0">
                <a:solidFill>
                  <a:schemeClr val="accent1"/>
                </a:solidFill>
                <a:latin typeface="Times New Roman" panose="02020603050405020304" pitchFamily="18" charset="0"/>
                <a:cs typeface="Times New Roman" panose="02020603050405020304" pitchFamily="18" charset="0"/>
              </a:rPr>
              <a:t>Does not account for the quality of government services in health and education.</a:t>
            </a: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spTree>
    <p:extLst>
      <p:ext uri="{BB962C8B-B14F-4D97-AF65-F5344CB8AC3E}">
        <p14:creationId xmlns:p14="http://schemas.microsoft.com/office/powerpoint/2010/main" val="30254407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Reasons for staying out of labor force</a:t>
            </a:r>
          </a:p>
        </p:txBody>
      </p:sp>
      <p:sp>
        <p:nvSpPr>
          <p:cNvPr id="5" name="Slide Number Placeholder 4"/>
          <p:cNvSpPr>
            <a:spLocks noGrp="1"/>
          </p:cNvSpPr>
          <p:nvPr>
            <p:ph type="sldNum" sz="quarter" idx="12"/>
          </p:nvPr>
        </p:nvSpPr>
        <p:spPr/>
        <p:txBody>
          <a:bodyPr/>
          <a:lstStyle/>
          <a:p>
            <a:fld id="{8A584889-C427-46FC-86DD-7ED6F5408DDA}" type="slidenum">
              <a:rPr lang="en-US" smtClean="0"/>
              <a:t>40</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83163" y="964477"/>
            <a:ext cx="8177674" cy="5212004"/>
          </a:xfrm>
        </p:spPr>
        <p:txBody>
          <a:bodyPr vert="horz" lIns="0" tIns="0" rIns="0" bIns="0" rtlCol="0" anchor="t">
            <a:noAutofit/>
          </a:bodyPr>
          <a:lstStyle/>
          <a:p>
            <a:pPr marL="285750" indent="-285750">
              <a:buFont typeface="Arial" panose="020B0604020202020204" pitchFamily="34" charset="0"/>
              <a:buChar char="•"/>
            </a:pPr>
            <a:r>
              <a:rPr lang="en-GB" sz="1800" dirty="0">
                <a:effectLst/>
                <a:latin typeface="TimesNewRomanPSMT"/>
              </a:rPr>
              <a:t>Housekeeping and care responsibility remained top reason for females to remain outside labour force</a:t>
            </a:r>
          </a:p>
          <a:p>
            <a:pPr marL="285750" indent="-285750">
              <a:buFont typeface="Arial" panose="020B0604020202020204" pitchFamily="34" charset="0"/>
              <a:buChar char="•"/>
            </a:pPr>
            <a:r>
              <a:rPr lang="en-GB" sz="1800" dirty="0">
                <a:latin typeface="TimesNewRomanPSMT"/>
              </a:rPr>
              <a:t>Time use analysis reveals that men spend less than half of their time on direct and indirect care as compared with women</a:t>
            </a:r>
            <a:endParaRPr lang="en-GB" sz="1800" dirty="0">
              <a:effectLst/>
              <a:latin typeface="TimesNewRomanPSMT"/>
            </a:endParaRPr>
          </a:p>
          <a:p>
            <a:pPr marL="285750" indent="-285750">
              <a:buFont typeface="Arial" panose="020B0604020202020204" pitchFamily="34" charset="0"/>
              <a:buChar char="•"/>
            </a:pPr>
            <a:r>
              <a:rPr lang="en-GB" sz="1800" dirty="0">
                <a:effectLst/>
                <a:latin typeface="TimesNewRomanPSMT"/>
              </a:rPr>
              <a:t>Data confirms the negative relation between women’s family responsibility and </a:t>
            </a:r>
            <a:r>
              <a:rPr lang="en-GB" sz="1800" dirty="0" err="1">
                <a:effectLst/>
                <a:latin typeface="TimesNewRomanPSMT"/>
              </a:rPr>
              <a:t>labor</a:t>
            </a:r>
            <a:r>
              <a:rPr lang="en-GB" sz="1800" dirty="0">
                <a:effectLst/>
                <a:latin typeface="TimesNewRomanPSMT"/>
              </a:rPr>
              <a:t> force participation</a:t>
            </a:r>
          </a:p>
          <a:p>
            <a:pPr marL="285750" indent="-285750">
              <a:buFont typeface="Arial" panose="020B0604020202020204" pitchFamily="34" charset="0"/>
              <a:buChar char="•"/>
            </a:pPr>
            <a:r>
              <a:rPr lang="en-US" sz="1800" b="1" dirty="0">
                <a:solidFill>
                  <a:schemeClr val="accent1"/>
                </a:solidFill>
                <a:latin typeface="Times New Roman" panose="02020603050405020304" pitchFamily="18" charset="0"/>
                <a:cs typeface="Times New Roman" panose="02020603050405020304" pitchFamily="18" charset="0"/>
              </a:rPr>
              <a:t>Unequal economic opportunities</a:t>
            </a:r>
            <a:r>
              <a:rPr lang="en-US" sz="1800" dirty="0">
                <a:solidFill>
                  <a:schemeClr val="accent1"/>
                </a:solidFill>
                <a:latin typeface="Times New Roman" panose="02020603050405020304" pitchFamily="18" charset="0"/>
                <a:cs typeface="Times New Roman" panose="02020603050405020304" pitchFamily="18" charset="0"/>
              </a:rPr>
              <a:t>: Burden of households tasks major hindrance</a:t>
            </a:r>
          </a:p>
          <a:p>
            <a:endParaRPr lang="en-GB" sz="1800" dirty="0">
              <a:effectLst/>
              <a:latin typeface="TimesNewRomanPSMT"/>
            </a:endParaRPr>
          </a:p>
          <a:p>
            <a:endParaRPr lang="en-GB" sz="1800" dirty="0">
              <a:effectLst/>
              <a:latin typeface="TimesNewRomanPSMT"/>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graphicFrame>
        <p:nvGraphicFramePr>
          <p:cNvPr id="4" name="Chart 3">
            <a:extLst>
              <a:ext uri="{FF2B5EF4-FFF2-40B4-BE49-F238E27FC236}">
                <a16:creationId xmlns:a16="http://schemas.microsoft.com/office/drawing/2014/main" id="{B15613E8-4D6C-3FF5-E10D-437B9487B6DF}"/>
              </a:ext>
            </a:extLst>
          </p:cNvPr>
          <p:cNvGraphicFramePr>
            <a:graphicFrameLocks/>
          </p:cNvGraphicFramePr>
          <p:nvPr>
            <p:extLst>
              <p:ext uri="{D42A27DB-BD31-4B8C-83A1-F6EECF244321}">
                <p14:modId xmlns:p14="http://schemas.microsoft.com/office/powerpoint/2010/main" val="3853463818"/>
              </p:ext>
            </p:extLst>
          </p:nvPr>
        </p:nvGraphicFramePr>
        <p:xfrm>
          <a:off x="643094" y="3162416"/>
          <a:ext cx="8033040" cy="3305636"/>
        </p:xfrm>
        <a:graphic>
          <a:graphicData uri="http://schemas.openxmlformats.org/drawingml/2006/chart">
            <c:chart xmlns:c="http://schemas.openxmlformats.org/drawingml/2006/chart" xmlns:r="http://schemas.openxmlformats.org/officeDocument/2006/relationships" r:id="rId3"/>
          </a:graphicData>
        </a:graphic>
      </p:graphicFrame>
      <p:sp>
        <p:nvSpPr>
          <p:cNvPr id="8" name="Footer Placeholder 3">
            <a:extLst>
              <a:ext uri="{FF2B5EF4-FFF2-40B4-BE49-F238E27FC236}">
                <a16:creationId xmlns:a16="http://schemas.microsoft.com/office/drawing/2014/main" id="{EAF5A27E-D43F-7E52-54D3-7554A57D9740}"/>
              </a:ext>
            </a:extLst>
          </p:cNvPr>
          <p:cNvSpPr>
            <a:spLocks noGrp="1"/>
          </p:cNvSpPr>
          <p:nvPr>
            <p:ph type="ftr" sz="quarter" idx="11"/>
          </p:nvPr>
        </p:nvSpPr>
        <p:spPr>
          <a:xfrm>
            <a:off x="2211257" y="6360102"/>
            <a:ext cx="5653299" cy="215900"/>
          </a:xfrm>
        </p:spPr>
        <p:txBody>
          <a:bodyPr/>
          <a:lstStyle/>
          <a:p>
            <a:pPr algn="l"/>
            <a:r>
              <a:rPr lang="en-US" sz="1400" dirty="0">
                <a:latin typeface="Times New Roman" panose="02020603050405020304" pitchFamily="18" charset="0"/>
                <a:cs typeface="Times New Roman" panose="02020603050405020304" pitchFamily="18" charset="0"/>
              </a:rPr>
              <a:t>Source: Palestinian Labor Force Survey, 2022</a:t>
            </a:r>
          </a:p>
        </p:txBody>
      </p:sp>
    </p:spTree>
    <p:extLst>
      <p:ext uri="{BB962C8B-B14F-4D97-AF65-F5344CB8AC3E}">
        <p14:creationId xmlns:p14="http://schemas.microsoft.com/office/powerpoint/2010/main" val="12427782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NZ" sz="2400" b="1" dirty="0">
                <a:latin typeface="Times New Roman" panose="02020603050405020304" pitchFamily="18" charset="0"/>
                <a:cs typeface="Times New Roman" panose="02020603050405020304" pitchFamily="18" charset="0"/>
              </a:rPr>
              <a:t>Conclusion</a:t>
            </a:r>
            <a:endParaRPr lang="en-US" sz="2400" b="1" dirty="0">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8A584889-C427-46FC-86DD-7ED6F5408DDA}" type="slidenum">
              <a:rPr lang="en-US" smtClean="0"/>
              <a:t>41</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83162" y="964476"/>
            <a:ext cx="8496299" cy="5055323"/>
          </a:xfrm>
        </p:spPr>
        <p:txBody>
          <a:bodyPr vert="horz" lIns="0" tIns="0" rIns="0" bIns="0" rtlCol="0" anchor="t">
            <a:noAutofit/>
          </a:bodyPr>
          <a:lstStyle/>
          <a:p>
            <a:pPr marL="285750" indent="-285750">
              <a:buFont typeface="Arial" panose="020B0604020202020204" pitchFamily="34" charset="0"/>
              <a:buChar char="•"/>
            </a:pPr>
            <a:r>
              <a:rPr lang="en-NZ" sz="1800" dirty="0">
                <a:latin typeface="Times New Roman" panose="02020603050405020304" pitchFamily="18" charset="0"/>
                <a:cs typeface="Times New Roman" panose="02020603050405020304" pitchFamily="18" charset="0"/>
              </a:rPr>
              <a:t>Results suggest that fiscal policy did not play a significant role in decreasing the gender gap. </a:t>
            </a:r>
          </a:p>
          <a:p>
            <a:pPr marL="285750" indent="-285750">
              <a:buFont typeface="Arial" panose="020B0604020202020204" pitchFamily="34" charset="0"/>
              <a:buChar char="•"/>
            </a:pPr>
            <a:r>
              <a:rPr lang="en-NZ" sz="1800" dirty="0">
                <a:latin typeface="Times New Roman" panose="02020603050405020304" pitchFamily="18" charset="0"/>
                <a:cs typeface="Times New Roman" panose="02020603050405020304" pitchFamily="18" charset="0"/>
              </a:rPr>
              <a:t>Households with both elderly members and dependents are the poorest category, while households with equal number of male and female </a:t>
            </a:r>
            <a:r>
              <a:rPr lang="en-NZ" sz="1800" dirty="0" err="1">
                <a:latin typeface="Times New Roman" panose="02020603050405020304" pitchFamily="18" charset="0"/>
                <a:cs typeface="Times New Roman" panose="02020603050405020304" pitchFamily="18" charset="0"/>
              </a:rPr>
              <a:t>labor</a:t>
            </a:r>
            <a:r>
              <a:rPr lang="en-NZ" sz="1800" dirty="0">
                <a:latin typeface="Times New Roman" panose="02020603050405020304" pitchFamily="18" charset="0"/>
                <a:cs typeface="Times New Roman" panose="02020603050405020304" pitchFamily="18" charset="0"/>
              </a:rPr>
              <a:t> earners are the richest category.</a:t>
            </a:r>
          </a:p>
          <a:p>
            <a:pPr marL="285750" indent="-285750">
              <a:buFont typeface="Arial" panose="020B0604020202020204" pitchFamily="34" charset="0"/>
              <a:buChar char="•"/>
            </a:pPr>
            <a:r>
              <a:rPr lang="en-NZ" sz="1800" dirty="0">
                <a:latin typeface="Times New Roman" panose="02020603050405020304" pitchFamily="18" charset="0"/>
                <a:cs typeface="Times New Roman" panose="02020603050405020304" pitchFamily="18" charset="0"/>
              </a:rPr>
              <a:t>Most households with no seniors, dependents, and no young children (0-5 years) have a higher number of female workers, suggesting that the burden of care work has fallen disproportionately on women with significant implications on labour market engagement.</a:t>
            </a:r>
          </a:p>
          <a:p>
            <a:pPr marL="285750" indent="-285750">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The bottom 20% has the highest share of dependents (both under 5 and between 6-14 years).</a:t>
            </a:r>
          </a:p>
          <a:p>
            <a:pPr marL="285750" indent="-285750">
              <a:buFont typeface="Arial" panose="020B0604020202020204" pitchFamily="34" charset="0"/>
              <a:buChar char="•"/>
            </a:pPr>
            <a:r>
              <a:rPr lang="en-NZ" sz="1800" dirty="0">
                <a:latin typeface="Times New Roman" panose="02020603050405020304" pitchFamily="18" charset="0"/>
                <a:cs typeface="Times New Roman" panose="02020603050405020304" pitchFamily="18" charset="0"/>
              </a:rPr>
              <a:t>Evidence highlights critical role that care policies can play in addressing gender gap in unpaid care work and improving female labour force participation.</a:t>
            </a:r>
          </a:p>
          <a:p>
            <a:pPr marL="285750" indent="-285750">
              <a:buFont typeface="Arial" panose="020B0604020202020204" pitchFamily="34" charset="0"/>
              <a:buChar char="•"/>
            </a:pPr>
            <a:endParaRPr lang="en-US" sz="1800" dirty="0">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dirty="0">
                <a:solidFill>
                  <a:schemeClr val="tx1">
                    <a:lumMod val="50000"/>
                    <a:lumOff val="50000"/>
                  </a:schemeClr>
                </a:solidFill>
              </a:rPr>
              <a:t>STRICTLY CONFIDENTIAL – DO NOT SHARE &amp; DO NOT CITE</a:t>
            </a:r>
          </a:p>
        </p:txBody>
      </p:sp>
    </p:spTree>
    <p:extLst>
      <p:ext uri="{BB962C8B-B14F-4D97-AF65-F5344CB8AC3E}">
        <p14:creationId xmlns:p14="http://schemas.microsoft.com/office/powerpoint/2010/main" val="3771185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B24EE-BDE0-4B77-9C18-0CAD9E65E549}"/>
              </a:ext>
            </a:extLst>
          </p:cNvPr>
          <p:cNvSpPr>
            <a:spLocks noGrp="1"/>
          </p:cNvSpPr>
          <p:nvPr>
            <p:ph type="title"/>
          </p:nvPr>
        </p:nvSpPr>
        <p:spPr>
          <a:xfrm>
            <a:off x="323850" y="281998"/>
            <a:ext cx="8496300" cy="576263"/>
          </a:xfrm>
        </p:spPr>
        <p:txBody>
          <a:bodyPr/>
          <a:lstStyle/>
          <a:p>
            <a:pPr>
              <a:lnSpc>
                <a:spcPct val="200000"/>
              </a:lnSpc>
            </a:pPr>
            <a:r>
              <a:rPr lang="en-US" sz="2400" b="1" dirty="0">
                <a:latin typeface="Times New Roman" panose="02020603050405020304" pitchFamily="18" charset="0"/>
                <a:cs typeface="Times New Roman" panose="02020603050405020304" pitchFamily="18" charset="0"/>
              </a:rPr>
              <a:t>Agenda: </a:t>
            </a:r>
          </a:p>
        </p:txBody>
      </p:sp>
      <p:sp>
        <p:nvSpPr>
          <p:cNvPr id="3" name="Content Placeholder 2">
            <a:extLst>
              <a:ext uri="{FF2B5EF4-FFF2-40B4-BE49-F238E27FC236}">
                <a16:creationId xmlns:a16="http://schemas.microsoft.com/office/drawing/2014/main" id="{B8C6F5C4-1AE4-4E7C-9E6B-C64912F438A2}"/>
              </a:ext>
            </a:extLst>
          </p:cNvPr>
          <p:cNvSpPr>
            <a:spLocks noGrp="1"/>
          </p:cNvSpPr>
          <p:nvPr>
            <p:ph idx="1"/>
          </p:nvPr>
        </p:nvSpPr>
        <p:spPr>
          <a:xfrm>
            <a:off x="323850" y="993877"/>
            <a:ext cx="8496300" cy="4837293"/>
          </a:xfrm>
        </p:spPr>
        <p:txBody>
          <a:bodyPr/>
          <a:lstStyle/>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Fiscal incidence analysis PSE</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Gender and fiscal policy </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Socio-economic and gender dynamics</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Method 1: Engendered CEQ</a:t>
            </a:r>
          </a:p>
          <a:p>
            <a:pPr marL="457200" indent="-457200" fontAlgn="ctr">
              <a:lnSpc>
                <a:spcPct val="200000"/>
              </a:lnSpc>
              <a:buFont typeface="+mj-lt"/>
              <a:buAutoNum type="arabicPeriod"/>
            </a:pPr>
            <a:r>
              <a:rPr lang="en-US" sz="2000" b="1" dirty="0">
                <a:solidFill>
                  <a:srgbClr val="00B0F0"/>
                </a:solidFill>
                <a:latin typeface="Times New Roman" panose="02020603050405020304" pitchFamily="18" charset="0"/>
                <a:cs typeface="Times New Roman" panose="02020603050405020304" pitchFamily="18" charset="0"/>
              </a:rPr>
              <a:t>Method 2: Intrahousehold resource allocation</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Conclusion and policy recommendations</a:t>
            </a:r>
          </a:p>
        </p:txBody>
      </p:sp>
      <p:sp>
        <p:nvSpPr>
          <p:cNvPr id="5" name="Slide Number Placeholder 4">
            <a:extLst>
              <a:ext uri="{FF2B5EF4-FFF2-40B4-BE49-F238E27FC236}">
                <a16:creationId xmlns:a16="http://schemas.microsoft.com/office/drawing/2014/main" id="{2563B625-D6EB-478C-B799-FFEE98FB2DA8}"/>
              </a:ext>
            </a:extLst>
          </p:cNvPr>
          <p:cNvSpPr>
            <a:spLocks noGrp="1"/>
          </p:cNvSpPr>
          <p:nvPr>
            <p:ph type="sldNum" sz="quarter" idx="12"/>
          </p:nvPr>
        </p:nvSpPr>
        <p:spPr/>
        <p:txBody>
          <a:bodyPr/>
          <a:lstStyle/>
          <a:p>
            <a:fld id="{8A584889-C427-46FC-86DD-7ED6F5408DDA}" type="slidenum">
              <a:rPr lang="en-US" smtClean="0"/>
              <a:t>42</a:t>
            </a:fld>
            <a:endParaRPr lang="en-US" dirty="0"/>
          </a:p>
        </p:txBody>
      </p:sp>
      <p:sp>
        <p:nvSpPr>
          <p:cNvPr id="6" name="Footer Placeholder 3">
            <a:extLst>
              <a:ext uri="{FF2B5EF4-FFF2-40B4-BE49-F238E27FC236}">
                <a16:creationId xmlns:a16="http://schemas.microsoft.com/office/drawing/2014/main" id="{4B87F0C7-BBEE-4588-A903-249ECAE636D1}"/>
              </a:ext>
            </a:extLst>
          </p:cNvPr>
          <p:cNvSpPr>
            <a:spLocks noGrp="1"/>
          </p:cNvSpPr>
          <p:nvPr>
            <p:ph type="ftr" sz="quarter" idx="11"/>
          </p:nvPr>
        </p:nvSpPr>
        <p:spPr>
          <a:xfrm>
            <a:off x="2310063" y="6360101"/>
            <a:ext cx="4558326" cy="215901"/>
          </a:xfrm>
        </p:spPr>
        <p:txBody>
          <a:bodyPr/>
          <a:lstStyle/>
          <a:p>
            <a:r>
              <a:rPr lang="en-US" sz="1400" dirty="0">
                <a:latin typeface="Times New Roman" panose="02020603050405020304" pitchFamily="18" charset="0"/>
                <a:cs typeface="Times New Roman" panose="02020603050405020304" pitchFamily="18" charset="0"/>
              </a:rPr>
              <a:t>West Bank and Gaza – Gender and Fiscal Policy</a:t>
            </a:r>
          </a:p>
        </p:txBody>
      </p:sp>
      <p:sp>
        <p:nvSpPr>
          <p:cNvPr id="8" name="Rectangle 7">
            <a:extLst>
              <a:ext uri="{FF2B5EF4-FFF2-40B4-BE49-F238E27FC236}">
                <a16:creationId xmlns:a16="http://schemas.microsoft.com/office/drawing/2014/main" id="{97F7F3A9-0C2D-4D1B-8C3A-67CF58A55BBC}"/>
              </a:ext>
            </a:extLst>
          </p:cNvPr>
          <p:cNvSpPr/>
          <p:nvPr/>
        </p:nvSpPr>
        <p:spPr>
          <a:xfrm>
            <a:off x="8613" y="6095637"/>
            <a:ext cx="9126774" cy="45719"/>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dirty="0">
              <a:solidFill>
                <a:schemeClr val="tx1"/>
              </a:solidFill>
            </a:endParaRPr>
          </a:p>
        </p:txBody>
      </p:sp>
      <p:sp>
        <p:nvSpPr>
          <p:cNvPr id="7" name="TextBox 6">
            <a:extLst>
              <a:ext uri="{FF2B5EF4-FFF2-40B4-BE49-F238E27FC236}">
                <a16:creationId xmlns:a16="http://schemas.microsoft.com/office/drawing/2014/main" id="{E10FF6DC-BBA4-3D49-9BB1-D8ED443A22B5}"/>
              </a:ext>
            </a:extLst>
          </p:cNvPr>
          <p:cNvSpPr txBox="1"/>
          <p:nvPr/>
        </p:nvSpPr>
        <p:spPr>
          <a:xfrm rot="16200000">
            <a:off x="-2786003" y="2933746"/>
            <a:ext cx="5895109" cy="276999"/>
          </a:xfrm>
          <a:prstGeom prst="rect">
            <a:avLst/>
          </a:prstGeom>
          <a:noFill/>
        </p:spPr>
        <p:txBody>
          <a:bodyPr wrap="square" rtlCol="0">
            <a:spAutoFit/>
          </a:bodyPr>
          <a:lstStyle/>
          <a:p>
            <a:r>
              <a:rPr lang="en-US" sz="1200" dirty="0">
                <a:solidFill>
                  <a:schemeClr val="tx1">
                    <a:lumMod val="50000"/>
                    <a:lumOff val="50000"/>
                  </a:schemeClr>
                </a:solidFill>
              </a:rPr>
              <a:t>STRICTLY CONFIDENTIAL – DO NOT SHARE &amp; DO NOT CITE</a:t>
            </a:r>
          </a:p>
        </p:txBody>
      </p:sp>
    </p:spTree>
    <p:extLst>
      <p:ext uri="{BB962C8B-B14F-4D97-AF65-F5344CB8AC3E}">
        <p14:creationId xmlns:p14="http://schemas.microsoft.com/office/powerpoint/2010/main" val="14982175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Income Sources and Intrahousehold Distribution</a:t>
            </a:r>
          </a:p>
        </p:txBody>
      </p:sp>
      <p:sp>
        <p:nvSpPr>
          <p:cNvPr id="5" name="Slide Number Placeholder 4"/>
          <p:cNvSpPr>
            <a:spLocks noGrp="1"/>
          </p:cNvSpPr>
          <p:nvPr>
            <p:ph type="sldNum" sz="quarter" idx="12"/>
          </p:nvPr>
        </p:nvSpPr>
        <p:spPr/>
        <p:txBody>
          <a:bodyPr/>
          <a:lstStyle/>
          <a:p>
            <a:fld id="{8A584889-C427-46FC-86DD-7ED6F5408DDA}" type="slidenum">
              <a:rPr lang="en-US" smtClean="0"/>
              <a:t>43</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98460" y="1363998"/>
            <a:ext cx="8177674" cy="5212004"/>
          </a:xfrm>
        </p:spPr>
        <p:txBody>
          <a:bodyPr vert="horz" lIns="0" tIns="0" rIns="0" bIns="0" rtlCol="0" anchor="t">
            <a:noAutofit/>
          </a:bodyPr>
          <a:lstStyle/>
          <a:p>
            <a:pPr marL="0" lvl="2" indent="0" algn="just">
              <a:buNone/>
            </a:pPr>
            <a:r>
              <a:rPr lang="en-US" sz="1800" b="1" dirty="0">
                <a:solidFill>
                  <a:schemeClr val="accent1"/>
                </a:solidFill>
                <a:latin typeface="Times New Roman" panose="02020603050405020304" pitchFamily="18" charset="0"/>
                <a:cs typeface="Times New Roman" panose="02020603050405020304" pitchFamily="18" charset="0"/>
              </a:rPr>
              <a:t>Motivation</a:t>
            </a:r>
          </a:p>
          <a:p>
            <a:pPr lvl="2" algn="just">
              <a:buFont typeface="Wingdings" panose="05000000000000000000" pitchFamily="2" charset="2"/>
              <a:buChar char="q"/>
            </a:pPr>
            <a:r>
              <a:rPr lang="en-US" sz="1800" dirty="0">
                <a:solidFill>
                  <a:schemeClr val="accent1"/>
                </a:solidFill>
                <a:latin typeface="Times New Roman"/>
                <a:cs typeface="Times New Roman"/>
              </a:rPr>
              <a:t>Tax-benefit incidence estimates are at the household level </a:t>
            </a:r>
          </a:p>
          <a:p>
            <a:pPr lvl="2" algn="just">
              <a:buFont typeface="Wingdings" panose="05000000000000000000" pitchFamily="2" charset="2"/>
              <a:buChar char="q"/>
            </a:pPr>
            <a:r>
              <a:rPr lang="en-US" sz="1800" dirty="0">
                <a:solidFill>
                  <a:schemeClr val="accent1"/>
                </a:solidFill>
                <a:latin typeface="Times New Roman" panose="02020603050405020304" pitchFamily="18" charset="0"/>
                <a:cs typeface="Times New Roman" panose="02020603050405020304" pitchFamily="18" charset="0"/>
              </a:rPr>
              <a:t>Existence of potentially large </a:t>
            </a:r>
            <a:r>
              <a:rPr lang="en-US" sz="1800" dirty="0">
                <a:solidFill>
                  <a:srgbClr val="0070C0"/>
                </a:solidFill>
                <a:latin typeface="Times New Roman" panose="02020603050405020304" pitchFamily="18" charset="0"/>
                <a:cs typeface="Times New Roman" panose="02020603050405020304" pitchFamily="18" charset="0"/>
              </a:rPr>
              <a:t>inequality within the household</a:t>
            </a:r>
          </a:p>
          <a:p>
            <a:pPr lvl="2" algn="just">
              <a:buFont typeface="Wingdings" panose="05000000000000000000" pitchFamily="2" charset="2"/>
              <a:buChar char="q"/>
            </a:pPr>
            <a:r>
              <a:rPr lang="en-US" sz="1800" dirty="0">
                <a:solidFill>
                  <a:schemeClr val="accent1"/>
                </a:solidFill>
                <a:latin typeface="Times New Roman" panose="02020603050405020304" pitchFamily="18" charset="0"/>
                <a:cs typeface="Times New Roman" panose="02020603050405020304" pitchFamily="18" charset="0"/>
              </a:rPr>
              <a:t>Still, we know little about </a:t>
            </a:r>
            <a:r>
              <a:rPr lang="en-US" sz="1800" dirty="0">
                <a:solidFill>
                  <a:srgbClr val="0070C0"/>
                </a:solidFill>
                <a:latin typeface="Times New Roman" panose="02020603050405020304" pitchFamily="18" charset="0"/>
                <a:cs typeface="Times New Roman" panose="02020603050405020304" pitchFamily="18" charset="0"/>
              </a:rPr>
              <a:t>how gender-targeted instruments </a:t>
            </a:r>
            <a:r>
              <a:rPr lang="en-US" sz="1800" dirty="0">
                <a:solidFill>
                  <a:schemeClr val="accent1"/>
                </a:solidFill>
                <a:latin typeface="Times New Roman" panose="02020603050405020304" pitchFamily="18" charset="0"/>
                <a:cs typeface="Times New Roman" panose="02020603050405020304" pitchFamily="18" charset="0"/>
              </a:rPr>
              <a:t>(or even individual earnings) </a:t>
            </a:r>
            <a:r>
              <a:rPr lang="en-US" sz="1800" dirty="0">
                <a:solidFill>
                  <a:srgbClr val="0070C0"/>
                </a:solidFill>
                <a:latin typeface="Times New Roman" panose="02020603050405020304" pitchFamily="18" charset="0"/>
                <a:cs typeface="Times New Roman" panose="02020603050405020304" pitchFamily="18" charset="0"/>
              </a:rPr>
              <a:t>affect intra-household resources sharing </a:t>
            </a:r>
          </a:p>
          <a:p>
            <a:pPr lvl="2" algn="just">
              <a:buFont typeface="Wingdings" panose="05000000000000000000" pitchFamily="2" charset="2"/>
              <a:buChar char="q"/>
            </a:pPr>
            <a:r>
              <a:rPr lang="en-US" sz="1800" dirty="0">
                <a:solidFill>
                  <a:schemeClr val="accent1"/>
                </a:solidFill>
                <a:latin typeface="Times New Roman" panose="02020603050405020304" pitchFamily="18" charset="0"/>
                <a:cs typeface="Times New Roman" panose="02020603050405020304" pitchFamily="18" charset="0"/>
              </a:rPr>
              <a:t>To answer, it is necessary to </a:t>
            </a:r>
            <a:r>
              <a:rPr lang="en-US" sz="1800" dirty="0">
                <a:solidFill>
                  <a:srgbClr val="0070C0"/>
                </a:solidFill>
                <a:latin typeface="Times New Roman" panose="02020603050405020304" pitchFamily="18" charset="0"/>
                <a:cs typeface="Times New Roman" panose="02020603050405020304" pitchFamily="18" charset="0"/>
              </a:rPr>
              <a:t>relate individual consumption </a:t>
            </a:r>
            <a:r>
              <a:rPr lang="en-US" sz="1800" dirty="0">
                <a:solidFill>
                  <a:schemeClr val="accent1"/>
                </a:solidFill>
                <a:latin typeface="Times New Roman" panose="02020603050405020304" pitchFamily="18" charset="0"/>
                <a:cs typeface="Times New Roman" panose="02020603050405020304" pitchFamily="18" charset="0"/>
              </a:rPr>
              <a:t>(or the resource sharing function) </a:t>
            </a:r>
            <a:r>
              <a:rPr lang="en-US" sz="1800" dirty="0">
                <a:solidFill>
                  <a:srgbClr val="0070C0"/>
                </a:solidFill>
                <a:latin typeface="Times New Roman" panose="02020603050405020304" pitchFamily="18" charset="0"/>
                <a:cs typeface="Times New Roman" panose="02020603050405020304" pitchFamily="18" charset="0"/>
              </a:rPr>
              <a:t>to various income streams </a:t>
            </a:r>
            <a:r>
              <a:rPr lang="en-US" sz="1800" dirty="0">
                <a:solidFill>
                  <a:schemeClr val="accent1"/>
                </a:solidFill>
                <a:latin typeface="Times New Roman" panose="02020603050405020304" pitchFamily="18" charset="0"/>
                <a:cs typeface="Times New Roman" panose="02020603050405020304" pitchFamily="18" charset="0"/>
              </a:rPr>
              <a:t>(net-of-tax salaries, benefits, pensions, etc.) </a:t>
            </a:r>
            <a:r>
              <a:rPr lang="en-US" sz="1800" dirty="0">
                <a:solidFill>
                  <a:srgbClr val="0070C0"/>
                </a:solidFill>
                <a:latin typeface="Times New Roman" panose="02020603050405020304" pitchFamily="18" charset="0"/>
                <a:cs typeface="Times New Roman" panose="02020603050405020304" pitchFamily="18" charset="0"/>
              </a:rPr>
              <a:t>of the wife vs. the husband</a:t>
            </a:r>
          </a:p>
          <a:p>
            <a:pPr lvl="2" algn="just">
              <a:buFont typeface="Wingdings" panose="05000000000000000000" pitchFamily="2" charset="2"/>
              <a:buChar char="q"/>
            </a:pPr>
            <a:r>
              <a:rPr lang="en-US" sz="1800" dirty="0">
                <a:solidFill>
                  <a:schemeClr val="accent1"/>
                </a:solidFill>
                <a:latin typeface="Times New Roman" panose="02020603050405020304" pitchFamily="18" charset="0"/>
                <a:cs typeface="Times New Roman" panose="02020603050405020304" pitchFamily="18" charset="0"/>
              </a:rPr>
              <a:t>Such capacity could </a:t>
            </a:r>
            <a:r>
              <a:rPr lang="en-US" sz="1800" dirty="0">
                <a:solidFill>
                  <a:srgbClr val="0070C0"/>
                </a:solidFill>
                <a:latin typeface="Times New Roman" panose="02020603050405020304" pitchFamily="18" charset="0"/>
                <a:cs typeface="Times New Roman" panose="02020603050405020304" pitchFamily="18" charset="0"/>
              </a:rPr>
              <a:t>enrich tax-benefit microsimulation analyses</a:t>
            </a:r>
            <a:r>
              <a:rPr lang="en-US" sz="1800" dirty="0">
                <a:solidFill>
                  <a:schemeClr val="accent1"/>
                </a:solidFill>
                <a:latin typeface="Times New Roman" panose="02020603050405020304" pitchFamily="18" charset="0"/>
                <a:cs typeface="Times New Roman" panose="02020603050405020304" pitchFamily="18" charset="0"/>
              </a:rPr>
              <a:t>, i.e. allow simulations to account for the potential intra-household redistributive effect of any socio-fiscal reform</a:t>
            </a:r>
          </a:p>
          <a:p>
            <a:pPr lvl="2" algn="just">
              <a:buFont typeface="Wingdings" panose="05000000000000000000" pitchFamily="2" charset="2"/>
              <a:buChar char="q"/>
            </a:pPr>
            <a:endParaRPr lang="en-US" sz="1800" dirty="0">
              <a:solidFill>
                <a:srgbClr val="0070C0"/>
              </a:solidFill>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spTree>
    <p:extLst>
      <p:ext uri="{BB962C8B-B14F-4D97-AF65-F5344CB8AC3E}">
        <p14:creationId xmlns:p14="http://schemas.microsoft.com/office/powerpoint/2010/main" val="18982480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Income Sources and Intrahousehold Distribution</a:t>
            </a:r>
          </a:p>
        </p:txBody>
      </p:sp>
      <p:sp>
        <p:nvSpPr>
          <p:cNvPr id="5" name="Slide Number Placeholder 4"/>
          <p:cNvSpPr>
            <a:spLocks noGrp="1"/>
          </p:cNvSpPr>
          <p:nvPr>
            <p:ph type="sldNum" sz="quarter" idx="12"/>
          </p:nvPr>
        </p:nvSpPr>
        <p:spPr/>
        <p:txBody>
          <a:bodyPr/>
          <a:lstStyle/>
          <a:p>
            <a:fld id="{8A584889-C427-46FC-86DD-7ED6F5408DDA}" type="slidenum">
              <a:rPr lang="en-US" smtClean="0"/>
              <a:t>44</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98460" y="964477"/>
            <a:ext cx="8177674" cy="5212004"/>
          </a:xfrm>
        </p:spPr>
        <p:txBody>
          <a:bodyPr vert="horz" lIns="0" tIns="0" rIns="0" bIns="0" rtlCol="0" anchor="t">
            <a:noAutofit/>
          </a:bodyPr>
          <a:lstStyle/>
          <a:p>
            <a:pPr marL="0" lvl="2" indent="0" algn="just">
              <a:buNone/>
            </a:pPr>
            <a:r>
              <a:rPr lang="en-US" sz="1800" b="1" dirty="0">
                <a:solidFill>
                  <a:schemeClr val="accent1"/>
                </a:solidFill>
                <a:latin typeface="Times New Roman" panose="02020603050405020304" pitchFamily="18" charset="0"/>
                <a:cs typeface="Times New Roman" panose="02020603050405020304" pitchFamily="18" charset="0"/>
              </a:rPr>
              <a:t>The proposed framework developed by Olivier Bargain encompasses:</a:t>
            </a:r>
          </a:p>
          <a:p>
            <a:pPr lvl="1"/>
            <a:endParaRPr lang="en-US" sz="1800" dirty="0">
              <a:solidFill>
                <a:schemeClr val="accent1"/>
              </a:solidFill>
              <a:latin typeface="Times New Roman" panose="02020603050405020304" pitchFamily="18" charset="0"/>
              <a:cs typeface="Times New Roman" panose="02020603050405020304" pitchFamily="18" charset="0"/>
            </a:endParaRPr>
          </a:p>
          <a:p>
            <a:pPr marL="285750" lvl="1" indent="-285750">
              <a:buFont typeface="Wingdings" pitchFamily="2" charset="2"/>
              <a:buChar char="q"/>
            </a:pPr>
            <a:r>
              <a:rPr lang="en-US" sz="1800" dirty="0">
                <a:solidFill>
                  <a:schemeClr val="tx1"/>
                </a:solidFill>
                <a:latin typeface="Times New Roman" panose="02020603050405020304" pitchFamily="18" charset="0"/>
                <a:cs typeface="Times New Roman" panose="02020603050405020304" pitchFamily="18" charset="0"/>
              </a:rPr>
              <a:t>Estimating individual resource shares = the share of household resources, i.e. consumption, allocated to each type of household member (children, women, men) </a:t>
            </a:r>
          </a:p>
          <a:p>
            <a:pPr marL="285750" lvl="1" indent="-285750">
              <a:buFont typeface="Wingdings" pitchFamily="2" charset="2"/>
              <a:buChar char="q"/>
            </a:pPr>
            <a:r>
              <a:rPr lang="en-US" sz="1800" dirty="0">
                <a:solidFill>
                  <a:schemeClr val="tx1"/>
                </a:solidFill>
                <a:latin typeface="Times New Roman" panose="02020603050405020304" pitchFamily="18" charset="0"/>
                <a:cs typeface="Times New Roman" panose="02020603050405020304" pitchFamily="18" charset="0"/>
              </a:rPr>
              <a:t>Techniques (seminal approach of Browning, </a:t>
            </a:r>
            <a:r>
              <a:rPr lang="en-US" sz="1800" dirty="0" err="1">
                <a:solidFill>
                  <a:schemeClr val="tx1"/>
                </a:solidFill>
                <a:latin typeface="Times New Roman" panose="02020603050405020304" pitchFamily="18" charset="0"/>
                <a:cs typeface="Times New Roman" panose="02020603050405020304" pitchFamily="18" charset="0"/>
              </a:rPr>
              <a:t>Chiappori</a:t>
            </a:r>
            <a:r>
              <a:rPr lang="en-US" sz="1800" dirty="0">
                <a:solidFill>
                  <a:schemeClr val="tx1"/>
                </a:solidFill>
                <a:latin typeface="Times New Roman" panose="02020603050405020304" pitchFamily="18" charset="0"/>
                <a:cs typeface="Times New Roman" panose="02020603050405020304" pitchFamily="18" charset="0"/>
              </a:rPr>
              <a:t> &amp; </a:t>
            </a:r>
            <a:r>
              <a:rPr lang="en-US" sz="1800" dirty="0" err="1">
                <a:solidFill>
                  <a:schemeClr val="tx1"/>
                </a:solidFill>
                <a:latin typeface="Times New Roman" panose="02020603050405020304" pitchFamily="18" charset="0"/>
                <a:cs typeface="Times New Roman" panose="02020603050405020304" pitchFamily="18" charset="0"/>
              </a:rPr>
              <a:t>Lewbel</a:t>
            </a:r>
            <a:r>
              <a:rPr lang="en-US" sz="1800" dirty="0">
                <a:solidFill>
                  <a:schemeClr val="tx1"/>
                </a:solidFill>
                <a:latin typeface="Times New Roman" panose="02020603050405020304" pitchFamily="18" charset="0"/>
                <a:cs typeface="Times New Roman" panose="02020603050405020304" pitchFamily="18" charset="0"/>
              </a:rPr>
              <a:t>, 2013)</a:t>
            </a:r>
            <a:r>
              <a:rPr lang="en-US" sz="1800" dirty="0">
                <a:latin typeface="Times New Roman" panose="02020603050405020304" pitchFamily="18" charset="0"/>
                <a:cs typeface="Times New Roman" panose="02020603050405020304" pitchFamily="18" charset="0"/>
              </a:rPr>
              <a:t> </a:t>
            </a:r>
            <a:r>
              <a:rPr lang="en-US" sz="1800" dirty="0">
                <a:solidFill>
                  <a:srgbClr val="0070C0"/>
                </a:solidFill>
                <a:latin typeface="Times New Roman" panose="02020603050405020304" pitchFamily="18" charset="0"/>
                <a:cs typeface="Times New Roman" panose="02020603050405020304" pitchFamily="18" charset="0"/>
              </a:rPr>
              <a:t>to recover the intra-household resource sharing function</a:t>
            </a:r>
          </a:p>
          <a:p>
            <a:pPr marL="285750" lvl="1" indent="-285750">
              <a:buFont typeface="Wingdings" pitchFamily="2" charset="2"/>
              <a:buChar char="q"/>
            </a:pPr>
            <a:r>
              <a:rPr lang="en-US" sz="1800" dirty="0">
                <a:solidFill>
                  <a:schemeClr val="tx1"/>
                </a:solidFill>
                <a:latin typeface="Times New Roman" panose="02020603050405020304" pitchFamily="18" charset="0"/>
                <a:cs typeface="Times New Roman" panose="02020603050405020304" pitchFamily="18" charset="0"/>
              </a:rPr>
              <a:t>It is augmented with information on </a:t>
            </a:r>
            <a:r>
              <a:rPr lang="en-US" sz="1800" dirty="0">
                <a:solidFill>
                  <a:srgbClr val="0070C0"/>
                </a:solidFill>
                <a:latin typeface="Times New Roman" panose="02020603050405020304" pitchFamily="18" charset="0"/>
                <a:cs typeface="Times New Roman" panose="02020603050405020304" pitchFamily="18" charset="0"/>
              </a:rPr>
              <a:t>net-of-tax earnings or gender-specific benefits</a:t>
            </a:r>
            <a:r>
              <a:rPr lang="en-US" sz="1800" dirty="0">
                <a:latin typeface="Times New Roman" panose="02020603050405020304" pitchFamily="18" charset="0"/>
                <a:cs typeface="Times New Roman" panose="02020603050405020304" pitchFamily="18" charset="0"/>
              </a:rPr>
              <a:t>, </a:t>
            </a:r>
            <a:r>
              <a:rPr lang="en-US" sz="1800" dirty="0">
                <a:solidFill>
                  <a:schemeClr val="tx1"/>
                </a:solidFill>
                <a:latin typeface="Times New Roman" panose="02020603050405020304" pitchFamily="18" charset="0"/>
                <a:cs typeface="Times New Roman" panose="02020603050405020304" pitchFamily="18" charset="0"/>
              </a:rPr>
              <a:t>to check if these sources of ‘female’ or ‘male’ incomes change the allocation rule in the household</a:t>
            </a:r>
          </a:p>
          <a:p>
            <a:pPr marL="285750" lvl="1" indent="-285750">
              <a:buFont typeface="Wingdings" pitchFamily="2" charset="2"/>
              <a:buChar char="q"/>
            </a:pPr>
            <a:r>
              <a:rPr lang="en-US" sz="1800" dirty="0">
                <a:solidFill>
                  <a:schemeClr val="tx1"/>
                </a:solidFill>
                <a:latin typeface="Times New Roman" panose="02020603050405020304" pitchFamily="18" charset="0"/>
                <a:cs typeface="Times New Roman" panose="02020603050405020304" pitchFamily="18" charset="0"/>
              </a:rPr>
              <a:t>It ultimately derives implications in terms of women’s, children’s and men’s </a:t>
            </a:r>
            <a:r>
              <a:rPr lang="en-US" sz="1800" dirty="0">
                <a:solidFill>
                  <a:srgbClr val="0070C0"/>
                </a:solidFill>
                <a:latin typeface="Times New Roman" panose="02020603050405020304" pitchFamily="18" charset="0"/>
                <a:cs typeface="Times New Roman" panose="02020603050405020304" pitchFamily="18" charset="0"/>
              </a:rPr>
              <a:t>individual poverty</a:t>
            </a:r>
          </a:p>
          <a:p>
            <a:pPr lvl="1"/>
            <a:endParaRPr lang="en-US" sz="1800" dirty="0">
              <a:latin typeface="Times New Roman" panose="02020603050405020304" pitchFamily="18" charset="0"/>
              <a:cs typeface="Times New Roman" panose="02020603050405020304" pitchFamily="18" charset="0"/>
            </a:endParaRPr>
          </a:p>
          <a:p>
            <a:pPr lvl="1"/>
            <a:r>
              <a:rPr lang="en-US" sz="1800" dirty="0">
                <a:latin typeface="Times New Roman" panose="02020603050405020304" pitchFamily="18" charset="0"/>
                <a:cs typeface="Times New Roman" panose="02020603050405020304" pitchFamily="18" charset="0"/>
              </a:rPr>
              <a:t>Application : Completed on Argentina and South Africa</a:t>
            </a:r>
          </a:p>
          <a:p>
            <a:pPr lvl="1"/>
            <a:r>
              <a:rPr lang="en-US" sz="1800" dirty="0">
                <a:latin typeface="Times New Roman" panose="02020603050405020304" pitchFamily="18" charset="0"/>
                <a:cs typeface="Times New Roman" panose="02020603050405020304" pitchFamily="18" charset="0"/>
              </a:rPr>
              <a:t>Current Application: West Bank and Gaza</a:t>
            </a:r>
          </a:p>
          <a:p>
            <a:pPr lvl="2" algn="just">
              <a:buFont typeface="Wingdings" panose="05000000000000000000" pitchFamily="2" charset="2"/>
              <a:buChar char="q"/>
            </a:pPr>
            <a:endParaRPr lang="en-US" sz="1800" dirty="0">
              <a:solidFill>
                <a:srgbClr val="0070C0"/>
              </a:solidFill>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spTree>
    <p:extLst>
      <p:ext uri="{BB962C8B-B14F-4D97-AF65-F5344CB8AC3E}">
        <p14:creationId xmlns:p14="http://schemas.microsoft.com/office/powerpoint/2010/main" val="23687642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Income Sources and Intrahousehold Distribution</a:t>
            </a:r>
          </a:p>
        </p:txBody>
      </p:sp>
      <p:sp>
        <p:nvSpPr>
          <p:cNvPr id="5" name="Slide Number Placeholder 4"/>
          <p:cNvSpPr>
            <a:spLocks noGrp="1"/>
          </p:cNvSpPr>
          <p:nvPr>
            <p:ph type="sldNum" sz="quarter" idx="12"/>
          </p:nvPr>
        </p:nvSpPr>
        <p:spPr/>
        <p:txBody>
          <a:bodyPr/>
          <a:lstStyle/>
          <a:p>
            <a:fld id="{8A584889-C427-46FC-86DD-7ED6F5408DDA}" type="slidenum">
              <a:rPr lang="en-US" smtClean="0"/>
              <a:t>45</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98460" y="1256048"/>
            <a:ext cx="8177674" cy="5212004"/>
          </a:xfrm>
        </p:spPr>
        <p:txBody>
          <a:bodyPr vert="horz" lIns="0" tIns="0" rIns="0" bIns="0" rtlCol="0" anchor="t">
            <a:noAutofit/>
          </a:bodyPr>
          <a:lstStyle/>
          <a:p>
            <a:pPr marL="0" lvl="2" indent="0" algn="just">
              <a:buNone/>
            </a:pPr>
            <a:r>
              <a:rPr lang="en-US" sz="1800" b="1" dirty="0">
                <a:solidFill>
                  <a:schemeClr val="accent1"/>
                </a:solidFill>
                <a:latin typeface="Times New Roman" panose="02020603050405020304" pitchFamily="18" charset="0"/>
                <a:cs typeface="Times New Roman" panose="02020603050405020304" pitchFamily="18" charset="0"/>
              </a:rPr>
              <a:t>Approach: </a:t>
            </a:r>
          </a:p>
          <a:p>
            <a:pPr lvl="2" algn="just">
              <a:buFont typeface="Wingdings" pitchFamily="2" charset="2"/>
              <a:buChar char="q"/>
            </a:pPr>
            <a:r>
              <a:rPr lang="en-US" sz="1800" dirty="0">
                <a:solidFill>
                  <a:schemeClr val="tx1"/>
                </a:solidFill>
                <a:latin typeface="Times New Roman" panose="02020603050405020304" pitchFamily="18" charset="0"/>
                <a:cs typeface="Times New Roman" panose="02020603050405020304" pitchFamily="18" charset="0"/>
              </a:rPr>
              <a:t>Recent tractable extensions of to estimate resource allocation in multi-person households </a:t>
            </a:r>
          </a:p>
          <a:p>
            <a:pPr marL="647700" lvl="2" indent="-285750"/>
            <a:r>
              <a:rPr lang="en-US" sz="1600" dirty="0">
                <a:solidFill>
                  <a:schemeClr val="tx1"/>
                </a:solidFill>
                <a:latin typeface="Times New Roman" panose="02020603050405020304" pitchFamily="18" charset="0"/>
                <a:cs typeface="Times New Roman" panose="02020603050405020304" pitchFamily="18" charset="0"/>
              </a:rPr>
              <a:t>Use (the shape of individual Engel curves is the same for men, women and children) and use assignable expenditure (ex: clothing) extended to all sort of households (nuclear ones, complex ones, etc.)</a:t>
            </a:r>
          </a:p>
          <a:p>
            <a:pPr marL="647700" lvl="2" indent="-285750"/>
            <a:r>
              <a:rPr lang="en-US" sz="1600" dirty="0">
                <a:solidFill>
                  <a:schemeClr val="tx1"/>
                </a:solidFill>
                <a:latin typeface="Times New Roman" panose="02020603050405020304" pitchFamily="18" charset="0"/>
                <a:cs typeface="Times New Roman" panose="02020603050405020304" pitchFamily="18" charset="0"/>
              </a:rPr>
              <a:t>Identification based on observing consumption on </a:t>
            </a:r>
            <a:r>
              <a:rPr lang="en-US" sz="1600" b="1" dirty="0">
                <a:solidFill>
                  <a:schemeClr val="tx1"/>
                </a:solidFill>
                <a:latin typeface="Times New Roman" panose="02020603050405020304" pitchFamily="18" charset="0"/>
                <a:cs typeface="Times New Roman" panose="02020603050405020304" pitchFamily="18" charset="0"/>
              </a:rPr>
              <a:t>assignable goods </a:t>
            </a:r>
            <a:r>
              <a:rPr lang="en-US" sz="1600" dirty="0">
                <a:solidFill>
                  <a:schemeClr val="tx1"/>
                </a:solidFill>
                <a:latin typeface="Times New Roman" panose="02020603050405020304" pitchFamily="18" charset="0"/>
                <a:cs typeface="Times New Roman" panose="02020603050405020304" pitchFamily="18" charset="0"/>
              </a:rPr>
              <a:t>(e.g. clothing) to retrieve: </a:t>
            </a:r>
          </a:p>
          <a:p>
            <a:pPr marL="895350" lvl="3" indent="-179388"/>
            <a:r>
              <a:rPr lang="en-US" sz="1400" dirty="0">
                <a:solidFill>
                  <a:schemeClr val="tx1"/>
                </a:solidFill>
                <a:latin typeface="Times New Roman" panose="02020603050405020304" pitchFamily="18" charset="0"/>
                <a:cs typeface="Times New Roman" panose="02020603050405020304" pitchFamily="18" charset="0"/>
              </a:rPr>
              <a:t>Resource shares only (Dunbar et al., 2013 = DLP), but using only preference restrictions (similarity across persons for each family type ) </a:t>
            </a:r>
          </a:p>
          <a:p>
            <a:pPr marL="285750" lvl="1" indent="-285750">
              <a:buFont typeface="Wingdings" pitchFamily="2" charset="2"/>
              <a:buChar char="q"/>
            </a:pPr>
            <a:r>
              <a:rPr lang="en-US" sz="1600" dirty="0">
                <a:solidFill>
                  <a:schemeClr val="tx1"/>
                </a:solidFill>
                <a:latin typeface="Times New Roman" panose="02020603050405020304" pitchFamily="18" charset="0"/>
                <a:cs typeface="Times New Roman" panose="02020603050405020304" pitchFamily="18" charset="0"/>
              </a:rPr>
              <a:t>Enriching the </a:t>
            </a:r>
            <a:r>
              <a:rPr lang="en-US" sz="1600" dirty="0">
                <a:solidFill>
                  <a:srgbClr val="009FDA"/>
                </a:solidFill>
                <a:latin typeface="Times New Roman" panose="02020603050405020304" pitchFamily="18" charset="0"/>
                <a:cs typeface="Times New Roman" panose="02020603050405020304" pitchFamily="18" charset="0"/>
              </a:rPr>
              <a:t>specification of the resource sharing function with individual income streams </a:t>
            </a:r>
          </a:p>
          <a:p>
            <a:pPr lvl="1"/>
            <a:endParaRPr lang="en-US" sz="1600" dirty="0">
              <a:solidFill>
                <a:schemeClr val="tx1"/>
              </a:solidFill>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spTree>
    <p:extLst>
      <p:ext uri="{BB962C8B-B14F-4D97-AF65-F5344CB8AC3E}">
        <p14:creationId xmlns:p14="http://schemas.microsoft.com/office/powerpoint/2010/main" val="25964712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Income Sources and Intrahousehold Distribution</a:t>
            </a:r>
          </a:p>
        </p:txBody>
      </p:sp>
      <p:sp>
        <p:nvSpPr>
          <p:cNvPr id="5" name="Slide Number Placeholder 4"/>
          <p:cNvSpPr>
            <a:spLocks noGrp="1"/>
          </p:cNvSpPr>
          <p:nvPr>
            <p:ph type="sldNum" sz="quarter" idx="12"/>
          </p:nvPr>
        </p:nvSpPr>
        <p:spPr/>
        <p:txBody>
          <a:bodyPr/>
          <a:lstStyle/>
          <a:p>
            <a:fld id="{8A584889-C427-46FC-86DD-7ED6F5408DDA}" type="slidenum">
              <a:rPr lang="en-US" smtClean="0"/>
              <a:t>46</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98460" y="1363998"/>
            <a:ext cx="8177674" cy="5212004"/>
          </a:xfrm>
        </p:spPr>
        <p:txBody>
          <a:bodyPr vert="horz" lIns="0" tIns="0" rIns="0" bIns="0" rtlCol="0" anchor="t">
            <a:noAutofit/>
          </a:bodyPr>
          <a:lstStyle/>
          <a:p>
            <a:pPr marL="0" lvl="2" indent="0" algn="just">
              <a:buNone/>
            </a:pPr>
            <a:r>
              <a:rPr lang="en-US" sz="1800" b="1" dirty="0">
                <a:solidFill>
                  <a:schemeClr val="accent1"/>
                </a:solidFill>
                <a:latin typeface="Times New Roman" panose="02020603050405020304" pitchFamily="18" charset="0"/>
                <a:cs typeface="Times New Roman" panose="02020603050405020304" pitchFamily="18" charset="0"/>
              </a:rPr>
              <a:t>Pros of this approach:</a:t>
            </a:r>
          </a:p>
          <a:p>
            <a:pPr marL="285750" lvl="1" indent="-285750">
              <a:buFont typeface="Wingdings" pitchFamily="2" charset="2"/>
              <a:buChar char="q"/>
            </a:pPr>
            <a:r>
              <a:rPr lang="en-US" sz="1600" dirty="0">
                <a:solidFill>
                  <a:schemeClr val="tx1"/>
                </a:solidFill>
                <a:latin typeface="Times New Roman" panose="02020603050405020304" pitchFamily="18" charset="0"/>
                <a:cs typeface="Times New Roman" panose="02020603050405020304" pitchFamily="18" charset="0"/>
              </a:rPr>
              <a:t>Comprehensive approach: intra-household distribution of a whole country (using nationally representative expenditure surveys)</a:t>
            </a:r>
          </a:p>
          <a:p>
            <a:pPr marL="285750" lvl="1" indent="-285750">
              <a:buFont typeface="Wingdings" pitchFamily="2" charset="2"/>
              <a:buChar char="q"/>
            </a:pPr>
            <a:r>
              <a:rPr lang="en-US" sz="1600" dirty="0">
                <a:solidFill>
                  <a:schemeClr val="tx1"/>
                </a:solidFill>
                <a:latin typeface="Times New Roman" panose="02020603050405020304" pitchFamily="18" charset="0"/>
                <a:cs typeface="Times New Roman" panose="02020603050405020304" pitchFamily="18" charset="0"/>
              </a:rPr>
              <a:t>Evidence base policy recommendations: examine the influence of all the tax-benefit instruments on women’s or children’s resource shares</a:t>
            </a:r>
          </a:p>
          <a:p>
            <a:pPr marL="285750" lvl="1" indent="-285750">
              <a:buFont typeface="Wingdings" pitchFamily="2" charset="2"/>
              <a:buChar char="q"/>
            </a:pPr>
            <a:r>
              <a:rPr lang="en-US" sz="1600" dirty="0">
                <a:solidFill>
                  <a:schemeClr val="tx1"/>
                </a:solidFill>
                <a:latin typeface="Times New Roman" panose="02020603050405020304" pitchFamily="18" charset="0"/>
                <a:cs typeface="Times New Roman" panose="02020603050405020304" pitchFamily="18" charset="0"/>
              </a:rPr>
              <a:t>Derive implications in terms of individual poverty (not just household poverty based on per-capital consumption) and also decompose total inequality across individuals into a between-household component and an intra-household component</a:t>
            </a:r>
          </a:p>
          <a:p>
            <a:pPr lvl="1"/>
            <a:endParaRPr lang="en-US" sz="1600" dirty="0">
              <a:solidFill>
                <a:schemeClr val="tx1"/>
              </a:solidFill>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spTree>
    <p:extLst>
      <p:ext uri="{BB962C8B-B14F-4D97-AF65-F5344CB8AC3E}">
        <p14:creationId xmlns:p14="http://schemas.microsoft.com/office/powerpoint/2010/main" val="4870855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Empirical approach / tax-benefit instruments data</a:t>
            </a:r>
          </a:p>
        </p:txBody>
      </p:sp>
      <p:sp>
        <p:nvSpPr>
          <p:cNvPr id="5" name="Slide Number Placeholder 4"/>
          <p:cNvSpPr>
            <a:spLocks noGrp="1"/>
          </p:cNvSpPr>
          <p:nvPr>
            <p:ph type="sldNum" sz="quarter" idx="12"/>
          </p:nvPr>
        </p:nvSpPr>
        <p:spPr/>
        <p:txBody>
          <a:bodyPr/>
          <a:lstStyle/>
          <a:p>
            <a:fld id="{8A584889-C427-46FC-86DD-7ED6F5408DDA}" type="slidenum">
              <a:rPr lang="en-US" smtClean="0"/>
              <a:t>47</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1943474" y="1307810"/>
            <a:ext cx="8177674" cy="215900"/>
          </a:xfrm>
        </p:spPr>
        <p:txBody>
          <a:bodyPr vert="horz" lIns="0" tIns="0" rIns="0" bIns="0" rtlCol="0" anchor="t">
            <a:noAutofit/>
          </a:bodyPr>
          <a:lstStyle/>
          <a:p>
            <a:r>
              <a:rPr lang="en-US" sz="1400" b="1" dirty="0">
                <a:latin typeface="Times New Roman" panose="02020603050405020304" pitchFamily="18" charset="0"/>
                <a:cs typeface="Times New Roman" panose="02020603050405020304" pitchFamily="18" charset="0"/>
              </a:rPr>
              <a:t>Fig1: Gender-specific Benefits and Net Earnings by Living Standards</a:t>
            </a:r>
          </a:p>
          <a:p>
            <a:endParaRPr lang="en-GB" sz="1400" b="1" dirty="0"/>
          </a:p>
          <a:p>
            <a:pPr lvl="2" algn="just">
              <a:buFont typeface="Wingdings" panose="05000000000000000000" pitchFamily="2" charset="2"/>
              <a:buChar char="q"/>
            </a:pPr>
            <a:endParaRPr lang="en-US" sz="1400" b="1"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sp>
        <p:nvSpPr>
          <p:cNvPr id="9" name="Footer Placeholder 3">
            <a:extLst>
              <a:ext uri="{FF2B5EF4-FFF2-40B4-BE49-F238E27FC236}">
                <a16:creationId xmlns:a16="http://schemas.microsoft.com/office/drawing/2014/main" id="{03BEC3B1-0316-E444-9AE0-54C90485B50E}"/>
              </a:ext>
            </a:extLst>
          </p:cNvPr>
          <p:cNvSpPr>
            <a:spLocks noGrp="1"/>
          </p:cNvSpPr>
          <p:nvPr>
            <p:ph type="ftr" sz="quarter" idx="11"/>
          </p:nvPr>
        </p:nvSpPr>
        <p:spPr>
          <a:xfrm>
            <a:off x="2211257" y="6360102"/>
            <a:ext cx="5653299" cy="215900"/>
          </a:xfrm>
        </p:spPr>
        <p:txBody>
          <a:bodyPr/>
          <a:lstStyle/>
          <a:p>
            <a:pPr algn="l"/>
            <a:r>
              <a:rPr lang="en-US" sz="1400" dirty="0">
                <a:latin typeface="Times New Roman" panose="02020603050405020304" pitchFamily="18" charset="0"/>
                <a:cs typeface="Times New Roman" panose="02020603050405020304" pitchFamily="18" charset="0"/>
              </a:rPr>
              <a:t>Source: Authors’ elaborations based on PECS 2017</a:t>
            </a:r>
          </a:p>
        </p:txBody>
      </p:sp>
      <p:pic>
        <p:nvPicPr>
          <p:cNvPr id="11" name="Picture 10">
            <a:extLst>
              <a:ext uri="{FF2B5EF4-FFF2-40B4-BE49-F238E27FC236}">
                <a16:creationId xmlns:a16="http://schemas.microsoft.com/office/drawing/2014/main" id="{1775942A-9D5F-41B3-FEEE-D2D899AE1BA7}"/>
              </a:ext>
            </a:extLst>
          </p:cNvPr>
          <p:cNvPicPr>
            <a:picLocks noChangeAspect="1"/>
          </p:cNvPicPr>
          <p:nvPr/>
        </p:nvPicPr>
        <p:blipFill>
          <a:blip r:embed="rId3"/>
          <a:stretch>
            <a:fillRect/>
          </a:stretch>
        </p:blipFill>
        <p:spPr>
          <a:xfrm>
            <a:off x="861515" y="1579118"/>
            <a:ext cx="7420970" cy="4670168"/>
          </a:xfrm>
          <a:prstGeom prst="rect">
            <a:avLst/>
          </a:prstGeom>
        </p:spPr>
      </p:pic>
    </p:spTree>
    <p:extLst>
      <p:ext uri="{BB962C8B-B14F-4D97-AF65-F5344CB8AC3E}">
        <p14:creationId xmlns:p14="http://schemas.microsoft.com/office/powerpoint/2010/main" val="14808058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Empirical approach / tax-benefit instruments data</a:t>
            </a:r>
          </a:p>
        </p:txBody>
      </p:sp>
      <p:sp>
        <p:nvSpPr>
          <p:cNvPr id="5" name="Slide Number Placeholder 4"/>
          <p:cNvSpPr>
            <a:spLocks noGrp="1"/>
          </p:cNvSpPr>
          <p:nvPr>
            <p:ph type="sldNum" sz="quarter" idx="12"/>
          </p:nvPr>
        </p:nvSpPr>
        <p:spPr/>
        <p:txBody>
          <a:bodyPr/>
          <a:lstStyle/>
          <a:p>
            <a:fld id="{8A584889-C427-46FC-86DD-7ED6F5408DDA}" type="slidenum">
              <a:rPr lang="en-US" smtClean="0"/>
              <a:t>48</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354444" y="1122753"/>
            <a:ext cx="8177674" cy="215900"/>
          </a:xfrm>
        </p:spPr>
        <p:txBody>
          <a:bodyPr vert="horz" lIns="0" tIns="0" rIns="0" bIns="0" rtlCol="0" anchor="t">
            <a:noAutofit/>
          </a:bodyPr>
          <a:lstStyle/>
          <a:p>
            <a:r>
              <a:rPr lang="en-US" sz="1400" b="1" dirty="0">
                <a:latin typeface="Times New Roman" panose="02020603050405020304" pitchFamily="18" charset="0"/>
                <a:cs typeface="Times New Roman" panose="02020603050405020304" pitchFamily="18" charset="0"/>
              </a:rPr>
              <a:t>Fig 2: Bargaining Effect from Financial Power on Women’s Resource Shares</a:t>
            </a:r>
          </a:p>
          <a:p>
            <a:endParaRPr lang="en-GB" sz="1400" b="1" dirty="0"/>
          </a:p>
          <a:p>
            <a:pPr lvl="2" algn="just">
              <a:buFont typeface="Wingdings" panose="05000000000000000000" pitchFamily="2" charset="2"/>
              <a:buChar char="q"/>
            </a:pPr>
            <a:endParaRPr lang="en-US" sz="1400" b="1"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sp>
        <p:nvSpPr>
          <p:cNvPr id="9" name="Footer Placeholder 3">
            <a:extLst>
              <a:ext uri="{FF2B5EF4-FFF2-40B4-BE49-F238E27FC236}">
                <a16:creationId xmlns:a16="http://schemas.microsoft.com/office/drawing/2014/main" id="{03BEC3B1-0316-E444-9AE0-54C90485B50E}"/>
              </a:ext>
            </a:extLst>
          </p:cNvPr>
          <p:cNvSpPr>
            <a:spLocks noGrp="1"/>
          </p:cNvSpPr>
          <p:nvPr>
            <p:ph type="ftr" sz="quarter" idx="11"/>
          </p:nvPr>
        </p:nvSpPr>
        <p:spPr>
          <a:xfrm>
            <a:off x="2211257" y="6360102"/>
            <a:ext cx="5653299" cy="215900"/>
          </a:xfrm>
        </p:spPr>
        <p:txBody>
          <a:bodyPr/>
          <a:lstStyle/>
          <a:p>
            <a:pPr algn="l"/>
            <a:r>
              <a:rPr lang="en-US" sz="1400" dirty="0">
                <a:latin typeface="Times New Roman" panose="02020603050405020304" pitchFamily="18" charset="0"/>
                <a:cs typeface="Times New Roman" panose="02020603050405020304" pitchFamily="18" charset="0"/>
              </a:rPr>
              <a:t>Source: Authors’ elaborations based on PECS 2017</a:t>
            </a:r>
          </a:p>
        </p:txBody>
      </p:sp>
      <p:pic>
        <p:nvPicPr>
          <p:cNvPr id="4" name="Picture 3">
            <a:extLst>
              <a:ext uri="{FF2B5EF4-FFF2-40B4-BE49-F238E27FC236}">
                <a16:creationId xmlns:a16="http://schemas.microsoft.com/office/drawing/2014/main" id="{095558FB-4EFB-07AF-1689-FA26E2A53210}"/>
              </a:ext>
            </a:extLst>
          </p:cNvPr>
          <p:cNvPicPr>
            <a:picLocks noChangeAspect="1"/>
          </p:cNvPicPr>
          <p:nvPr/>
        </p:nvPicPr>
        <p:blipFill>
          <a:blip r:embed="rId3"/>
          <a:stretch>
            <a:fillRect/>
          </a:stretch>
        </p:blipFill>
        <p:spPr>
          <a:xfrm>
            <a:off x="354444" y="1499853"/>
            <a:ext cx="5532333" cy="4024326"/>
          </a:xfrm>
          <a:prstGeom prst="rect">
            <a:avLst/>
          </a:prstGeom>
        </p:spPr>
      </p:pic>
      <p:sp>
        <p:nvSpPr>
          <p:cNvPr id="7" name="Espace réservé du contenu 2">
            <a:extLst>
              <a:ext uri="{FF2B5EF4-FFF2-40B4-BE49-F238E27FC236}">
                <a16:creationId xmlns:a16="http://schemas.microsoft.com/office/drawing/2014/main" id="{A914C033-44BB-032F-4DFC-DA7DD70922A8}"/>
              </a:ext>
            </a:extLst>
          </p:cNvPr>
          <p:cNvSpPr txBox="1">
            <a:spLocks/>
          </p:cNvSpPr>
          <p:nvPr/>
        </p:nvSpPr>
        <p:spPr>
          <a:xfrm>
            <a:off x="6173878" y="1558959"/>
            <a:ext cx="2828608" cy="5852966"/>
          </a:xfrm>
          <a:prstGeom prst="rect">
            <a:avLst/>
          </a:prstGeom>
        </p:spPr>
        <p:txBody>
          <a:bodyPr vert="horz" lIns="0" tIns="0" rIns="0" bIns="0" rtlCol="0">
            <a:normAutofit/>
          </a:bodyPr>
          <a:lstStyle>
            <a:lvl1pPr marL="0" indent="0" algn="l" defTabSz="457200" rtl="0" eaLnBrk="1" latinLnBrk="0" hangingPunct="1">
              <a:spcBef>
                <a:spcPct val="20000"/>
              </a:spcBef>
              <a:buFont typeface="Arial"/>
              <a:buNone/>
              <a:defRPr sz="3000" kern="1200">
                <a:solidFill>
                  <a:schemeClr val="accent1"/>
                </a:solidFill>
                <a:latin typeface="+mn-lt"/>
                <a:ea typeface="+mn-ea"/>
                <a:cs typeface="+mn-cs"/>
              </a:defRPr>
            </a:lvl1pPr>
            <a:lvl2pPr marL="0" indent="0" algn="l" defTabSz="457200" rtl="0" eaLnBrk="1" latinLnBrk="0" hangingPunct="1">
              <a:spcBef>
                <a:spcPct val="20000"/>
              </a:spcBef>
              <a:buFont typeface="Arial"/>
              <a:buNone/>
              <a:defRPr sz="3000" kern="1200" baseline="0">
                <a:solidFill>
                  <a:schemeClr val="accent2"/>
                </a:solidFill>
                <a:latin typeface="+mn-lt"/>
                <a:ea typeface="+mn-ea"/>
                <a:cs typeface="+mn-cs"/>
              </a:defRPr>
            </a:lvl2pPr>
            <a:lvl3pPr marL="361950" indent="-361950" algn="l" defTabSz="457200" rtl="0" eaLnBrk="1" latinLnBrk="0" hangingPunct="1">
              <a:spcBef>
                <a:spcPct val="20000"/>
              </a:spcBef>
              <a:buFont typeface="Arial" panose="020B0604020202020204" pitchFamily="34" charset="0"/>
              <a:buChar char="•"/>
              <a:defRPr sz="2500" kern="1200" baseline="0">
                <a:solidFill>
                  <a:schemeClr val="accent2"/>
                </a:solidFill>
                <a:latin typeface="+mn-lt"/>
                <a:ea typeface="+mn-ea"/>
                <a:cs typeface="+mn-cs"/>
              </a:defRPr>
            </a:lvl3pPr>
            <a:lvl4pPr marL="715963" indent="-354013" algn="l" defTabSz="457200" rtl="0" eaLnBrk="1" latinLnBrk="0" hangingPunct="1">
              <a:spcBef>
                <a:spcPct val="20000"/>
              </a:spcBef>
              <a:buFont typeface="Arial"/>
              <a:buChar char="–"/>
              <a:defRPr sz="2000" kern="1200" baseline="0">
                <a:solidFill>
                  <a:schemeClr val="accent2"/>
                </a:solidFill>
                <a:latin typeface="+mn-lt"/>
                <a:ea typeface="+mn-ea"/>
                <a:cs typeface="+mn-cs"/>
              </a:defRPr>
            </a:lvl4pPr>
            <a:lvl5pPr marL="1077913" indent="-361950" algn="l" defTabSz="457200" rtl="0" eaLnBrk="1" latinLnBrk="0" hangingPunct="1">
              <a:spcBef>
                <a:spcPct val="20000"/>
              </a:spcBef>
              <a:buFont typeface="Arial" pitchFamily="34" charset="0"/>
              <a:buChar char="–"/>
              <a:defRPr sz="2000" kern="1200" baseline="0">
                <a:solidFill>
                  <a:schemeClr val="accent2"/>
                </a:solidFill>
                <a:latin typeface="+mn-lt"/>
                <a:ea typeface="+mn-ea"/>
                <a:cs typeface="+mn-cs"/>
              </a:defRPr>
            </a:lvl5pPr>
            <a:lvl6pPr marL="1431925" indent="-354013" algn="l" defTabSz="457200" rtl="0" eaLnBrk="1" latinLnBrk="0" hangingPunct="1">
              <a:spcBef>
                <a:spcPct val="20000"/>
              </a:spcBef>
              <a:buFont typeface="Arial" pitchFamily="34" charset="0"/>
              <a:buChar char="–"/>
              <a:defRPr sz="2000" kern="1200">
                <a:solidFill>
                  <a:schemeClr val="accent2"/>
                </a:solidFill>
                <a:latin typeface="+mn-lt"/>
                <a:ea typeface="+mn-ea"/>
                <a:cs typeface="+mn-cs"/>
              </a:defRPr>
            </a:lvl6pPr>
            <a:lvl7pPr marL="0" indent="0" algn="l" defTabSz="457200" rtl="0" eaLnBrk="1" latinLnBrk="0" hangingPunct="1">
              <a:spcBef>
                <a:spcPct val="20000"/>
              </a:spcBef>
              <a:buFont typeface="Arial"/>
              <a:buNone/>
              <a:defRPr sz="2000" kern="1200">
                <a:solidFill>
                  <a:schemeClr val="accent2"/>
                </a:solidFill>
                <a:latin typeface="+mn-lt"/>
                <a:ea typeface="+mn-ea"/>
                <a:cs typeface="+mn-cs"/>
              </a:defRPr>
            </a:lvl7pPr>
            <a:lvl8pPr marL="0" indent="0" algn="l" defTabSz="457200" rtl="0" eaLnBrk="1" latinLnBrk="0" hangingPunct="1">
              <a:spcBef>
                <a:spcPct val="20000"/>
              </a:spcBef>
              <a:buFont typeface="Arial"/>
              <a:buNone/>
              <a:defRPr sz="2000" kern="1200">
                <a:solidFill>
                  <a:schemeClr val="accent2"/>
                </a:solidFill>
                <a:latin typeface="+mn-lt"/>
                <a:ea typeface="+mn-ea"/>
                <a:cs typeface="+mn-cs"/>
              </a:defRPr>
            </a:lvl8pPr>
            <a:lvl9pPr marL="0" indent="0" algn="l" defTabSz="457200" rtl="0" eaLnBrk="1" latinLnBrk="0" hangingPunct="1">
              <a:spcBef>
                <a:spcPct val="20000"/>
              </a:spcBef>
              <a:buFont typeface="Arial"/>
              <a:buNone/>
              <a:defRPr sz="2000" kern="1200">
                <a:solidFill>
                  <a:schemeClr val="accent2"/>
                </a:solidFill>
                <a:latin typeface="+mn-lt"/>
                <a:ea typeface="+mn-ea"/>
                <a:cs typeface="+mn-cs"/>
              </a:defRPr>
            </a:lvl9pPr>
          </a:lstStyle>
          <a:p>
            <a:r>
              <a:rPr lang="en-US" sz="1200" b="1" dirty="0">
                <a:latin typeface="Times New Roman" panose="02020603050405020304" pitchFamily="18" charset="0"/>
                <a:cs typeface="Times New Roman" panose="02020603050405020304" pitchFamily="18" charset="0"/>
              </a:rPr>
              <a:t>Counterfactual</a:t>
            </a:r>
            <a:r>
              <a:rPr lang="en-US" sz="1200" dirty="0">
                <a:latin typeface="Times New Roman" panose="02020603050405020304" pitchFamily="18" charset="0"/>
                <a:cs typeface="Times New Roman" panose="02020603050405020304" pitchFamily="18" charset="0"/>
              </a:rPr>
              <a:t>:</a:t>
            </a:r>
          </a:p>
          <a:p>
            <a:pPr marL="171450" indent="-171450">
              <a:buFont typeface="Arial" panose="020B0604020202020204" pitchFamily="34" charset="0"/>
              <a:buChar char="•"/>
            </a:pPr>
            <a:r>
              <a:rPr lang="en-US" sz="1200" dirty="0">
                <a:latin typeface="Times New Roman" panose="02020603050405020304" pitchFamily="18" charset="0"/>
                <a:cs typeface="Times New Roman" panose="02020603050405020304" pitchFamily="18" charset="0"/>
              </a:rPr>
              <a:t>In counterfactual, the benefits received by women are assumed to be given to men, so the female share becomes 0</a:t>
            </a:r>
          </a:p>
          <a:p>
            <a:pPr marL="171450" indent="-171450">
              <a:buFont typeface="Arial" panose="020B0604020202020204" pitchFamily="34" charset="0"/>
              <a:buChar char="•"/>
            </a:pPr>
            <a:r>
              <a:rPr lang="en-US" sz="1200" dirty="0">
                <a:latin typeface="Times New Roman" panose="02020603050405020304" pitchFamily="18" charset="0"/>
                <a:cs typeface="Times New Roman" panose="02020603050405020304" pitchFamily="18" charset="0"/>
              </a:rPr>
              <a:t>Results indicate the increasing role of a control over benefits in the upper part and middle part of the distribution</a:t>
            </a:r>
          </a:p>
          <a:p>
            <a:pPr marL="171450" indent="-171450">
              <a:buFont typeface="Arial" panose="020B0604020202020204" pitchFamily="34" charset="0"/>
              <a:buChar char="•"/>
            </a:pPr>
            <a:r>
              <a:rPr lang="en-US" sz="1200" dirty="0">
                <a:latin typeface="Times New Roman" panose="02020603050405020304" pitchFamily="18" charset="0"/>
                <a:cs typeface="Times New Roman" panose="02020603050405020304" pitchFamily="18" charset="0"/>
              </a:rPr>
              <a:t>Impact on net earnings is negligible</a:t>
            </a:r>
          </a:p>
        </p:txBody>
      </p:sp>
      <p:pic>
        <p:nvPicPr>
          <p:cNvPr id="8" name="Picture 7">
            <a:extLst>
              <a:ext uri="{FF2B5EF4-FFF2-40B4-BE49-F238E27FC236}">
                <a16:creationId xmlns:a16="http://schemas.microsoft.com/office/drawing/2014/main" id="{39CD2739-0149-5342-C00A-A14B85D5BA93}"/>
              </a:ext>
            </a:extLst>
          </p:cNvPr>
          <p:cNvPicPr>
            <a:picLocks noChangeAspect="1"/>
          </p:cNvPicPr>
          <p:nvPr/>
        </p:nvPicPr>
        <p:blipFill>
          <a:blip r:embed="rId4"/>
          <a:stretch>
            <a:fillRect/>
          </a:stretch>
        </p:blipFill>
        <p:spPr>
          <a:xfrm>
            <a:off x="1749152" y="6069946"/>
            <a:ext cx="2980693" cy="290156"/>
          </a:xfrm>
          <a:prstGeom prst="rect">
            <a:avLst/>
          </a:prstGeom>
        </p:spPr>
      </p:pic>
    </p:spTree>
    <p:extLst>
      <p:ext uri="{BB962C8B-B14F-4D97-AF65-F5344CB8AC3E}">
        <p14:creationId xmlns:p14="http://schemas.microsoft.com/office/powerpoint/2010/main" val="83396272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Results: implication for inequality across people</a:t>
            </a:r>
          </a:p>
        </p:txBody>
      </p:sp>
      <p:sp>
        <p:nvSpPr>
          <p:cNvPr id="5" name="Slide Number Placeholder 4"/>
          <p:cNvSpPr>
            <a:spLocks noGrp="1"/>
          </p:cNvSpPr>
          <p:nvPr>
            <p:ph type="sldNum" sz="quarter" idx="12"/>
          </p:nvPr>
        </p:nvSpPr>
        <p:spPr/>
        <p:txBody>
          <a:bodyPr/>
          <a:lstStyle/>
          <a:p>
            <a:fld id="{8A584889-C427-46FC-86DD-7ED6F5408DDA}" type="slidenum">
              <a:rPr lang="en-US" smtClean="0"/>
              <a:t>49</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354444" y="953480"/>
            <a:ext cx="8177674" cy="215900"/>
          </a:xfrm>
        </p:spPr>
        <p:txBody>
          <a:bodyPr vert="horz" lIns="0" tIns="0" rIns="0" bIns="0" rtlCol="0" anchor="t">
            <a:noAutofit/>
          </a:bodyPr>
          <a:lstStyle/>
          <a:p>
            <a:r>
              <a:rPr lang="en-US" sz="1400" b="1" dirty="0">
                <a:latin typeface="Times New Roman" panose="02020603050405020304" pitchFamily="18" charset="0"/>
                <a:cs typeface="Times New Roman" panose="02020603050405020304" pitchFamily="18" charset="0"/>
              </a:rPr>
              <a:t>Table: Implications for Interpersonal Inequality</a:t>
            </a:r>
          </a:p>
          <a:p>
            <a:endParaRPr lang="en-GB" sz="1400" b="1" dirty="0"/>
          </a:p>
          <a:p>
            <a:pPr marL="0" lvl="2" indent="0" algn="just">
              <a:buNone/>
            </a:pPr>
            <a:r>
              <a:rPr lang="en-GB" sz="1400" u="none" strike="noStrike" dirty="0">
                <a:solidFill>
                  <a:schemeClr val="tx1"/>
                </a:solidFill>
                <a:effectLst/>
                <a:latin typeface="Times New Roman" panose="02020603050405020304" pitchFamily="18" charset="0"/>
                <a:cs typeface="Times New Roman" panose="02020603050405020304" pitchFamily="18" charset="0"/>
              </a:rPr>
              <a:t>Variance of log individual expenditures </a:t>
            </a:r>
            <a:endParaRPr lang="en-GB" sz="1400" b="0" i="0" u="none" strike="noStrike" dirty="0">
              <a:solidFill>
                <a:schemeClr val="tx1"/>
              </a:solidFill>
              <a:effectLst/>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400" b="1"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sp>
        <p:nvSpPr>
          <p:cNvPr id="9" name="Footer Placeholder 3">
            <a:extLst>
              <a:ext uri="{FF2B5EF4-FFF2-40B4-BE49-F238E27FC236}">
                <a16:creationId xmlns:a16="http://schemas.microsoft.com/office/drawing/2014/main" id="{03BEC3B1-0316-E444-9AE0-54C90485B50E}"/>
              </a:ext>
            </a:extLst>
          </p:cNvPr>
          <p:cNvSpPr>
            <a:spLocks noGrp="1"/>
          </p:cNvSpPr>
          <p:nvPr>
            <p:ph type="ftr" sz="quarter" idx="11"/>
          </p:nvPr>
        </p:nvSpPr>
        <p:spPr>
          <a:xfrm>
            <a:off x="2211257" y="6360102"/>
            <a:ext cx="5653299" cy="215900"/>
          </a:xfrm>
        </p:spPr>
        <p:txBody>
          <a:bodyPr/>
          <a:lstStyle/>
          <a:p>
            <a:pPr algn="l"/>
            <a:r>
              <a:rPr lang="en-US" sz="1400" dirty="0">
                <a:latin typeface="Times New Roman" panose="02020603050405020304" pitchFamily="18" charset="0"/>
                <a:cs typeface="Times New Roman" panose="02020603050405020304" pitchFamily="18" charset="0"/>
              </a:rPr>
              <a:t>Source: Authors’ elaborations based on PECS 2017</a:t>
            </a:r>
          </a:p>
        </p:txBody>
      </p:sp>
      <p:sp>
        <p:nvSpPr>
          <p:cNvPr id="4" name="Espace réservé du contenu 2">
            <a:extLst>
              <a:ext uri="{FF2B5EF4-FFF2-40B4-BE49-F238E27FC236}">
                <a16:creationId xmlns:a16="http://schemas.microsoft.com/office/drawing/2014/main" id="{F3301C7D-D8E4-D0D5-EACD-5B42A7F70DCF}"/>
              </a:ext>
            </a:extLst>
          </p:cNvPr>
          <p:cNvSpPr txBox="1">
            <a:spLocks/>
          </p:cNvSpPr>
          <p:nvPr/>
        </p:nvSpPr>
        <p:spPr>
          <a:xfrm>
            <a:off x="5252765" y="1132095"/>
            <a:ext cx="3782053" cy="5470287"/>
          </a:xfrm>
          <a:prstGeom prst="rect">
            <a:avLst/>
          </a:prstGeom>
        </p:spPr>
        <p:txBody>
          <a:bodyPr vert="horz" lIns="0" tIns="0" rIns="0" bIns="0" rtlCol="0">
            <a:normAutofit/>
          </a:bodyPr>
          <a:lstStyle>
            <a:lvl1pPr marL="0" indent="0" algn="l" defTabSz="457200" rtl="0" eaLnBrk="1" latinLnBrk="0" hangingPunct="1">
              <a:spcBef>
                <a:spcPct val="20000"/>
              </a:spcBef>
              <a:buFont typeface="Arial"/>
              <a:buNone/>
              <a:defRPr sz="3000" kern="1200">
                <a:solidFill>
                  <a:schemeClr val="accent1"/>
                </a:solidFill>
                <a:latin typeface="+mn-lt"/>
                <a:ea typeface="+mn-ea"/>
                <a:cs typeface="+mn-cs"/>
              </a:defRPr>
            </a:lvl1pPr>
            <a:lvl2pPr marL="0" indent="0" algn="l" defTabSz="457200" rtl="0" eaLnBrk="1" latinLnBrk="0" hangingPunct="1">
              <a:spcBef>
                <a:spcPct val="20000"/>
              </a:spcBef>
              <a:buFont typeface="Arial"/>
              <a:buNone/>
              <a:defRPr sz="3000" kern="1200" baseline="0">
                <a:solidFill>
                  <a:schemeClr val="accent2"/>
                </a:solidFill>
                <a:latin typeface="+mn-lt"/>
                <a:ea typeface="+mn-ea"/>
                <a:cs typeface="+mn-cs"/>
              </a:defRPr>
            </a:lvl2pPr>
            <a:lvl3pPr marL="361950" indent="-361950" algn="l" defTabSz="457200" rtl="0" eaLnBrk="1" latinLnBrk="0" hangingPunct="1">
              <a:spcBef>
                <a:spcPct val="20000"/>
              </a:spcBef>
              <a:buFont typeface="Arial" panose="020B0604020202020204" pitchFamily="34" charset="0"/>
              <a:buChar char="•"/>
              <a:defRPr sz="2500" kern="1200" baseline="0">
                <a:solidFill>
                  <a:schemeClr val="accent2"/>
                </a:solidFill>
                <a:latin typeface="+mn-lt"/>
                <a:ea typeface="+mn-ea"/>
                <a:cs typeface="+mn-cs"/>
              </a:defRPr>
            </a:lvl3pPr>
            <a:lvl4pPr marL="715963" indent="-354013" algn="l" defTabSz="457200" rtl="0" eaLnBrk="1" latinLnBrk="0" hangingPunct="1">
              <a:spcBef>
                <a:spcPct val="20000"/>
              </a:spcBef>
              <a:buFont typeface="Arial"/>
              <a:buChar char="–"/>
              <a:defRPr sz="2000" kern="1200" baseline="0">
                <a:solidFill>
                  <a:schemeClr val="accent2"/>
                </a:solidFill>
                <a:latin typeface="+mn-lt"/>
                <a:ea typeface="+mn-ea"/>
                <a:cs typeface="+mn-cs"/>
              </a:defRPr>
            </a:lvl4pPr>
            <a:lvl5pPr marL="1077913" indent="-361950" algn="l" defTabSz="457200" rtl="0" eaLnBrk="1" latinLnBrk="0" hangingPunct="1">
              <a:spcBef>
                <a:spcPct val="20000"/>
              </a:spcBef>
              <a:buFont typeface="Arial" pitchFamily="34" charset="0"/>
              <a:buChar char="–"/>
              <a:defRPr sz="2000" kern="1200" baseline="0">
                <a:solidFill>
                  <a:schemeClr val="accent2"/>
                </a:solidFill>
                <a:latin typeface="+mn-lt"/>
                <a:ea typeface="+mn-ea"/>
                <a:cs typeface="+mn-cs"/>
              </a:defRPr>
            </a:lvl5pPr>
            <a:lvl6pPr marL="1431925" indent="-354013" algn="l" defTabSz="457200" rtl="0" eaLnBrk="1" latinLnBrk="0" hangingPunct="1">
              <a:spcBef>
                <a:spcPct val="20000"/>
              </a:spcBef>
              <a:buFont typeface="Arial" pitchFamily="34" charset="0"/>
              <a:buChar char="–"/>
              <a:defRPr sz="2000" kern="1200">
                <a:solidFill>
                  <a:schemeClr val="accent2"/>
                </a:solidFill>
                <a:latin typeface="+mn-lt"/>
                <a:ea typeface="+mn-ea"/>
                <a:cs typeface="+mn-cs"/>
              </a:defRPr>
            </a:lvl6pPr>
            <a:lvl7pPr marL="0" indent="0" algn="l" defTabSz="457200" rtl="0" eaLnBrk="1" latinLnBrk="0" hangingPunct="1">
              <a:spcBef>
                <a:spcPct val="20000"/>
              </a:spcBef>
              <a:buFont typeface="Arial"/>
              <a:buNone/>
              <a:defRPr sz="2000" kern="1200">
                <a:solidFill>
                  <a:schemeClr val="accent2"/>
                </a:solidFill>
                <a:latin typeface="+mn-lt"/>
                <a:ea typeface="+mn-ea"/>
                <a:cs typeface="+mn-cs"/>
              </a:defRPr>
            </a:lvl7pPr>
            <a:lvl8pPr marL="0" indent="0" algn="l" defTabSz="457200" rtl="0" eaLnBrk="1" latinLnBrk="0" hangingPunct="1">
              <a:spcBef>
                <a:spcPct val="20000"/>
              </a:spcBef>
              <a:buFont typeface="Arial"/>
              <a:buNone/>
              <a:defRPr sz="2000" kern="1200">
                <a:solidFill>
                  <a:schemeClr val="accent2"/>
                </a:solidFill>
                <a:latin typeface="+mn-lt"/>
                <a:ea typeface="+mn-ea"/>
                <a:cs typeface="+mn-cs"/>
              </a:defRPr>
            </a:lvl8pPr>
            <a:lvl9pPr marL="0" indent="0" algn="l" defTabSz="457200" rtl="0" eaLnBrk="1" latinLnBrk="0" hangingPunct="1">
              <a:spcBef>
                <a:spcPct val="20000"/>
              </a:spcBef>
              <a:buFont typeface="Arial"/>
              <a:buNone/>
              <a:defRPr sz="2000" kern="1200">
                <a:solidFill>
                  <a:schemeClr val="accent2"/>
                </a:solidFill>
                <a:latin typeface="+mn-lt"/>
                <a:ea typeface="+mn-ea"/>
                <a:cs typeface="+mn-cs"/>
              </a:defRPr>
            </a:lvl9pPr>
          </a:lstStyle>
          <a:p>
            <a:pPr marL="285750"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“Overall” means total inequality across persons while “between” is the inequality between households (assuming equal sharing in households) and “within” is the residual category corresponding to intra-household inequality. </a:t>
            </a:r>
          </a:p>
          <a:p>
            <a:pPr marL="285750" indent="-285750">
              <a:buFont typeface="Arial" panose="020B0604020202020204" pitchFamily="34" charset="0"/>
              <a:buChar char="•"/>
            </a:pPr>
            <a:r>
              <a:rPr lang="en-US" sz="1600" dirty="0">
                <a:solidFill>
                  <a:srgbClr val="0070C0"/>
                </a:solidFill>
                <a:latin typeface="Times New Roman" panose="02020603050405020304" pitchFamily="18" charset="0"/>
                <a:cs typeface="Times New Roman" panose="02020603050405020304" pitchFamily="18" charset="0"/>
              </a:rPr>
              <a:t>We can decompose total interpersonal inequality into within and between household inequality </a:t>
            </a:r>
            <a:r>
              <a:rPr lang="en-US" sz="1600" dirty="0">
                <a:latin typeface="Times New Roman" panose="02020603050405020304" pitchFamily="18" charset="0"/>
                <a:cs typeface="Times New Roman" panose="02020603050405020304" pitchFamily="18" charset="0"/>
              </a:rPr>
              <a:t>(rare attempts of that kind; Lise and Seitz (2011) for the UK)</a:t>
            </a:r>
          </a:p>
          <a:p>
            <a:pPr marL="285750" indent="-285750">
              <a:buFont typeface="Arial" panose="020B0604020202020204" pitchFamily="34" charset="0"/>
              <a:buChar char="•"/>
            </a:pPr>
            <a:r>
              <a:rPr lang="en-US" sz="1600" dirty="0">
                <a:solidFill>
                  <a:srgbClr val="0070C0"/>
                </a:solidFill>
                <a:latin typeface="Times New Roman" panose="02020603050405020304" pitchFamily="18" charset="0"/>
                <a:cs typeface="Times New Roman" panose="02020603050405020304" pitchFamily="18" charset="0"/>
              </a:rPr>
              <a:t>The ‘within’ component is sizable 38.6% </a:t>
            </a:r>
          </a:p>
          <a:p>
            <a:pPr marL="285750" indent="-285750">
              <a:buFont typeface="Arial" panose="020B0604020202020204" pitchFamily="34" charset="0"/>
              <a:buChar char="•"/>
            </a:pPr>
            <a:r>
              <a:rPr lang="en-US" sz="1600" dirty="0">
                <a:solidFill>
                  <a:srgbClr val="0070C0"/>
                </a:solidFill>
                <a:latin typeface="Times New Roman" panose="02020603050405020304" pitchFamily="18" charset="0"/>
                <a:cs typeface="Times New Roman" panose="02020603050405020304" pitchFamily="18" charset="0"/>
              </a:rPr>
              <a:t>Women’s actual control over resources limits the extent of total interpersonal inequality by reducing intra-household inequality. </a:t>
            </a:r>
          </a:p>
        </p:txBody>
      </p:sp>
      <p:graphicFrame>
        <p:nvGraphicFramePr>
          <p:cNvPr id="7" name="Table 6">
            <a:extLst>
              <a:ext uri="{FF2B5EF4-FFF2-40B4-BE49-F238E27FC236}">
                <a16:creationId xmlns:a16="http://schemas.microsoft.com/office/drawing/2014/main" id="{12319967-15ED-BFDE-F1E5-6A390C2F4244}"/>
              </a:ext>
            </a:extLst>
          </p:cNvPr>
          <p:cNvGraphicFramePr>
            <a:graphicFrameLocks noGrp="1"/>
          </p:cNvGraphicFramePr>
          <p:nvPr>
            <p:extLst>
              <p:ext uri="{D42A27DB-BD31-4B8C-83A1-F6EECF244321}">
                <p14:modId xmlns:p14="http://schemas.microsoft.com/office/powerpoint/2010/main" val="879168497"/>
              </p:ext>
            </p:extLst>
          </p:nvPr>
        </p:nvGraphicFramePr>
        <p:xfrm>
          <a:off x="373336" y="1874520"/>
          <a:ext cx="4198665" cy="2501122"/>
        </p:xfrm>
        <a:graphic>
          <a:graphicData uri="http://schemas.openxmlformats.org/drawingml/2006/table">
            <a:tbl>
              <a:tblPr>
                <a:tableStyleId>{BC89EF96-8CEA-46FF-86C4-4CE0E7609802}</a:tableStyleId>
              </a:tblPr>
              <a:tblGrid>
                <a:gridCol w="2206869">
                  <a:extLst>
                    <a:ext uri="{9D8B030D-6E8A-4147-A177-3AD203B41FA5}">
                      <a16:colId xmlns:a16="http://schemas.microsoft.com/office/drawing/2014/main" val="1520764230"/>
                    </a:ext>
                  </a:extLst>
                </a:gridCol>
                <a:gridCol w="995898">
                  <a:extLst>
                    <a:ext uri="{9D8B030D-6E8A-4147-A177-3AD203B41FA5}">
                      <a16:colId xmlns:a16="http://schemas.microsoft.com/office/drawing/2014/main" val="3831954506"/>
                    </a:ext>
                  </a:extLst>
                </a:gridCol>
                <a:gridCol w="995898">
                  <a:extLst>
                    <a:ext uri="{9D8B030D-6E8A-4147-A177-3AD203B41FA5}">
                      <a16:colId xmlns:a16="http://schemas.microsoft.com/office/drawing/2014/main" val="679418242"/>
                    </a:ext>
                  </a:extLst>
                </a:gridCol>
              </a:tblGrid>
              <a:tr h="400050">
                <a:tc>
                  <a:txBody>
                    <a:bodyPr/>
                    <a:lstStyle/>
                    <a:p>
                      <a:pPr algn="ctr" fontAlgn="b"/>
                      <a:r>
                        <a:rPr lang="en-GB" sz="1200" b="1" u="none" strike="noStrike" dirty="0">
                          <a:effectLst/>
                          <a:latin typeface="Times New Roman" panose="02020603050405020304" pitchFamily="18" charset="0"/>
                          <a:cs typeface="Times New Roman" panose="02020603050405020304" pitchFamily="18" charset="0"/>
                        </a:rPr>
                        <a:t>Variance decomposition</a:t>
                      </a:r>
                      <a:endParaRPr lang="en-GB" sz="1200" b="1" i="0" u="none" strike="noStrike" dirty="0">
                        <a:effectLst/>
                        <a:latin typeface="Times New Roman" panose="02020603050405020304" pitchFamily="18" charset="0"/>
                        <a:cs typeface="Times New Roman" panose="02020603050405020304" pitchFamily="18" charset="0"/>
                      </a:endParaRPr>
                    </a:p>
                  </a:txBody>
                  <a:tcPr marL="9525" marR="9525" marT="9525" marB="0" anchor="b">
                    <a:solidFill>
                      <a:schemeClr val="bg1">
                        <a:lumMod val="85000"/>
                      </a:schemeClr>
                    </a:solidFill>
                  </a:tcPr>
                </a:tc>
                <a:tc>
                  <a:txBody>
                    <a:bodyPr/>
                    <a:lstStyle/>
                    <a:p>
                      <a:pPr algn="ctr" fontAlgn="b"/>
                      <a:r>
                        <a:rPr lang="en-GB" sz="1200" b="1" u="none" strike="noStrike" dirty="0">
                          <a:effectLst/>
                          <a:latin typeface="Times New Roman" panose="02020603050405020304" pitchFamily="18" charset="0"/>
                          <a:cs typeface="Times New Roman" panose="02020603050405020304" pitchFamily="18" charset="0"/>
                        </a:rPr>
                        <a:t>Baseline</a:t>
                      </a:r>
                      <a:endParaRPr lang="en-GB" sz="1200" b="1" i="0" u="none" strike="noStrike" dirty="0">
                        <a:effectLst/>
                        <a:latin typeface="Times New Roman" panose="02020603050405020304" pitchFamily="18" charset="0"/>
                        <a:cs typeface="Times New Roman" panose="02020603050405020304" pitchFamily="18" charset="0"/>
                      </a:endParaRPr>
                    </a:p>
                  </a:txBody>
                  <a:tcPr marL="9525" marR="9525" marT="9525" marB="0" anchor="b">
                    <a:solidFill>
                      <a:schemeClr val="bg1">
                        <a:lumMod val="85000"/>
                      </a:schemeClr>
                    </a:solidFill>
                  </a:tcPr>
                </a:tc>
                <a:tc>
                  <a:txBody>
                    <a:bodyPr/>
                    <a:lstStyle/>
                    <a:p>
                      <a:pPr algn="ctr" fontAlgn="b"/>
                      <a:r>
                        <a:rPr lang="en-GB" sz="1200" b="1" u="none" strike="noStrike" dirty="0">
                          <a:effectLst/>
                          <a:latin typeface="Times New Roman" panose="02020603050405020304" pitchFamily="18" charset="0"/>
                          <a:cs typeface="Times New Roman" panose="02020603050405020304" pitchFamily="18" charset="0"/>
                        </a:rPr>
                        <a:t>Purse to wallet</a:t>
                      </a:r>
                      <a:endParaRPr lang="en-GB" sz="1200" b="1" i="0" u="none" strike="noStrike" dirty="0">
                        <a:effectLst/>
                        <a:latin typeface="Times New Roman" panose="02020603050405020304" pitchFamily="18" charset="0"/>
                        <a:cs typeface="Times New Roman" panose="02020603050405020304" pitchFamily="18" charset="0"/>
                      </a:endParaRPr>
                    </a:p>
                  </a:txBody>
                  <a:tcPr marL="9525" marR="9525" marT="9525" marB="0" anchor="b">
                    <a:solidFill>
                      <a:schemeClr val="bg1">
                        <a:lumMod val="85000"/>
                      </a:schemeClr>
                    </a:solidFill>
                  </a:tcPr>
                </a:tc>
                <a:extLst>
                  <a:ext uri="{0D108BD9-81ED-4DB2-BD59-A6C34878D82A}">
                    <a16:rowId xmlns:a16="http://schemas.microsoft.com/office/drawing/2014/main" val="3531065886"/>
                  </a:ext>
                </a:extLst>
              </a:tr>
              <a:tr h="525268">
                <a:tc>
                  <a:txBody>
                    <a:bodyPr/>
                    <a:lstStyle/>
                    <a:p>
                      <a:pPr algn="l" fontAlgn="b"/>
                      <a:r>
                        <a:rPr lang="en-GB" sz="1200" u="none" strike="noStrike" dirty="0">
                          <a:effectLst/>
                          <a:latin typeface="Times New Roman" panose="02020603050405020304" pitchFamily="18" charset="0"/>
                          <a:cs typeface="Times New Roman" panose="02020603050405020304" pitchFamily="18" charset="0"/>
                        </a:rPr>
                        <a:t>Overall</a:t>
                      </a:r>
                      <a:endParaRPr lang="en-GB" sz="1200" b="0" i="0" u="none" strike="noStrike" dirty="0">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l" fontAlgn="b"/>
                      <a:r>
                        <a:rPr lang="en-PK" sz="1200" u="none" strike="noStrike">
                          <a:effectLst/>
                          <a:latin typeface="Times New Roman" panose="02020603050405020304" pitchFamily="18" charset="0"/>
                          <a:cs typeface="Times New Roman" panose="02020603050405020304" pitchFamily="18" charset="0"/>
                        </a:rPr>
                        <a:t>    0.893</a:t>
                      </a:r>
                      <a:endParaRPr lang="en-PK" sz="1200" b="0" i="0" u="none" strike="noStrike">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l" fontAlgn="b"/>
                      <a:r>
                        <a:rPr lang="en-PK" sz="1200" u="none" strike="noStrike">
                          <a:effectLst/>
                          <a:latin typeface="Times New Roman" panose="02020603050405020304" pitchFamily="18" charset="0"/>
                          <a:cs typeface="Times New Roman" panose="02020603050405020304" pitchFamily="18" charset="0"/>
                        </a:rPr>
                        <a:t>    0.880</a:t>
                      </a:r>
                      <a:endParaRPr lang="en-PK" sz="1200" b="0" i="0" u="none" strike="noStrike">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416689112"/>
                  </a:ext>
                </a:extLst>
              </a:tr>
              <a:tr h="525268">
                <a:tc>
                  <a:txBody>
                    <a:bodyPr/>
                    <a:lstStyle/>
                    <a:p>
                      <a:pPr algn="l" fontAlgn="b"/>
                      <a:r>
                        <a:rPr lang="en-GB" sz="1200" u="none" strike="noStrike" dirty="0">
                          <a:effectLst/>
                          <a:latin typeface="Times New Roman" panose="02020603050405020304" pitchFamily="18" charset="0"/>
                          <a:cs typeface="Times New Roman" panose="02020603050405020304" pitchFamily="18" charset="0"/>
                        </a:rPr>
                        <a:t>Between households</a:t>
                      </a:r>
                      <a:endParaRPr lang="en-GB" sz="1200" b="0" i="0" u="none" strike="noStrike" dirty="0">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l" fontAlgn="b"/>
                      <a:r>
                        <a:rPr lang="en-PK" sz="1200" u="none" strike="noStrike">
                          <a:effectLst/>
                          <a:latin typeface="Times New Roman" panose="02020603050405020304" pitchFamily="18" charset="0"/>
                          <a:cs typeface="Times New Roman" panose="02020603050405020304" pitchFamily="18" charset="0"/>
                        </a:rPr>
                        <a:t>    0.691</a:t>
                      </a:r>
                      <a:endParaRPr lang="en-PK" sz="1200" b="0" i="0" u="none" strike="noStrike">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l" fontAlgn="b"/>
                      <a:r>
                        <a:rPr lang="en-PK" sz="1200" u="none" strike="noStrike">
                          <a:effectLst/>
                          <a:latin typeface="Times New Roman" panose="02020603050405020304" pitchFamily="18" charset="0"/>
                          <a:cs typeface="Times New Roman" panose="02020603050405020304" pitchFamily="18" charset="0"/>
                        </a:rPr>
                        <a:t>    0.686</a:t>
                      </a:r>
                      <a:endParaRPr lang="en-PK" sz="1200" b="0" i="0" u="none" strike="noStrike">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2982796226"/>
                  </a:ext>
                </a:extLst>
              </a:tr>
              <a:tr h="525268">
                <a:tc>
                  <a:txBody>
                    <a:bodyPr/>
                    <a:lstStyle/>
                    <a:p>
                      <a:pPr algn="l" fontAlgn="b"/>
                      <a:r>
                        <a:rPr lang="en-GB" sz="1200" u="none" strike="noStrike" dirty="0">
                          <a:effectLst/>
                          <a:latin typeface="Times New Roman" panose="02020603050405020304" pitchFamily="18" charset="0"/>
                          <a:cs typeface="Times New Roman" panose="02020603050405020304" pitchFamily="18" charset="0"/>
                        </a:rPr>
                        <a:t>Within household</a:t>
                      </a:r>
                      <a:endParaRPr lang="en-GB" sz="1200" b="0" i="0" u="none" strike="noStrike" dirty="0">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l" fontAlgn="b"/>
                      <a:r>
                        <a:rPr lang="en-PK" sz="1200" u="none" strike="noStrike">
                          <a:effectLst/>
                          <a:latin typeface="Times New Roman" panose="02020603050405020304" pitchFamily="18" charset="0"/>
                          <a:cs typeface="Times New Roman" panose="02020603050405020304" pitchFamily="18" charset="0"/>
                        </a:rPr>
                        <a:t>    0.555</a:t>
                      </a:r>
                      <a:endParaRPr lang="en-PK" sz="1200" b="0" i="0" u="none" strike="noStrike">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l" fontAlgn="b"/>
                      <a:r>
                        <a:rPr lang="en-PK" sz="1200" u="none" strike="noStrike">
                          <a:effectLst/>
                          <a:latin typeface="Times New Roman" panose="02020603050405020304" pitchFamily="18" charset="0"/>
                          <a:cs typeface="Times New Roman" panose="02020603050405020304" pitchFamily="18" charset="0"/>
                        </a:rPr>
                        <a:t>    0.546</a:t>
                      </a:r>
                      <a:endParaRPr lang="en-PK" sz="1200" b="0" i="0" u="none" strike="noStrike">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2054919283"/>
                  </a:ext>
                </a:extLst>
              </a:tr>
              <a:tr h="525268">
                <a:tc>
                  <a:txBody>
                    <a:bodyPr/>
                    <a:lstStyle/>
                    <a:p>
                      <a:pPr algn="l" fontAlgn="b"/>
                      <a:r>
                        <a:rPr lang="en-GB" sz="1200" u="none" strike="noStrike" dirty="0">
                          <a:effectLst/>
                          <a:latin typeface="Times New Roman" panose="02020603050405020304" pitchFamily="18" charset="0"/>
                          <a:cs typeface="Times New Roman" panose="02020603050405020304" pitchFamily="18" charset="0"/>
                        </a:rPr>
                        <a:t>% of variance due to “within”</a:t>
                      </a:r>
                      <a:endParaRPr lang="en-GB" sz="1200" b="0" i="0" u="none" strike="noStrike" dirty="0">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l" fontAlgn="b"/>
                      <a:r>
                        <a:rPr lang="en-PK" sz="1200" u="none" strike="noStrike" dirty="0">
                          <a:effectLst/>
                          <a:latin typeface="Times New Roman" panose="02020603050405020304" pitchFamily="18" charset="0"/>
                          <a:cs typeface="Times New Roman" panose="02020603050405020304" pitchFamily="18" charset="0"/>
                        </a:rPr>
                        <a:t>    38.6%</a:t>
                      </a:r>
                      <a:endParaRPr lang="en-PK" sz="1200" b="0" i="0" u="none" strike="noStrike" dirty="0">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l" fontAlgn="b"/>
                      <a:r>
                        <a:rPr lang="en-PK" sz="1200" u="none" strike="noStrike" dirty="0">
                          <a:effectLst/>
                          <a:latin typeface="Times New Roman" panose="02020603050405020304" pitchFamily="18" charset="0"/>
                          <a:cs typeface="Times New Roman" panose="02020603050405020304" pitchFamily="18" charset="0"/>
                        </a:rPr>
                        <a:t>    38.5%</a:t>
                      </a:r>
                      <a:endParaRPr lang="en-PK" sz="1200" b="0" i="0" u="none" strike="noStrike" dirty="0">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a16="http://schemas.microsoft.com/office/drawing/2014/main" val="2592445261"/>
                  </a:ext>
                </a:extLst>
              </a:tr>
            </a:tbl>
          </a:graphicData>
        </a:graphic>
      </p:graphicFrame>
    </p:spTree>
    <p:extLst>
      <p:ext uri="{BB962C8B-B14F-4D97-AF65-F5344CB8AC3E}">
        <p14:creationId xmlns:p14="http://schemas.microsoft.com/office/powerpoint/2010/main" val="37752218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Fiscal incidence analysis results - Palestine</a:t>
            </a:r>
          </a:p>
        </p:txBody>
      </p:sp>
      <p:sp>
        <p:nvSpPr>
          <p:cNvPr id="5" name="Slide Number Placeholder 4"/>
          <p:cNvSpPr>
            <a:spLocks noGrp="1"/>
          </p:cNvSpPr>
          <p:nvPr>
            <p:ph type="sldNum" sz="quarter" idx="12"/>
          </p:nvPr>
        </p:nvSpPr>
        <p:spPr/>
        <p:txBody>
          <a:bodyPr/>
          <a:lstStyle/>
          <a:p>
            <a:fld id="{8A584889-C427-46FC-86DD-7ED6F5408DDA}" type="slidenum">
              <a:rPr lang="en-US" smtClean="0"/>
              <a:t>5</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83163" y="964477"/>
            <a:ext cx="8177674" cy="5212004"/>
          </a:xfrm>
        </p:spPr>
        <p:txBody>
          <a:bodyPr vert="horz" lIns="0" tIns="0" rIns="0" bIns="0" rtlCol="0" anchor="t">
            <a:noAutofit/>
          </a:bodyPr>
          <a:lstStyle/>
          <a:p>
            <a:pPr lvl="2" algn="just">
              <a:buFont typeface="Wingdings" panose="05000000000000000000" pitchFamily="2" charset="2"/>
              <a:buChar char="q"/>
            </a:pPr>
            <a:r>
              <a:rPr lang="en-US" sz="1800" dirty="0">
                <a:solidFill>
                  <a:schemeClr val="accent1"/>
                </a:solidFill>
                <a:latin typeface="Times New Roman" panose="02020603050405020304" pitchFamily="18" charset="0"/>
                <a:cs typeface="Times New Roman" panose="02020603050405020304" pitchFamily="18" charset="0"/>
              </a:rPr>
              <a:t>First ever fiscal incidence analysis of the country using CEQ methodology</a:t>
            </a:r>
          </a:p>
          <a:p>
            <a:pPr lvl="2" algn="just">
              <a:buFont typeface="Wingdings" panose="05000000000000000000" pitchFamily="2" charset="2"/>
              <a:buChar char="q"/>
            </a:pPr>
            <a:r>
              <a:rPr lang="en-US" sz="1800" b="1" dirty="0">
                <a:solidFill>
                  <a:schemeClr val="accent1"/>
                </a:solidFill>
                <a:latin typeface="Times New Roman" panose="02020603050405020304" pitchFamily="18" charset="0"/>
                <a:cs typeface="Times New Roman" panose="02020603050405020304" pitchFamily="18" charset="0"/>
              </a:rPr>
              <a:t>PSE-CEQ</a:t>
            </a:r>
            <a:r>
              <a:rPr lang="en-US" sz="1800" dirty="0">
                <a:solidFill>
                  <a:schemeClr val="accent1"/>
                </a:solidFill>
                <a:latin typeface="Times New Roman" panose="02020603050405020304" pitchFamily="18" charset="0"/>
                <a:cs typeface="Times New Roman" panose="02020603050405020304" pitchFamily="18" charset="0"/>
              </a:rPr>
              <a:t> point-in-time analysis conducted using 2016/17 PECS</a:t>
            </a:r>
          </a:p>
          <a:p>
            <a:pPr lvl="2" algn="just">
              <a:buFont typeface="Wingdings" panose="05000000000000000000" pitchFamily="2" charset="2"/>
              <a:buChar char="q"/>
            </a:pPr>
            <a:r>
              <a:rPr lang="en-US" sz="1800" b="1" dirty="0">
                <a:solidFill>
                  <a:schemeClr val="accent1"/>
                </a:solidFill>
                <a:latin typeface="Times New Roman" panose="02020603050405020304" pitchFamily="18" charset="0"/>
                <a:cs typeface="Times New Roman" panose="02020603050405020304" pitchFamily="18" charset="0"/>
              </a:rPr>
              <a:t>PSE-CEQ: </a:t>
            </a:r>
            <a:r>
              <a:rPr lang="en-US" sz="1800" dirty="0">
                <a:solidFill>
                  <a:schemeClr val="accent1"/>
                </a:solidFill>
                <a:latin typeface="Times New Roman" panose="02020603050405020304" pitchFamily="18" charset="0"/>
                <a:cs typeface="Times New Roman" panose="02020603050405020304" pitchFamily="18" charset="0"/>
              </a:rPr>
              <a:t>Palestine FIA results showed; </a:t>
            </a:r>
          </a:p>
          <a:p>
            <a:pPr lvl="3" algn="just">
              <a:buFont typeface="Courier New" panose="02070309020205020404" pitchFamily="49" charset="0"/>
              <a:buChar char="o"/>
            </a:pPr>
            <a:r>
              <a:rPr lang="en-US" sz="1600" dirty="0">
                <a:solidFill>
                  <a:schemeClr val="accent1"/>
                </a:solidFill>
                <a:latin typeface="Times New Roman" panose="02020603050405020304" pitchFamily="18" charset="0"/>
                <a:cs typeface="Times New Roman" panose="02020603050405020304" pitchFamily="18" charset="0"/>
              </a:rPr>
              <a:t>Combination of taxes and transfers reduces inequality by 6.5 Gini points.</a:t>
            </a:r>
          </a:p>
          <a:p>
            <a:pPr lvl="3" algn="just">
              <a:buFont typeface="Courier New" panose="02070309020205020404" pitchFamily="49" charset="0"/>
              <a:buChar char="o"/>
            </a:pPr>
            <a:r>
              <a:rPr lang="en-US" sz="1600" dirty="0">
                <a:solidFill>
                  <a:schemeClr val="accent1"/>
                </a:solidFill>
                <a:latin typeface="Times New Roman" panose="02020603050405020304" pitchFamily="18" charset="0"/>
                <a:cs typeface="Times New Roman" panose="02020603050405020304" pitchFamily="18" charset="0"/>
              </a:rPr>
              <a:t>Poverty is increased; national poverty increased by 8.4 percentage points.</a:t>
            </a: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dirty="0">
                <a:solidFill>
                  <a:schemeClr val="tx1">
                    <a:lumMod val="50000"/>
                    <a:lumOff val="50000"/>
                  </a:schemeClr>
                </a:solidFill>
              </a:rPr>
              <a:t>STRICTLY CONFIDENTIAL – DO NOT SHARE &amp; DO NOT CITE</a:t>
            </a:r>
          </a:p>
        </p:txBody>
      </p:sp>
      <p:pic>
        <p:nvPicPr>
          <p:cNvPr id="4" name="Picture 3">
            <a:extLst>
              <a:ext uri="{FF2B5EF4-FFF2-40B4-BE49-F238E27FC236}">
                <a16:creationId xmlns:a16="http://schemas.microsoft.com/office/drawing/2014/main" id="{0BD85361-9068-FB80-4EF5-62499FBE5F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2785242"/>
            <a:ext cx="4418111" cy="3391240"/>
          </a:xfrm>
          <a:prstGeom prst="rect">
            <a:avLst/>
          </a:prstGeom>
        </p:spPr>
      </p:pic>
      <p:pic>
        <p:nvPicPr>
          <p:cNvPr id="7" name="Picture 6">
            <a:extLst>
              <a:ext uri="{FF2B5EF4-FFF2-40B4-BE49-F238E27FC236}">
                <a16:creationId xmlns:a16="http://schemas.microsoft.com/office/drawing/2014/main" id="{3ADCB125-05EF-D105-AD24-54E89FFD289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850" y="2785241"/>
            <a:ext cx="4279765" cy="3391240"/>
          </a:xfrm>
          <a:prstGeom prst="rect">
            <a:avLst/>
          </a:prstGeom>
        </p:spPr>
      </p:pic>
    </p:spTree>
    <p:extLst>
      <p:ext uri="{BB962C8B-B14F-4D97-AF65-F5344CB8AC3E}">
        <p14:creationId xmlns:p14="http://schemas.microsoft.com/office/powerpoint/2010/main" val="14400876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Results: implication for poverty at the individual level</a:t>
            </a:r>
          </a:p>
        </p:txBody>
      </p:sp>
      <p:sp>
        <p:nvSpPr>
          <p:cNvPr id="5" name="Slide Number Placeholder 4"/>
          <p:cNvSpPr>
            <a:spLocks noGrp="1"/>
          </p:cNvSpPr>
          <p:nvPr>
            <p:ph type="sldNum" sz="quarter" idx="12"/>
          </p:nvPr>
        </p:nvSpPr>
        <p:spPr/>
        <p:txBody>
          <a:bodyPr/>
          <a:lstStyle/>
          <a:p>
            <a:fld id="{8A584889-C427-46FC-86DD-7ED6F5408DDA}" type="slidenum">
              <a:rPr lang="en-US" smtClean="0"/>
              <a:t>50</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83163" y="964477"/>
            <a:ext cx="8177674" cy="215900"/>
          </a:xfrm>
        </p:spPr>
        <p:txBody>
          <a:bodyPr vert="horz" lIns="0" tIns="0" rIns="0" bIns="0" rtlCol="0" anchor="t">
            <a:noAutofit/>
          </a:bodyPr>
          <a:lstStyle/>
          <a:p>
            <a:r>
              <a:rPr lang="en-US" sz="1400" dirty="0">
                <a:latin typeface="Times New Roman" panose="02020603050405020304" pitchFamily="18" charset="0"/>
                <a:cs typeface="Times New Roman" panose="02020603050405020304" pitchFamily="18" charset="0"/>
              </a:rPr>
              <a:t>Fig 3: Implications for Women’s Poverty (relative to Men’s)</a:t>
            </a:r>
          </a:p>
          <a:p>
            <a:endParaRPr lang="en-GB" sz="1400" dirty="0"/>
          </a:p>
          <a:p>
            <a:pPr lvl="2" algn="just">
              <a:buFont typeface="Wingdings" panose="05000000000000000000" pitchFamily="2" charset="2"/>
              <a:buChar char="q"/>
            </a:pPr>
            <a:endParaRPr lang="en-US" sz="14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sp>
        <p:nvSpPr>
          <p:cNvPr id="9" name="Footer Placeholder 3">
            <a:extLst>
              <a:ext uri="{FF2B5EF4-FFF2-40B4-BE49-F238E27FC236}">
                <a16:creationId xmlns:a16="http://schemas.microsoft.com/office/drawing/2014/main" id="{03BEC3B1-0316-E444-9AE0-54C90485B50E}"/>
              </a:ext>
            </a:extLst>
          </p:cNvPr>
          <p:cNvSpPr>
            <a:spLocks noGrp="1"/>
          </p:cNvSpPr>
          <p:nvPr>
            <p:ph type="ftr" sz="quarter" idx="11"/>
          </p:nvPr>
        </p:nvSpPr>
        <p:spPr>
          <a:xfrm>
            <a:off x="2211257" y="6360102"/>
            <a:ext cx="5653299" cy="215900"/>
          </a:xfrm>
        </p:spPr>
        <p:txBody>
          <a:bodyPr/>
          <a:lstStyle/>
          <a:p>
            <a:pPr algn="l"/>
            <a:r>
              <a:rPr lang="en-US" sz="1400" dirty="0">
                <a:latin typeface="Times New Roman" panose="02020603050405020304" pitchFamily="18" charset="0"/>
                <a:cs typeface="Times New Roman" panose="02020603050405020304" pitchFamily="18" charset="0"/>
              </a:rPr>
              <a:t>Source: Authors’ elaborations based on PECS 2016/17</a:t>
            </a:r>
          </a:p>
        </p:txBody>
      </p:sp>
      <p:sp>
        <p:nvSpPr>
          <p:cNvPr id="8" name="Espace réservé du contenu 2">
            <a:extLst>
              <a:ext uri="{FF2B5EF4-FFF2-40B4-BE49-F238E27FC236}">
                <a16:creationId xmlns:a16="http://schemas.microsoft.com/office/drawing/2014/main" id="{F37C8B4C-4687-85B6-127F-2EC7B3E7382D}"/>
              </a:ext>
            </a:extLst>
          </p:cNvPr>
          <p:cNvSpPr txBox="1">
            <a:spLocks/>
          </p:cNvSpPr>
          <p:nvPr/>
        </p:nvSpPr>
        <p:spPr>
          <a:xfrm>
            <a:off x="6390250" y="1431869"/>
            <a:ext cx="2786468" cy="5144133"/>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To assess proper </a:t>
            </a:r>
            <a:r>
              <a:rPr kumimoji="0" lang="en-US" sz="16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individual poverty</a:t>
            </a:r>
            <a:r>
              <a:rPr kumimoji="0" lang="en-US" sz="16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we use resource shares to assess men’s, women’s and children’s poverty based on the resources accruing to each of them</a:t>
            </a:r>
          </a:p>
          <a:p>
            <a:pPr marL="0" indent="0">
              <a:buNone/>
              <a:defRPr/>
            </a:pPr>
            <a:r>
              <a:rPr kumimoji="0" lang="en-US" sz="1600" b="0" i="0" u="none" strike="noStrike" kern="120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rPr>
              <a:t>We depicts individual poverty rates by level of (log) household expenditure, focusing on men versus women to explore the gender bias in different scenarios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We retain the line at $6.85 per person per day</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rPr>
              <a:t>Women’s poverty rates (orange) are much higher on average and significantly so at most points of the distribution (except in the tail, since everyone in the household is nonpoor at the top).</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rPr>
              <a:t>Women have higher poverty risk than men (in blue). This risk is reduced at the top income level though</a:t>
            </a:r>
          </a:p>
          <a:p>
            <a:pPr marL="0" indent="0">
              <a:buNone/>
              <a:defRPr/>
            </a:pPr>
            <a:r>
              <a:rPr lang="en-US" sz="1600" dirty="0">
                <a:solidFill>
                  <a:srgbClr val="0070C0"/>
                </a:solidFill>
                <a:latin typeface="Times New Roman" panose="02020603050405020304" pitchFamily="18" charset="0"/>
                <a:cs typeface="Times New Roman" panose="02020603050405020304" pitchFamily="18" charset="0"/>
              </a:rPr>
              <a:t>Equal sharing rule (in green) is also presented which is per capital approach. As expected, it points to an intermediate situation, which underestimates the poverty of women.  </a:t>
            </a:r>
            <a:endParaRPr kumimoji="0" lang="en-US" sz="1600" b="0" i="0" u="none" strike="noStrike" kern="120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endParaRPr>
          </a:p>
        </p:txBody>
      </p:sp>
      <p:pic>
        <p:nvPicPr>
          <p:cNvPr id="14" name="Picture 13">
            <a:extLst>
              <a:ext uri="{FF2B5EF4-FFF2-40B4-BE49-F238E27FC236}">
                <a16:creationId xmlns:a16="http://schemas.microsoft.com/office/drawing/2014/main" id="{F18FBFDB-5A48-895C-F6C9-54F15F7D8E00}"/>
              </a:ext>
            </a:extLst>
          </p:cNvPr>
          <p:cNvPicPr>
            <a:picLocks noChangeAspect="1"/>
          </p:cNvPicPr>
          <p:nvPr/>
        </p:nvPicPr>
        <p:blipFill>
          <a:blip r:embed="rId3"/>
          <a:stretch>
            <a:fillRect/>
          </a:stretch>
        </p:blipFill>
        <p:spPr>
          <a:xfrm>
            <a:off x="323849" y="1582244"/>
            <a:ext cx="5503309" cy="4526366"/>
          </a:xfrm>
          <a:prstGeom prst="rect">
            <a:avLst/>
          </a:prstGeom>
        </p:spPr>
      </p:pic>
    </p:spTree>
    <p:extLst>
      <p:ext uri="{BB962C8B-B14F-4D97-AF65-F5344CB8AC3E}">
        <p14:creationId xmlns:p14="http://schemas.microsoft.com/office/powerpoint/2010/main" val="34109551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Results: implication for poverty at the individual level</a:t>
            </a:r>
          </a:p>
        </p:txBody>
      </p:sp>
      <p:sp>
        <p:nvSpPr>
          <p:cNvPr id="5" name="Slide Number Placeholder 4"/>
          <p:cNvSpPr>
            <a:spLocks noGrp="1"/>
          </p:cNvSpPr>
          <p:nvPr>
            <p:ph type="sldNum" sz="quarter" idx="12"/>
          </p:nvPr>
        </p:nvSpPr>
        <p:spPr/>
        <p:txBody>
          <a:bodyPr/>
          <a:lstStyle/>
          <a:p>
            <a:fld id="{8A584889-C427-46FC-86DD-7ED6F5408DDA}" type="slidenum">
              <a:rPr lang="en-US" smtClean="0"/>
              <a:t>51</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83163" y="964477"/>
            <a:ext cx="8177674" cy="215900"/>
          </a:xfrm>
        </p:spPr>
        <p:txBody>
          <a:bodyPr vert="horz" lIns="0" tIns="0" rIns="0" bIns="0" rtlCol="0" anchor="t">
            <a:noAutofit/>
          </a:bodyPr>
          <a:lstStyle/>
          <a:p>
            <a:r>
              <a:rPr lang="en-US" sz="1400" dirty="0">
                <a:latin typeface="Times New Roman" panose="02020603050405020304" pitchFamily="18" charset="0"/>
                <a:cs typeface="Times New Roman" panose="02020603050405020304" pitchFamily="18" charset="0"/>
              </a:rPr>
              <a:t>Fig 4: Implications for Child Poverty</a:t>
            </a:r>
            <a:endParaRPr lang="en-GB" sz="1400" dirty="0">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4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sp>
        <p:nvSpPr>
          <p:cNvPr id="9" name="Footer Placeholder 3">
            <a:extLst>
              <a:ext uri="{FF2B5EF4-FFF2-40B4-BE49-F238E27FC236}">
                <a16:creationId xmlns:a16="http://schemas.microsoft.com/office/drawing/2014/main" id="{03BEC3B1-0316-E444-9AE0-54C90485B50E}"/>
              </a:ext>
            </a:extLst>
          </p:cNvPr>
          <p:cNvSpPr>
            <a:spLocks noGrp="1"/>
          </p:cNvSpPr>
          <p:nvPr>
            <p:ph type="ftr" sz="quarter" idx="11"/>
          </p:nvPr>
        </p:nvSpPr>
        <p:spPr>
          <a:xfrm>
            <a:off x="2211257" y="6360102"/>
            <a:ext cx="5653299" cy="215900"/>
          </a:xfrm>
        </p:spPr>
        <p:txBody>
          <a:bodyPr/>
          <a:lstStyle/>
          <a:p>
            <a:pPr algn="l"/>
            <a:r>
              <a:rPr lang="en-US" sz="1400" dirty="0">
                <a:latin typeface="Times New Roman" panose="02020603050405020304" pitchFamily="18" charset="0"/>
                <a:cs typeface="Times New Roman" panose="02020603050405020304" pitchFamily="18" charset="0"/>
              </a:rPr>
              <a:t>Source: Authors’ elaborations based on PECS 2016/17</a:t>
            </a:r>
          </a:p>
        </p:txBody>
      </p:sp>
      <p:sp>
        <p:nvSpPr>
          <p:cNvPr id="7" name="Espace réservé du contenu 2">
            <a:extLst>
              <a:ext uri="{FF2B5EF4-FFF2-40B4-BE49-F238E27FC236}">
                <a16:creationId xmlns:a16="http://schemas.microsoft.com/office/drawing/2014/main" id="{41DFCBB5-8107-AD52-E8CF-FFD72377E4B7}"/>
              </a:ext>
            </a:extLst>
          </p:cNvPr>
          <p:cNvSpPr txBox="1">
            <a:spLocks/>
          </p:cNvSpPr>
          <p:nvPr/>
        </p:nvSpPr>
        <p:spPr>
          <a:xfrm>
            <a:off x="6091502" y="2019089"/>
            <a:ext cx="2953218" cy="5528305"/>
          </a:xfrm>
          <a:prstGeom prst="rect">
            <a:avLst/>
          </a:prstGeom>
        </p:spPr>
        <p:txBody>
          <a:bodyPr vert="horz" lIns="0" tIns="0" rIns="0" bIns="0" rtlCol="0">
            <a:normAutofit/>
          </a:bodyPr>
          <a:lstStyle>
            <a:lvl1pPr marL="0" indent="0" algn="l" defTabSz="457200" rtl="0" eaLnBrk="1" latinLnBrk="0" hangingPunct="1">
              <a:spcBef>
                <a:spcPct val="20000"/>
              </a:spcBef>
              <a:buFont typeface="Arial"/>
              <a:buNone/>
              <a:defRPr sz="3000" kern="1200">
                <a:solidFill>
                  <a:schemeClr val="accent1"/>
                </a:solidFill>
                <a:latin typeface="+mn-lt"/>
                <a:ea typeface="+mn-ea"/>
                <a:cs typeface="+mn-cs"/>
              </a:defRPr>
            </a:lvl1pPr>
            <a:lvl2pPr marL="0" indent="0" algn="l" defTabSz="457200" rtl="0" eaLnBrk="1" latinLnBrk="0" hangingPunct="1">
              <a:spcBef>
                <a:spcPct val="20000"/>
              </a:spcBef>
              <a:buFont typeface="Arial"/>
              <a:buNone/>
              <a:defRPr sz="3000" kern="1200" baseline="0">
                <a:solidFill>
                  <a:schemeClr val="accent2"/>
                </a:solidFill>
                <a:latin typeface="+mn-lt"/>
                <a:ea typeface="+mn-ea"/>
                <a:cs typeface="+mn-cs"/>
              </a:defRPr>
            </a:lvl2pPr>
            <a:lvl3pPr marL="361950" indent="-361950" algn="l" defTabSz="457200" rtl="0" eaLnBrk="1" latinLnBrk="0" hangingPunct="1">
              <a:spcBef>
                <a:spcPct val="20000"/>
              </a:spcBef>
              <a:buFont typeface="Arial" panose="020B0604020202020204" pitchFamily="34" charset="0"/>
              <a:buChar char="•"/>
              <a:defRPr sz="2500" kern="1200" baseline="0">
                <a:solidFill>
                  <a:schemeClr val="accent2"/>
                </a:solidFill>
                <a:latin typeface="+mn-lt"/>
                <a:ea typeface="+mn-ea"/>
                <a:cs typeface="+mn-cs"/>
              </a:defRPr>
            </a:lvl3pPr>
            <a:lvl4pPr marL="715963" indent="-354013" algn="l" defTabSz="457200" rtl="0" eaLnBrk="1" latinLnBrk="0" hangingPunct="1">
              <a:spcBef>
                <a:spcPct val="20000"/>
              </a:spcBef>
              <a:buFont typeface="Arial"/>
              <a:buChar char="–"/>
              <a:defRPr sz="2000" kern="1200" baseline="0">
                <a:solidFill>
                  <a:schemeClr val="accent2"/>
                </a:solidFill>
                <a:latin typeface="+mn-lt"/>
                <a:ea typeface="+mn-ea"/>
                <a:cs typeface="+mn-cs"/>
              </a:defRPr>
            </a:lvl4pPr>
            <a:lvl5pPr marL="1077913" indent="-361950" algn="l" defTabSz="457200" rtl="0" eaLnBrk="1" latinLnBrk="0" hangingPunct="1">
              <a:spcBef>
                <a:spcPct val="20000"/>
              </a:spcBef>
              <a:buFont typeface="Arial" pitchFamily="34" charset="0"/>
              <a:buChar char="–"/>
              <a:defRPr sz="2000" kern="1200" baseline="0">
                <a:solidFill>
                  <a:schemeClr val="accent2"/>
                </a:solidFill>
                <a:latin typeface="+mn-lt"/>
                <a:ea typeface="+mn-ea"/>
                <a:cs typeface="+mn-cs"/>
              </a:defRPr>
            </a:lvl5pPr>
            <a:lvl6pPr marL="1431925" indent="-354013" algn="l" defTabSz="457200" rtl="0" eaLnBrk="1" latinLnBrk="0" hangingPunct="1">
              <a:spcBef>
                <a:spcPct val="20000"/>
              </a:spcBef>
              <a:buFont typeface="Arial" pitchFamily="34" charset="0"/>
              <a:buChar char="–"/>
              <a:defRPr sz="2000" kern="1200">
                <a:solidFill>
                  <a:schemeClr val="accent2"/>
                </a:solidFill>
                <a:latin typeface="+mn-lt"/>
                <a:ea typeface="+mn-ea"/>
                <a:cs typeface="+mn-cs"/>
              </a:defRPr>
            </a:lvl6pPr>
            <a:lvl7pPr marL="0" indent="0" algn="l" defTabSz="457200" rtl="0" eaLnBrk="1" latinLnBrk="0" hangingPunct="1">
              <a:spcBef>
                <a:spcPct val="20000"/>
              </a:spcBef>
              <a:buFont typeface="Arial"/>
              <a:buNone/>
              <a:defRPr sz="2000" kern="1200">
                <a:solidFill>
                  <a:schemeClr val="accent2"/>
                </a:solidFill>
                <a:latin typeface="+mn-lt"/>
                <a:ea typeface="+mn-ea"/>
                <a:cs typeface="+mn-cs"/>
              </a:defRPr>
            </a:lvl7pPr>
            <a:lvl8pPr marL="0" indent="0" algn="l" defTabSz="457200" rtl="0" eaLnBrk="1" latinLnBrk="0" hangingPunct="1">
              <a:spcBef>
                <a:spcPct val="20000"/>
              </a:spcBef>
              <a:buFont typeface="Arial"/>
              <a:buNone/>
              <a:defRPr sz="2000" kern="1200">
                <a:solidFill>
                  <a:schemeClr val="accent2"/>
                </a:solidFill>
                <a:latin typeface="+mn-lt"/>
                <a:ea typeface="+mn-ea"/>
                <a:cs typeface="+mn-cs"/>
              </a:defRPr>
            </a:lvl8pPr>
            <a:lvl9pPr marL="0" indent="0" algn="l" defTabSz="457200" rtl="0" eaLnBrk="1" latinLnBrk="0" hangingPunct="1">
              <a:spcBef>
                <a:spcPct val="20000"/>
              </a:spcBef>
              <a:buFont typeface="Arial"/>
              <a:buNone/>
              <a:defRPr sz="2000" kern="1200">
                <a:solidFill>
                  <a:schemeClr val="accent2"/>
                </a:solidFill>
                <a:latin typeface="+mn-lt"/>
                <a:ea typeface="+mn-ea"/>
                <a:cs typeface="+mn-cs"/>
              </a:defRPr>
            </a:lvl9pPr>
          </a:lstStyle>
          <a:p>
            <a:pPr marL="285750" indent="-285750">
              <a:buFont typeface="Arial" panose="020B0604020202020204" pitchFamily="34" charset="0"/>
              <a:buChar char="•"/>
            </a:pPr>
            <a:r>
              <a:rPr lang="en-US" sz="1400" dirty="0">
                <a:latin typeface="Times New Roman" panose="02020603050405020304" pitchFamily="18" charset="0"/>
                <a:cs typeface="Times New Roman" panose="02020603050405020304" pitchFamily="18" charset="0"/>
              </a:rPr>
              <a:t>Focusing on households with a least one man, one woman and one child</a:t>
            </a:r>
          </a:p>
          <a:p>
            <a:pPr marL="285750" indent="-285750">
              <a:buFont typeface="Arial" panose="020B0604020202020204" pitchFamily="34" charset="0"/>
              <a:buChar char="•"/>
            </a:pPr>
            <a:r>
              <a:rPr lang="en-US" sz="1400" dirty="0">
                <a:latin typeface="Times New Roman" panose="02020603050405020304" pitchFamily="18" charset="0"/>
                <a:cs typeface="Times New Roman" panose="02020603050405020304" pitchFamily="18" charset="0"/>
              </a:rPr>
              <a:t>Children seem much poorer if we ignore difference in needs (in grey curve) compared to the baseline (red).</a:t>
            </a:r>
          </a:p>
          <a:p>
            <a:pPr marL="285750" indent="-285750">
              <a:buFont typeface="Arial" panose="020B0604020202020204" pitchFamily="34" charset="0"/>
              <a:buChar char="•"/>
            </a:pPr>
            <a:r>
              <a:rPr lang="en-US" sz="1400" dirty="0">
                <a:latin typeface="Times New Roman" panose="02020603050405020304" pitchFamily="18" charset="0"/>
                <a:cs typeface="Times New Roman" panose="02020603050405020304" pitchFamily="18" charset="0"/>
              </a:rPr>
              <a:t>They otherwise have higher poverty rates, compared to men</a:t>
            </a:r>
          </a:p>
          <a:p>
            <a:pPr marL="285750" indent="-285750">
              <a:buFont typeface="Arial" panose="020B0604020202020204" pitchFamily="34" charset="0"/>
              <a:buChar char="•"/>
            </a:pPr>
            <a:r>
              <a:rPr lang="en-US" sz="1400" dirty="0">
                <a:latin typeface="Times New Roman" panose="02020603050405020304" pitchFamily="18" charset="0"/>
                <a:cs typeface="Times New Roman" panose="02020603050405020304" pitchFamily="18" charset="0"/>
              </a:rPr>
              <a:t>Children have higher poverty risk than men and are significantly poorer due to the fact that women control little money in the household.</a:t>
            </a:r>
          </a:p>
        </p:txBody>
      </p:sp>
      <p:pic>
        <p:nvPicPr>
          <p:cNvPr id="8" name="Picture 7">
            <a:extLst>
              <a:ext uri="{FF2B5EF4-FFF2-40B4-BE49-F238E27FC236}">
                <a16:creationId xmlns:a16="http://schemas.microsoft.com/office/drawing/2014/main" id="{CA766B96-A867-C445-F531-94550114CB7B}"/>
              </a:ext>
            </a:extLst>
          </p:cNvPr>
          <p:cNvPicPr>
            <a:picLocks noChangeAspect="1"/>
          </p:cNvPicPr>
          <p:nvPr/>
        </p:nvPicPr>
        <p:blipFill>
          <a:blip r:embed="rId3"/>
          <a:stretch>
            <a:fillRect/>
          </a:stretch>
        </p:blipFill>
        <p:spPr>
          <a:xfrm>
            <a:off x="99280" y="1748169"/>
            <a:ext cx="5992222" cy="4358858"/>
          </a:xfrm>
          <a:prstGeom prst="rect">
            <a:avLst/>
          </a:prstGeom>
        </p:spPr>
      </p:pic>
    </p:spTree>
    <p:extLst>
      <p:ext uri="{BB962C8B-B14F-4D97-AF65-F5344CB8AC3E}">
        <p14:creationId xmlns:p14="http://schemas.microsoft.com/office/powerpoint/2010/main" val="20020780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NZ" sz="2400" b="1" dirty="0">
                <a:latin typeface="Times New Roman" panose="02020603050405020304" pitchFamily="18" charset="0"/>
                <a:cs typeface="Times New Roman" panose="02020603050405020304" pitchFamily="18" charset="0"/>
              </a:rPr>
              <a:t>Conclusion</a:t>
            </a:r>
            <a:endParaRPr lang="en-US" sz="2400" b="1" dirty="0">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8A584889-C427-46FC-86DD-7ED6F5408DDA}" type="slidenum">
              <a:rPr lang="en-US" smtClean="0"/>
              <a:t>52</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55866" y="901338"/>
            <a:ext cx="8496299" cy="5055323"/>
          </a:xfrm>
        </p:spPr>
        <p:txBody>
          <a:bodyPr vert="horz" lIns="0" tIns="0" rIns="0" bIns="0" rtlCol="0" anchor="t">
            <a:noAutofit/>
          </a:bodyPr>
          <a:lstStyle/>
          <a:p>
            <a:pPr marL="285750" indent="-285750">
              <a:buFont typeface="Arial" panose="020B0604020202020204" pitchFamily="34" charset="0"/>
              <a:buChar char="•"/>
            </a:pPr>
            <a:r>
              <a:rPr lang="en-GB" sz="1800" dirty="0">
                <a:effectLst/>
                <a:latin typeface="Times New Roman" panose="02020603050405020304" pitchFamily="18" charset="0"/>
                <a:cs typeface="Times New Roman" panose="02020603050405020304" pitchFamily="18" charset="0"/>
              </a:rPr>
              <a:t>Redistributive instruments such as direct taxes and social transfers may induce redistribution towards specific individuals, or may be designed to do so and improve targeting when there is much inequality within families </a:t>
            </a:r>
          </a:p>
          <a:p>
            <a:pPr marL="285750" indent="-285750">
              <a:buFont typeface="Arial" panose="020B0604020202020204" pitchFamily="34" charset="0"/>
              <a:buChar char="•"/>
            </a:pPr>
            <a:r>
              <a:rPr lang="en-GB" sz="1800" dirty="0">
                <a:latin typeface="Times New Roman" panose="02020603050405020304" pitchFamily="18" charset="0"/>
                <a:cs typeface="Times New Roman" panose="02020603050405020304" pitchFamily="18" charset="0"/>
              </a:rPr>
              <a:t>The estimation of “within family” inequalities is difficult due to the complications surrounding the estimation of household resource allocation</a:t>
            </a:r>
          </a:p>
          <a:p>
            <a:pPr marL="285750" indent="-285750">
              <a:buFont typeface="Arial" panose="020B0604020202020204" pitchFamily="34" charset="0"/>
              <a:buChar char="•"/>
            </a:pPr>
            <a:r>
              <a:rPr lang="en-GB" sz="1800" dirty="0">
                <a:latin typeface="Times New Roman" panose="02020603050405020304" pitchFamily="18" charset="0"/>
                <a:cs typeface="Times New Roman" panose="02020603050405020304" pitchFamily="18" charset="0"/>
              </a:rPr>
              <a:t>Application of this methodology is an attempt to start bringing such an intra-household dimension to policy analyses </a:t>
            </a:r>
          </a:p>
          <a:p>
            <a:pPr marL="285750" indent="-285750">
              <a:buFont typeface="Arial" panose="020B0604020202020204" pitchFamily="34" charset="0"/>
              <a:buChar char="•"/>
            </a:pPr>
            <a:r>
              <a:rPr lang="en-GB" sz="1800" dirty="0">
                <a:latin typeface="Times New Roman" panose="02020603050405020304" pitchFamily="18" charset="0"/>
                <a:cs typeface="Times New Roman" panose="02020603050405020304" pitchFamily="18" charset="0"/>
              </a:rPr>
              <a:t>Results show how survey information on differential household income sources in particular those held by women rather than men correlates with cross-member variations in consumption shares. </a:t>
            </a:r>
          </a:p>
          <a:p>
            <a:pPr marL="285750" indent="-285750">
              <a:buFont typeface="Arial" panose="020B0604020202020204" pitchFamily="34" charset="0"/>
              <a:buChar char="•"/>
            </a:pPr>
            <a:r>
              <a:rPr lang="en-GB" sz="1800" dirty="0">
                <a:latin typeface="Times New Roman" panose="02020603050405020304" pitchFamily="18" charset="0"/>
                <a:cs typeface="Times New Roman" panose="02020603050405020304" pitchFamily="18" charset="0"/>
              </a:rPr>
              <a:t>Results indicate that female net earnings and benefits are much lower than for men, particularly at the lower end of distribution, where their pension income is very low.</a:t>
            </a:r>
          </a:p>
          <a:p>
            <a:pPr marL="285750" indent="-285750">
              <a:buFont typeface="Arial" panose="020B0604020202020204" pitchFamily="34" charset="0"/>
              <a:buChar char="•"/>
            </a:pPr>
            <a:r>
              <a:rPr lang="en-GB" sz="1800" dirty="0">
                <a:latin typeface="Times New Roman" panose="02020603050405020304" pitchFamily="18" charset="0"/>
                <a:cs typeface="Times New Roman" panose="02020603050405020304" pitchFamily="18" charset="0"/>
              </a:rPr>
              <a:t>Female control over benefits is important in the lower half of the distribution, reinforcing the role of gender-targeted transfers for poverty alleviation among women and children.</a:t>
            </a:r>
          </a:p>
          <a:p>
            <a:pPr marL="285750" indent="-285750">
              <a:buFont typeface="Arial" panose="020B0604020202020204" pitchFamily="34" charset="0"/>
              <a:buChar char="•"/>
            </a:pPr>
            <a:r>
              <a:rPr lang="en-GB" sz="1800" dirty="0">
                <a:latin typeface="Times New Roman" panose="02020603050405020304" pitchFamily="18" charset="0"/>
                <a:cs typeface="Times New Roman" panose="02020603050405020304" pitchFamily="18" charset="0"/>
              </a:rPr>
              <a:t>The quantification of the magnitude of these effects in terms of individual poverty indicates that women and children are the poorest and need most targeted interventions. </a:t>
            </a:r>
          </a:p>
          <a:p>
            <a:pPr marL="285750" indent="-285750">
              <a:buFont typeface="Arial" panose="020B0604020202020204" pitchFamily="34" charset="0"/>
              <a:buChar char="•"/>
            </a:pPr>
            <a:endParaRPr lang="en-GB" sz="18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GB" sz="18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GB" sz="18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GB" sz="18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GB" sz="11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1800" dirty="0">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dirty="0">
                <a:solidFill>
                  <a:schemeClr val="tx1">
                    <a:lumMod val="50000"/>
                    <a:lumOff val="50000"/>
                  </a:schemeClr>
                </a:solidFill>
              </a:rPr>
              <a:t>STRICTLY CONFIDENTIAL – DO NOT SHARE &amp; DO NOT CITE</a:t>
            </a:r>
          </a:p>
        </p:txBody>
      </p:sp>
    </p:spTree>
    <p:extLst>
      <p:ext uri="{BB962C8B-B14F-4D97-AF65-F5344CB8AC3E}">
        <p14:creationId xmlns:p14="http://schemas.microsoft.com/office/powerpoint/2010/main" val="19950125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B24EE-BDE0-4B77-9C18-0CAD9E65E549}"/>
              </a:ext>
            </a:extLst>
          </p:cNvPr>
          <p:cNvSpPr>
            <a:spLocks noGrp="1"/>
          </p:cNvSpPr>
          <p:nvPr>
            <p:ph type="title"/>
          </p:nvPr>
        </p:nvSpPr>
        <p:spPr>
          <a:xfrm>
            <a:off x="323850" y="281998"/>
            <a:ext cx="8496300" cy="576263"/>
          </a:xfrm>
        </p:spPr>
        <p:txBody>
          <a:bodyPr/>
          <a:lstStyle/>
          <a:p>
            <a:pPr>
              <a:lnSpc>
                <a:spcPct val="200000"/>
              </a:lnSpc>
            </a:pPr>
            <a:r>
              <a:rPr lang="en-US" sz="2400" b="1" dirty="0">
                <a:latin typeface="Times New Roman" panose="02020603050405020304" pitchFamily="18" charset="0"/>
                <a:cs typeface="Times New Roman" panose="02020603050405020304" pitchFamily="18" charset="0"/>
              </a:rPr>
              <a:t>Agenda: </a:t>
            </a:r>
          </a:p>
        </p:txBody>
      </p:sp>
      <p:sp>
        <p:nvSpPr>
          <p:cNvPr id="3" name="Content Placeholder 2">
            <a:extLst>
              <a:ext uri="{FF2B5EF4-FFF2-40B4-BE49-F238E27FC236}">
                <a16:creationId xmlns:a16="http://schemas.microsoft.com/office/drawing/2014/main" id="{B8C6F5C4-1AE4-4E7C-9E6B-C64912F438A2}"/>
              </a:ext>
            </a:extLst>
          </p:cNvPr>
          <p:cNvSpPr>
            <a:spLocks noGrp="1"/>
          </p:cNvSpPr>
          <p:nvPr>
            <p:ph idx="1"/>
          </p:nvPr>
        </p:nvSpPr>
        <p:spPr>
          <a:xfrm>
            <a:off x="323850" y="993877"/>
            <a:ext cx="8496300" cy="4837293"/>
          </a:xfrm>
        </p:spPr>
        <p:txBody>
          <a:bodyPr/>
          <a:lstStyle/>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Fiscal incidence analysis PSE</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Gender and fiscal policy </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Socio-economic and gender dynamics</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Method 1: Engendered CEQ</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Method 2: Intrahousehold resource allocation</a:t>
            </a:r>
          </a:p>
          <a:p>
            <a:pPr marL="457200" indent="-457200" fontAlgn="ctr">
              <a:lnSpc>
                <a:spcPct val="200000"/>
              </a:lnSpc>
              <a:buFont typeface="+mj-lt"/>
              <a:buAutoNum type="arabicPeriod"/>
            </a:pPr>
            <a:r>
              <a:rPr lang="en-US" sz="2000" b="1" dirty="0">
                <a:solidFill>
                  <a:srgbClr val="00B0F0"/>
                </a:solidFill>
                <a:latin typeface="Times New Roman" panose="02020603050405020304" pitchFamily="18" charset="0"/>
                <a:cs typeface="Times New Roman" panose="02020603050405020304" pitchFamily="18" charset="0"/>
              </a:rPr>
              <a:t>Conclusion and policy recommendations</a:t>
            </a:r>
          </a:p>
        </p:txBody>
      </p:sp>
      <p:sp>
        <p:nvSpPr>
          <p:cNvPr id="5" name="Slide Number Placeholder 4">
            <a:extLst>
              <a:ext uri="{FF2B5EF4-FFF2-40B4-BE49-F238E27FC236}">
                <a16:creationId xmlns:a16="http://schemas.microsoft.com/office/drawing/2014/main" id="{2563B625-D6EB-478C-B799-FFEE98FB2DA8}"/>
              </a:ext>
            </a:extLst>
          </p:cNvPr>
          <p:cNvSpPr>
            <a:spLocks noGrp="1"/>
          </p:cNvSpPr>
          <p:nvPr>
            <p:ph type="sldNum" sz="quarter" idx="12"/>
          </p:nvPr>
        </p:nvSpPr>
        <p:spPr/>
        <p:txBody>
          <a:bodyPr/>
          <a:lstStyle/>
          <a:p>
            <a:fld id="{8A584889-C427-46FC-86DD-7ED6F5408DDA}" type="slidenum">
              <a:rPr lang="en-US" smtClean="0"/>
              <a:t>53</a:t>
            </a:fld>
            <a:endParaRPr lang="en-US" dirty="0"/>
          </a:p>
        </p:txBody>
      </p:sp>
      <p:sp>
        <p:nvSpPr>
          <p:cNvPr id="6" name="Footer Placeholder 3">
            <a:extLst>
              <a:ext uri="{FF2B5EF4-FFF2-40B4-BE49-F238E27FC236}">
                <a16:creationId xmlns:a16="http://schemas.microsoft.com/office/drawing/2014/main" id="{4B87F0C7-BBEE-4588-A903-249ECAE636D1}"/>
              </a:ext>
            </a:extLst>
          </p:cNvPr>
          <p:cNvSpPr>
            <a:spLocks noGrp="1"/>
          </p:cNvSpPr>
          <p:nvPr>
            <p:ph type="ftr" sz="quarter" idx="11"/>
          </p:nvPr>
        </p:nvSpPr>
        <p:spPr>
          <a:xfrm>
            <a:off x="2310063" y="6360101"/>
            <a:ext cx="4558326" cy="215901"/>
          </a:xfrm>
        </p:spPr>
        <p:txBody>
          <a:bodyPr/>
          <a:lstStyle/>
          <a:p>
            <a:r>
              <a:rPr lang="en-US" sz="1400" dirty="0">
                <a:latin typeface="Times New Roman" panose="02020603050405020304" pitchFamily="18" charset="0"/>
                <a:cs typeface="Times New Roman" panose="02020603050405020304" pitchFamily="18" charset="0"/>
              </a:rPr>
              <a:t>West Bank and Gaza – Gender and Fiscal Policy</a:t>
            </a:r>
          </a:p>
        </p:txBody>
      </p:sp>
      <p:sp>
        <p:nvSpPr>
          <p:cNvPr id="8" name="Rectangle 7">
            <a:extLst>
              <a:ext uri="{FF2B5EF4-FFF2-40B4-BE49-F238E27FC236}">
                <a16:creationId xmlns:a16="http://schemas.microsoft.com/office/drawing/2014/main" id="{97F7F3A9-0C2D-4D1B-8C3A-67CF58A55BBC}"/>
              </a:ext>
            </a:extLst>
          </p:cNvPr>
          <p:cNvSpPr/>
          <p:nvPr/>
        </p:nvSpPr>
        <p:spPr>
          <a:xfrm>
            <a:off x="8613" y="6095637"/>
            <a:ext cx="9126774" cy="45719"/>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dirty="0">
              <a:solidFill>
                <a:schemeClr val="tx1"/>
              </a:solidFill>
            </a:endParaRPr>
          </a:p>
        </p:txBody>
      </p:sp>
      <p:sp>
        <p:nvSpPr>
          <p:cNvPr id="7" name="TextBox 6">
            <a:extLst>
              <a:ext uri="{FF2B5EF4-FFF2-40B4-BE49-F238E27FC236}">
                <a16:creationId xmlns:a16="http://schemas.microsoft.com/office/drawing/2014/main" id="{E10FF6DC-BBA4-3D49-9BB1-D8ED443A22B5}"/>
              </a:ext>
            </a:extLst>
          </p:cNvPr>
          <p:cNvSpPr txBox="1"/>
          <p:nvPr/>
        </p:nvSpPr>
        <p:spPr>
          <a:xfrm rot="16200000">
            <a:off x="-2786003" y="2933746"/>
            <a:ext cx="5895109" cy="276999"/>
          </a:xfrm>
          <a:prstGeom prst="rect">
            <a:avLst/>
          </a:prstGeom>
          <a:noFill/>
        </p:spPr>
        <p:txBody>
          <a:bodyPr wrap="square" rtlCol="0">
            <a:spAutoFit/>
          </a:bodyPr>
          <a:lstStyle/>
          <a:p>
            <a:r>
              <a:rPr lang="en-US" sz="1200" dirty="0">
                <a:solidFill>
                  <a:schemeClr val="tx1">
                    <a:lumMod val="50000"/>
                    <a:lumOff val="50000"/>
                  </a:schemeClr>
                </a:solidFill>
              </a:rPr>
              <a:t>STRICTLY CONFIDENTIAL – DO NOT SHARE &amp; DO NOT CITE</a:t>
            </a:r>
          </a:p>
        </p:txBody>
      </p:sp>
    </p:spTree>
    <p:extLst>
      <p:ext uri="{BB962C8B-B14F-4D97-AF65-F5344CB8AC3E}">
        <p14:creationId xmlns:p14="http://schemas.microsoft.com/office/powerpoint/2010/main" val="11625463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NZ" sz="2400" b="1" dirty="0">
                <a:latin typeface="Times New Roman" panose="02020603050405020304" pitchFamily="18" charset="0"/>
                <a:cs typeface="Times New Roman" panose="02020603050405020304" pitchFamily="18" charset="0"/>
              </a:rPr>
              <a:t>Policy discussions</a:t>
            </a:r>
            <a:endParaRPr lang="en-US" sz="2400" b="1" dirty="0">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8A584889-C427-46FC-86DD-7ED6F5408DDA}" type="slidenum">
              <a:rPr lang="en-US" smtClean="0"/>
              <a:t>54</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83162" y="964476"/>
            <a:ext cx="8496299" cy="5055323"/>
          </a:xfrm>
        </p:spPr>
        <p:txBody>
          <a:bodyPr vert="horz" lIns="0" tIns="0" rIns="0" bIns="0" rtlCol="0" anchor="t">
            <a:noAutofit/>
          </a:bodyPr>
          <a:lstStyle/>
          <a:p>
            <a:pPr marL="0" lvl="2" indent="0" algn="just">
              <a:lnSpc>
                <a:spcPct val="150000"/>
              </a:lnSpc>
              <a:buNone/>
            </a:pPr>
            <a:r>
              <a:rPr lang="en-US" sz="2400" b="1" dirty="0">
                <a:solidFill>
                  <a:schemeClr val="tx2"/>
                </a:solidFill>
                <a:latin typeface="Times New Roman" panose="02020603050405020304" pitchFamily="18" charset="0"/>
                <a:ea typeface="+mj-ea"/>
                <a:cs typeface="Times New Roman" panose="02020603050405020304" pitchFamily="18" charset="0"/>
              </a:rPr>
              <a:t>Care responsibility</a:t>
            </a:r>
          </a:p>
          <a:p>
            <a:pPr marL="285750" indent="-285750">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Small children and dependents (seniors, sick, specially-abled) in poorer households receive little to no professional care</a:t>
            </a:r>
          </a:p>
          <a:p>
            <a:pPr marL="285750" indent="-285750">
              <a:buFont typeface="Arial" panose="020B0604020202020204" pitchFamily="34" charset="0"/>
              <a:buChar char="•"/>
            </a:pPr>
            <a:r>
              <a:rPr lang="en-NZ" sz="1800" dirty="0">
                <a:latin typeface="Times New Roman" panose="02020603050405020304" pitchFamily="18" charset="0"/>
                <a:cs typeface="Times New Roman" panose="02020603050405020304" pitchFamily="18" charset="0"/>
              </a:rPr>
              <a:t>Evidence highlights critical role that care policies play in addressing gender gap in unpaid care work and improving female labour force participation</a:t>
            </a:r>
          </a:p>
          <a:p>
            <a:pPr marL="285750" indent="-285750">
              <a:buFont typeface="Arial" panose="020B0604020202020204" pitchFamily="34" charset="0"/>
              <a:buChar char="•"/>
            </a:pPr>
            <a:r>
              <a:rPr lang="en-NZ" sz="1800" dirty="0">
                <a:latin typeface="Times New Roman" panose="02020603050405020304" pitchFamily="18" charset="0"/>
                <a:cs typeface="Times New Roman" panose="02020603050405020304" pitchFamily="18" charset="0"/>
              </a:rPr>
              <a:t>Potential for care service expansion to improve female labour force participation</a:t>
            </a:r>
          </a:p>
          <a:p>
            <a:pPr marL="285750" indent="-285750">
              <a:buFont typeface="Arial" panose="020B0604020202020204" pitchFamily="34" charset="0"/>
              <a:buChar char="•"/>
            </a:pPr>
            <a:r>
              <a:rPr lang="en-NZ" sz="1800" dirty="0">
                <a:latin typeface="Times New Roman" panose="02020603050405020304" pitchFamily="18" charset="0"/>
                <a:cs typeface="Times New Roman" panose="02020603050405020304" pitchFamily="18" charset="0"/>
              </a:rPr>
              <a:t>Understanding constraints in both demand and supply of care services is critical to design effective policy interventions</a:t>
            </a:r>
          </a:p>
          <a:p>
            <a:pPr marL="285750" indent="-285750">
              <a:buFont typeface="Arial" panose="020B0604020202020204" pitchFamily="34" charset="0"/>
              <a:buChar char="•"/>
            </a:pPr>
            <a:endParaRPr lang="en-US" sz="1800" dirty="0">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dirty="0">
                <a:solidFill>
                  <a:schemeClr val="tx1">
                    <a:lumMod val="50000"/>
                    <a:lumOff val="50000"/>
                  </a:schemeClr>
                </a:solidFill>
              </a:rPr>
              <a:t>STRICTLY CONFIDENTIAL – DO NOT SHARE &amp; DO NOT CITE</a:t>
            </a:r>
          </a:p>
        </p:txBody>
      </p:sp>
      <p:sp>
        <p:nvSpPr>
          <p:cNvPr id="7" name="Rectangle 6">
            <a:extLst>
              <a:ext uri="{FF2B5EF4-FFF2-40B4-BE49-F238E27FC236}">
                <a16:creationId xmlns:a16="http://schemas.microsoft.com/office/drawing/2014/main" id="{33CB65DA-BA6E-2A43-8F0C-4C3DC78D4A65}"/>
              </a:ext>
            </a:extLst>
          </p:cNvPr>
          <p:cNvSpPr/>
          <p:nvPr/>
        </p:nvSpPr>
        <p:spPr>
          <a:xfrm>
            <a:off x="2013727" y="5753295"/>
            <a:ext cx="6806423" cy="900246"/>
          </a:xfrm>
          <a:prstGeom prst="rect">
            <a:avLst/>
          </a:prstGeom>
        </p:spPr>
        <p:txBody>
          <a:bodyPr wrap="square">
            <a:spAutoFit/>
          </a:bodyPr>
          <a:lstStyle/>
          <a:p>
            <a:r>
              <a:rPr lang="en-US" sz="1050" dirty="0">
                <a:solidFill>
                  <a:schemeClr val="tx1">
                    <a:lumMod val="75000"/>
                    <a:lumOff val="25000"/>
                  </a:schemeClr>
                </a:solidFill>
                <a:latin typeface="Times New Roman" panose="02020603050405020304" pitchFamily="18" charset="0"/>
                <a:cs typeface="Times New Roman" panose="02020603050405020304" pitchFamily="18" charset="0"/>
              </a:rPr>
              <a:t>*Source: World Bank data</a:t>
            </a:r>
          </a:p>
          <a:p>
            <a:r>
              <a:rPr lang="en-US" sz="1050" dirty="0">
                <a:solidFill>
                  <a:schemeClr val="tx1">
                    <a:lumMod val="75000"/>
                    <a:lumOff val="25000"/>
                  </a:schemeClr>
                </a:solidFill>
                <a:latin typeface="Times New Roman" panose="02020603050405020304" pitchFamily="18" charset="0"/>
                <a:cs typeface="Times New Roman" panose="02020603050405020304" pitchFamily="18" charset="0"/>
              </a:rPr>
              <a:t>**Source: The Unpaid Care Work and the </a:t>
            </a:r>
            <a:r>
              <a:rPr lang="en-US" sz="1050" dirty="0" err="1">
                <a:solidFill>
                  <a:schemeClr val="tx1">
                    <a:lumMod val="75000"/>
                    <a:lumOff val="25000"/>
                  </a:schemeClr>
                </a:solidFill>
                <a:latin typeface="Times New Roman" panose="02020603050405020304" pitchFamily="18" charset="0"/>
                <a:cs typeface="Times New Roman" panose="02020603050405020304" pitchFamily="18" charset="0"/>
              </a:rPr>
              <a:t>Labour</a:t>
            </a:r>
            <a:r>
              <a:rPr lang="en-US" sz="1050" dirty="0">
                <a:solidFill>
                  <a:schemeClr val="tx1">
                    <a:lumMod val="75000"/>
                    <a:lumOff val="25000"/>
                  </a:schemeClr>
                </a:solidFill>
                <a:latin typeface="Times New Roman" panose="02020603050405020304" pitchFamily="18" charset="0"/>
                <a:cs typeface="Times New Roman" panose="02020603050405020304" pitchFamily="18" charset="0"/>
              </a:rPr>
              <a:t> Market. An analysis  of time use data based on the latest World Compilation  of Time-use Surveys  (ILO)</a:t>
            </a:r>
          </a:p>
          <a:p>
            <a:r>
              <a:rPr lang="en-US" sz="1050" dirty="0">
                <a:solidFill>
                  <a:schemeClr val="tx1">
                    <a:lumMod val="75000"/>
                    <a:lumOff val="25000"/>
                  </a:schemeClr>
                </a:solidFill>
                <a:latin typeface="Times New Roman" panose="02020603050405020304" pitchFamily="18" charset="0"/>
                <a:cs typeface="Times New Roman" panose="02020603050405020304" pitchFamily="18" charset="0"/>
              </a:rPr>
              <a:t>Age dependency ratio is the ratio of dependents--people younger than 15 or older than 64--to the working-age population--those ages 15-64. Data are shown as the proportion of dependents per 100 working-age population.</a:t>
            </a:r>
          </a:p>
        </p:txBody>
      </p:sp>
    </p:spTree>
    <p:extLst>
      <p:ext uri="{BB962C8B-B14F-4D97-AF65-F5344CB8AC3E}">
        <p14:creationId xmlns:p14="http://schemas.microsoft.com/office/powerpoint/2010/main" val="17156630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NZ" sz="2400" b="1" dirty="0">
                <a:latin typeface="Times New Roman" panose="02020603050405020304" pitchFamily="18" charset="0"/>
                <a:cs typeface="Times New Roman" panose="02020603050405020304" pitchFamily="18" charset="0"/>
              </a:rPr>
              <a:t>Policy discussions</a:t>
            </a:r>
            <a:endParaRPr lang="en-US" sz="2400" b="1" dirty="0">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8A584889-C427-46FC-86DD-7ED6F5408DDA}" type="slidenum">
              <a:rPr lang="en-US" smtClean="0"/>
              <a:t>55</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83162" y="964476"/>
            <a:ext cx="8496299" cy="5055323"/>
          </a:xfrm>
        </p:spPr>
        <p:txBody>
          <a:bodyPr vert="horz" lIns="0" tIns="0" rIns="0" bIns="0" rtlCol="0" anchor="t">
            <a:noAutofit/>
          </a:bodyPr>
          <a:lstStyle/>
          <a:p>
            <a:r>
              <a:rPr lang="en-NZ" sz="1800" b="1" dirty="0">
                <a:latin typeface="Times New Roman" panose="02020603050405020304" pitchFamily="18" charset="0"/>
                <a:cs typeface="Times New Roman" panose="02020603050405020304" pitchFamily="18" charset="0"/>
              </a:rPr>
              <a:t>Leave policy:</a:t>
            </a:r>
          </a:p>
          <a:p>
            <a:pPr marL="285750" lvl="1" indent="-285750">
              <a:buFont typeface="Wingdings" pitchFamily="2" charset="2"/>
              <a:buChar char="§"/>
            </a:pPr>
            <a:r>
              <a:rPr lang="en-NZ" sz="1800" dirty="0">
                <a:solidFill>
                  <a:schemeClr val="accent1"/>
                </a:solidFill>
                <a:latin typeface="Times New Roman" panose="02020603050405020304" pitchFamily="18" charset="0"/>
                <a:cs typeface="Times New Roman" panose="02020603050405020304" pitchFamily="18" charset="0"/>
              </a:rPr>
              <a:t>Leave policy prevalent in Palestine is almost exclusively restricted to maternity leave, reinforcing gendered allocation of care responsibility</a:t>
            </a:r>
          </a:p>
          <a:p>
            <a:pPr marL="285750" lvl="1" indent="-285750">
              <a:buFont typeface="Wingdings" pitchFamily="2" charset="2"/>
              <a:buChar char="§"/>
            </a:pPr>
            <a:r>
              <a:rPr lang="en-NZ" sz="1800" dirty="0">
                <a:solidFill>
                  <a:schemeClr val="accent1"/>
                </a:solidFill>
                <a:latin typeface="Times New Roman" panose="02020603050405020304" pitchFamily="18" charset="0"/>
                <a:cs typeface="Times New Roman" panose="02020603050405020304" pitchFamily="18" charset="0"/>
              </a:rPr>
              <a:t>Palestine, like rest of MENA countries, has very limited provisions supporting paternal leave</a:t>
            </a:r>
          </a:p>
          <a:p>
            <a:pPr marL="285750" lvl="1" indent="-285750">
              <a:buFont typeface="Wingdings" pitchFamily="2" charset="2"/>
              <a:buChar char="§"/>
            </a:pPr>
            <a:r>
              <a:rPr lang="en-NZ" sz="1800" dirty="0">
                <a:solidFill>
                  <a:schemeClr val="accent1"/>
                </a:solidFill>
                <a:latin typeface="Times New Roman" panose="02020603050405020304" pitchFamily="18" charset="0"/>
                <a:cs typeface="Times New Roman" panose="02020603050405020304" pitchFamily="18" charset="0"/>
              </a:rPr>
              <a:t>There is no recognition of the right to childcare services for children below age 3</a:t>
            </a:r>
          </a:p>
          <a:p>
            <a:pPr marL="285750" lvl="1" indent="-285750">
              <a:buFont typeface="Wingdings" pitchFamily="2" charset="2"/>
              <a:buChar char="§"/>
            </a:pPr>
            <a:r>
              <a:rPr lang="en-NZ" sz="1800" dirty="0">
                <a:solidFill>
                  <a:schemeClr val="accent1"/>
                </a:solidFill>
                <a:latin typeface="Times New Roman" panose="02020603050405020304" pitchFamily="18" charset="0"/>
                <a:cs typeface="Times New Roman" panose="02020603050405020304" pitchFamily="18" charset="0"/>
              </a:rPr>
              <a:t>Private sector remains the main provider of childcare services with extremely limited free public childcare service provision </a:t>
            </a:r>
          </a:p>
          <a:p>
            <a:pPr marL="285750" lvl="1" indent="-285750">
              <a:buFont typeface="Wingdings" pitchFamily="2" charset="2"/>
              <a:buChar char="§"/>
            </a:pPr>
            <a:r>
              <a:rPr lang="en-NZ" sz="1800" dirty="0">
                <a:solidFill>
                  <a:schemeClr val="accent1"/>
                </a:solidFill>
                <a:latin typeface="Times New Roman" panose="02020603050405020304" pitchFamily="18" charset="0"/>
                <a:cs typeface="Times New Roman" panose="02020603050405020304" pitchFamily="18" charset="0"/>
              </a:rPr>
              <a:t>Important to mandate private sector employer to either provide childcare services directly or cover the cost of childcare services available on the market</a:t>
            </a:r>
          </a:p>
          <a:p>
            <a:pPr marL="285750" lvl="1" indent="-285750">
              <a:buFont typeface="Wingdings" pitchFamily="2" charset="2"/>
              <a:buChar char="§"/>
            </a:pPr>
            <a:r>
              <a:rPr lang="en-NZ" sz="1800" dirty="0">
                <a:solidFill>
                  <a:schemeClr val="accent1"/>
                </a:solidFill>
                <a:latin typeface="Times New Roman" panose="02020603050405020304" pitchFamily="18" charset="0"/>
                <a:cs typeface="Times New Roman" panose="02020603050405020304" pitchFamily="18" charset="0"/>
              </a:rPr>
              <a:t>Licensing and regulating the childcare services (both centre-based and home-based) is critical and legislation is required</a:t>
            </a:r>
          </a:p>
          <a:p>
            <a:pPr marL="285750" lvl="1" indent="-285750">
              <a:buFont typeface="Wingdings" pitchFamily="2" charset="2"/>
              <a:buChar char="§"/>
            </a:pPr>
            <a:r>
              <a:rPr lang="en-NZ" sz="1800" dirty="0">
                <a:solidFill>
                  <a:schemeClr val="accent1"/>
                </a:solidFill>
                <a:latin typeface="Times New Roman" panose="02020603050405020304" pitchFamily="18" charset="0"/>
                <a:cs typeface="Times New Roman" panose="02020603050405020304" pitchFamily="18" charset="0"/>
              </a:rPr>
              <a:t>National ECCE curriculum framework to be developed for appropriate programs</a:t>
            </a: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dirty="0">
                <a:solidFill>
                  <a:schemeClr val="tx1">
                    <a:lumMod val="50000"/>
                    <a:lumOff val="50000"/>
                  </a:schemeClr>
                </a:solidFill>
              </a:rPr>
              <a:t>STRICTLY CONFIDENTIAL – DO NOT SHARE &amp; DO NOT CITE</a:t>
            </a:r>
          </a:p>
        </p:txBody>
      </p:sp>
      <p:sp>
        <p:nvSpPr>
          <p:cNvPr id="7" name="Rectangle 6">
            <a:extLst>
              <a:ext uri="{FF2B5EF4-FFF2-40B4-BE49-F238E27FC236}">
                <a16:creationId xmlns:a16="http://schemas.microsoft.com/office/drawing/2014/main" id="{33CB65DA-BA6E-2A43-8F0C-4C3DC78D4A65}"/>
              </a:ext>
            </a:extLst>
          </p:cNvPr>
          <p:cNvSpPr/>
          <p:nvPr/>
        </p:nvSpPr>
        <p:spPr>
          <a:xfrm>
            <a:off x="1977868" y="6287461"/>
            <a:ext cx="6806423" cy="577081"/>
          </a:xfrm>
          <a:prstGeom prst="rect">
            <a:avLst/>
          </a:prstGeom>
        </p:spPr>
        <p:txBody>
          <a:bodyPr wrap="square">
            <a:spAutoFit/>
          </a:bodyPr>
          <a:lstStyle/>
          <a:p>
            <a:r>
              <a:rPr lang="en-US" sz="1050" dirty="0">
                <a:solidFill>
                  <a:schemeClr val="tx1">
                    <a:lumMod val="75000"/>
                    <a:lumOff val="25000"/>
                  </a:schemeClr>
                </a:solidFill>
                <a:latin typeface="Times New Roman" panose="02020603050405020304" pitchFamily="18" charset="0"/>
                <a:cs typeface="Times New Roman" panose="02020603050405020304" pitchFamily="18" charset="0"/>
              </a:rPr>
              <a:t>*Source: World Bank data</a:t>
            </a:r>
          </a:p>
          <a:p>
            <a:r>
              <a:rPr lang="en-US" sz="1050" dirty="0">
                <a:solidFill>
                  <a:schemeClr val="tx1">
                    <a:lumMod val="75000"/>
                    <a:lumOff val="25000"/>
                  </a:schemeClr>
                </a:solidFill>
                <a:latin typeface="Times New Roman" panose="02020603050405020304" pitchFamily="18" charset="0"/>
                <a:cs typeface="Times New Roman" panose="02020603050405020304" pitchFamily="18" charset="0"/>
              </a:rPr>
              <a:t>Age dependency ratio is the ratio of dependents--people younger than 15 or older than 64--to the working-age population--those ages 15-64. Data are shown as the proportion of dependents per 100 working-age population.</a:t>
            </a:r>
          </a:p>
        </p:txBody>
      </p:sp>
    </p:spTree>
    <p:extLst>
      <p:ext uri="{BB962C8B-B14F-4D97-AF65-F5344CB8AC3E}">
        <p14:creationId xmlns:p14="http://schemas.microsoft.com/office/powerpoint/2010/main" val="38995999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NZ" sz="2400" b="1" dirty="0">
                <a:latin typeface="Times New Roman" panose="02020603050405020304" pitchFamily="18" charset="0"/>
                <a:cs typeface="Times New Roman" panose="02020603050405020304" pitchFamily="18" charset="0"/>
              </a:rPr>
              <a:t>Policy discussions</a:t>
            </a:r>
            <a:endParaRPr lang="en-US" sz="2400" b="1" dirty="0">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8A584889-C427-46FC-86DD-7ED6F5408DDA}" type="slidenum">
              <a:rPr lang="en-US" smtClean="0"/>
              <a:t>56</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83162" y="964476"/>
            <a:ext cx="8496299" cy="5055323"/>
          </a:xfrm>
        </p:spPr>
        <p:txBody>
          <a:bodyPr vert="horz" lIns="0" tIns="0" rIns="0" bIns="0" rtlCol="0" anchor="t">
            <a:noAutofit/>
          </a:bodyPr>
          <a:lstStyle/>
          <a:p>
            <a:r>
              <a:rPr lang="en-US" sz="1800" b="1" dirty="0">
                <a:latin typeface="Times New Roman" panose="02020603050405020304" pitchFamily="18" charset="0"/>
                <a:cs typeface="Times New Roman" panose="02020603050405020304" pitchFamily="18" charset="0"/>
              </a:rPr>
              <a:t>Benefits and Pensions</a:t>
            </a:r>
          </a:p>
          <a:p>
            <a:pPr marL="285750" indent="-285750">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Palestinian women are poorer than men and without control of financial resources, the level of vulnerability is high.</a:t>
            </a:r>
          </a:p>
          <a:p>
            <a:pPr marL="285750" indent="-285750">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State benefits with enhanced targeting to the women will help in alleviation of individual poverty.</a:t>
            </a:r>
          </a:p>
          <a:p>
            <a:pPr marL="285750" indent="-285750">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Pension benefits are accrue far more to men than to women, given the structure of the labor market.</a:t>
            </a: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dirty="0">
                <a:solidFill>
                  <a:schemeClr val="tx1">
                    <a:lumMod val="50000"/>
                    <a:lumOff val="50000"/>
                  </a:schemeClr>
                </a:solidFill>
              </a:rPr>
              <a:t>STRICTLY CONFIDENTIAL – DO NOT SHARE &amp; DO NOT CITE</a:t>
            </a:r>
          </a:p>
        </p:txBody>
      </p:sp>
      <p:sp>
        <p:nvSpPr>
          <p:cNvPr id="7" name="Rectangle 6">
            <a:extLst>
              <a:ext uri="{FF2B5EF4-FFF2-40B4-BE49-F238E27FC236}">
                <a16:creationId xmlns:a16="http://schemas.microsoft.com/office/drawing/2014/main" id="{33CB65DA-BA6E-2A43-8F0C-4C3DC78D4A65}"/>
              </a:ext>
            </a:extLst>
          </p:cNvPr>
          <p:cNvSpPr/>
          <p:nvPr/>
        </p:nvSpPr>
        <p:spPr>
          <a:xfrm>
            <a:off x="1977868" y="6287461"/>
            <a:ext cx="6806423" cy="577081"/>
          </a:xfrm>
          <a:prstGeom prst="rect">
            <a:avLst/>
          </a:prstGeom>
        </p:spPr>
        <p:txBody>
          <a:bodyPr wrap="square">
            <a:spAutoFit/>
          </a:bodyPr>
          <a:lstStyle/>
          <a:p>
            <a:r>
              <a:rPr lang="en-US" sz="1050" dirty="0">
                <a:solidFill>
                  <a:schemeClr val="tx1">
                    <a:lumMod val="75000"/>
                    <a:lumOff val="25000"/>
                  </a:schemeClr>
                </a:solidFill>
                <a:latin typeface="Times New Roman" panose="02020603050405020304" pitchFamily="18" charset="0"/>
                <a:cs typeface="Times New Roman" panose="02020603050405020304" pitchFamily="18" charset="0"/>
              </a:rPr>
              <a:t>*Source: World Bank data</a:t>
            </a:r>
          </a:p>
          <a:p>
            <a:r>
              <a:rPr lang="en-US" sz="1050" dirty="0">
                <a:solidFill>
                  <a:schemeClr val="tx1">
                    <a:lumMod val="75000"/>
                    <a:lumOff val="25000"/>
                  </a:schemeClr>
                </a:solidFill>
                <a:latin typeface="Times New Roman" panose="02020603050405020304" pitchFamily="18" charset="0"/>
                <a:cs typeface="Times New Roman" panose="02020603050405020304" pitchFamily="18" charset="0"/>
              </a:rPr>
              <a:t>Age dependency ratio is the ratio of dependents--people younger than 15 or older than 64--to the working-age population--those ages 15-64. Data are shown as the proportion of dependents per 100 working-age population.</a:t>
            </a:r>
          </a:p>
        </p:txBody>
      </p:sp>
    </p:spTree>
    <p:extLst>
      <p:ext uri="{BB962C8B-B14F-4D97-AF65-F5344CB8AC3E}">
        <p14:creationId xmlns:p14="http://schemas.microsoft.com/office/powerpoint/2010/main" val="10628764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8032" y="3252594"/>
            <a:ext cx="8496300" cy="576263"/>
          </a:xfrm>
        </p:spPr>
        <p:txBody>
          <a:bodyPr/>
          <a:lstStyle/>
          <a:p>
            <a:r>
              <a:rPr lang="en-NZ" sz="2400" b="1" dirty="0">
                <a:latin typeface="Times New Roman" panose="02020603050405020304" pitchFamily="18" charset="0"/>
                <a:cs typeface="Times New Roman" panose="02020603050405020304" pitchFamily="18" charset="0"/>
              </a:rPr>
              <a:t>Thank you</a:t>
            </a:r>
            <a:endParaRPr lang="en-US" sz="2400" b="1" dirty="0">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8A584889-C427-46FC-86DD-7ED6F5408DDA}" type="slidenum">
              <a:rPr lang="en-US" smtClean="0"/>
              <a:t>57</a:t>
            </a:fld>
            <a:endParaRPr lang="en-US"/>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dirty="0">
                <a:solidFill>
                  <a:schemeClr val="tx1">
                    <a:lumMod val="50000"/>
                    <a:lumOff val="50000"/>
                  </a:schemeClr>
                </a:solidFill>
              </a:rPr>
              <a:t>STRICTLY CONFIDENTIAL – DO NOT SHARE &amp; DO NOT CITE</a:t>
            </a:r>
          </a:p>
        </p:txBody>
      </p:sp>
    </p:spTree>
    <p:extLst>
      <p:ext uri="{BB962C8B-B14F-4D97-AF65-F5344CB8AC3E}">
        <p14:creationId xmlns:p14="http://schemas.microsoft.com/office/powerpoint/2010/main" val="29158413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515889" y="2463419"/>
            <a:ext cx="6251852" cy="584668"/>
          </a:xfrm>
        </p:spPr>
        <p:txBody>
          <a:bodyPr>
            <a:normAutofit/>
          </a:bodyPr>
          <a:lstStyle/>
          <a:p>
            <a:r>
              <a:rPr lang="en-US" dirty="0">
                <a:latin typeface="Times New Roman" panose="02020603050405020304" pitchFamily="18" charset="0"/>
                <a:cs typeface="Times New Roman" panose="02020603050405020304" pitchFamily="18" charset="0"/>
              </a:rPr>
              <a:t>Appendix</a:t>
            </a:r>
          </a:p>
        </p:txBody>
      </p:sp>
    </p:spTree>
    <p:extLst>
      <p:ext uri="{BB962C8B-B14F-4D97-AF65-F5344CB8AC3E}">
        <p14:creationId xmlns:p14="http://schemas.microsoft.com/office/powerpoint/2010/main" val="27454445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23564" y="367393"/>
            <a:ext cx="8920436" cy="1075528"/>
          </a:xfrm>
        </p:spPr>
        <p:txBody>
          <a:bodyPr>
            <a:normAutofit/>
          </a:bodyPr>
          <a:lstStyle/>
          <a:p>
            <a:r>
              <a:rPr lang="en-US" sz="2400" dirty="0">
                <a:latin typeface="Times New Roman" panose="02020603050405020304" pitchFamily="18" charset="0"/>
                <a:cs typeface="Times New Roman" panose="02020603050405020304" pitchFamily="18" charset="0"/>
              </a:rPr>
              <a:t>Estimating the intra-household resource sharing function (1)</a:t>
            </a:r>
          </a:p>
        </p:txBody>
      </p:sp>
      <p:pic>
        <p:nvPicPr>
          <p:cNvPr id="5" name="Image 4"/>
          <p:cNvPicPr>
            <a:picLocks noChangeAspect="1"/>
          </p:cNvPicPr>
          <p:nvPr/>
        </p:nvPicPr>
        <p:blipFill>
          <a:blip r:embed="rId2"/>
          <a:stretch>
            <a:fillRect/>
          </a:stretch>
        </p:blipFill>
        <p:spPr>
          <a:xfrm>
            <a:off x="1135950" y="2056645"/>
            <a:ext cx="6184157" cy="3526723"/>
          </a:xfrm>
          <a:prstGeom prst="rect">
            <a:avLst/>
          </a:prstGeom>
        </p:spPr>
      </p:pic>
    </p:spTree>
    <p:extLst>
      <p:ext uri="{BB962C8B-B14F-4D97-AF65-F5344CB8AC3E}">
        <p14:creationId xmlns:p14="http://schemas.microsoft.com/office/powerpoint/2010/main" val="2088948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Fiscal incidence analysis results - Palestine</a:t>
            </a:r>
          </a:p>
        </p:txBody>
      </p:sp>
      <p:sp>
        <p:nvSpPr>
          <p:cNvPr id="5" name="Slide Number Placeholder 4"/>
          <p:cNvSpPr>
            <a:spLocks noGrp="1"/>
          </p:cNvSpPr>
          <p:nvPr>
            <p:ph type="sldNum" sz="quarter" idx="12"/>
          </p:nvPr>
        </p:nvSpPr>
        <p:spPr/>
        <p:txBody>
          <a:bodyPr/>
          <a:lstStyle/>
          <a:p>
            <a:fld id="{8A584889-C427-46FC-86DD-7ED6F5408DDA}" type="slidenum">
              <a:rPr lang="en-US" smtClean="0"/>
              <a:t>6</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83163" y="964477"/>
            <a:ext cx="8177674" cy="5212004"/>
          </a:xfrm>
        </p:spPr>
        <p:txBody>
          <a:bodyPr vert="horz" lIns="0" tIns="0" rIns="0" bIns="0" rtlCol="0" anchor="t">
            <a:noAutofit/>
          </a:bodyPr>
          <a:lstStyle/>
          <a:p>
            <a:pPr lvl="2" algn="just">
              <a:lnSpc>
                <a:spcPct val="150000"/>
              </a:lnSpc>
              <a:buFont typeface="Wingdings" panose="05000000000000000000" pitchFamily="2" charset="2"/>
              <a:buChar char="q"/>
            </a:pPr>
            <a:r>
              <a:rPr lang="en-US" sz="1800" b="1" dirty="0">
                <a:solidFill>
                  <a:schemeClr val="accent1"/>
                </a:solidFill>
                <a:latin typeface="Times New Roman" panose="02020603050405020304" pitchFamily="18" charset="0"/>
                <a:cs typeface="Times New Roman" panose="02020603050405020304" pitchFamily="18" charset="0"/>
              </a:rPr>
              <a:t>PSE-CEQ: </a:t>
            </a:r>
            <a:r>
              <a:rPr lang="en-US" sz="1800" dirty="0">
                <a:solidFill>
                  <a:schemeClr val="accent1"/>
                </a:solidFill>
                <a:latin typeface="Times New Roman" panose="02020603050405020304" pitchFamily="18" charset="0"/>
                <a:cs typeface="Times New Roman" panose="02020603050405020304" pitchFamily="18" charset="0"/>
              </a:rPr>
              <a:t>Palestine FIA results showed; </a:t>
            </a:r>
          </a:p>
          <a:p>
            <a:pPr lvl="3" algn="just">
              <a:lnSpc>
                <a:spcPct val="150000"/>
              </a:lnSpc>
              <a:buFont typeface="Courier New" panose="02070309020205020404" pitchFamily="49" charset="0"/>
              <a:buChar char="o"/>
            </a:pPr>
            <a:r>
              <a:rPr lang="en-US" sz="1800" dirty="0">
                <a:solidFill>
                  <a:schemeClr val="accent1"/>
                </a:solidFill>
                <a:latin typeface="Times New Roman" panose="02020603050405020304" pitchFamily="18" charset="0"/>
                <a:cs typeface="Times New Roman" panose="02020603050405020304" pitchFamily="18" charset="0"/>
              </a:rPr>
              <a:t>Only the first (poorest) decile is a net cash receiver of the fiscal system. Households in all other deciles are net payers.</a:t>
            </a:r>
          </a:p>
          <a:p>
            <a:pPr algn="ctr">
              <a:lnSpc>
                <a:spcPct val="107000"/>
              </a:lnSpc>
            </a:pPr>
            <a:r>
              <a:rPr lang="en-US" sz="1200" dirty="0">
                <a:solidFill>
                  <a:srgbClr val="4472C4"/>
                </a:solidFill>
                <a:effectLst/>
                <a:latin typeface="Times New Roman" panose="02020603050405020304" pitchFamily="18" charset="0"/>
                <a:ea typeface="Calibri" panose="020F0502020204030204" pitchFamily="34" charset="0"/>
                <a:cs typeface="Times New Roman" panose="02020603050405020304" pitchFamily="18" charset="0"/>
              </a:rPr>
              <a:t>Percentage of poor experiencing fiscal impoverishment and gains to the poor, by income concept</a:t>
            </a:r>
            <a:endParaRPr lang="en-PK" sz="1200" dirty="0">
              <a:solidFill>
                <a:srgbClr val="4472C4"/>
              </a:solidFill>
              <a:effectLst/>
              <a:latin typeface="Times New Roman" panose="02020603050405020304" pitchFamily="18" charset="0"/>
              <a:ea typeface="Calibri" panose="020F0502020204030204" pitchFamily="34" charset="0"/>
              <a:cs typeface="Times New Roman" panose="02020603050405020304" pitchFamily="18" charset="0"/>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endParaRPr lang="en-US" sz="1800"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dirty="0">
                <a:solidFill>
                  <a:schemeClr val="tx1">
                    <a:lumMod val="50000"/>
                    <a:lumOff val="50000"/>
                  </a:schemeClr>
                </a:solidFill>
              </a:rPr>
              <a:t>STRICTLY CONFIDENTIAL – DO NOT SHARE &amp; DO NOT CITE</a:t>
            </a:r>
          </a:p>
        </p:txBody>
      </p:sp>
      <p:pic>
        <p:nvPicPr>
          <p:cNvPr id="4" name="Picture 3">
            <a:extLst>
              <a:ext uri="{FF2B5EF4-FFF2-40B4-BE49-F238E27FC236}">
                <a16:creationId xmlns:a16="http://schemas.microsoft.com/office/drawing/2014/main" id="{A73F9DC7-D1A8-261F-9012-B7D4AD0A7C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3164" y="2483893"/>
            <a:ext cx="7664550" cy="3692588"/>
          </a:xfrm>
          <a:prstGeom prst="rect">
            <a:avLst/>
          </a:prstGeom>
          <a:noFill/>
          <a:ln>
            <a:noFill/>
          </a:ln>
        </p:spPr>
      </p:pic>
    </p:spTree>
    <p:extLst>
      <p:ext uri="{BB962C8B-B14F-4D97-AF65-F5344CB8AC3E}">
        <p14:creationId xmlns:p14="http://schemas.microsoft.com/office/powerpoint/2010/main" val="70865228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936749" y="2358759"/>
            <a:ext cx="6582812" cy="3072505"/>
          </a:xfrm>
          <a:prstGeom prst="rect">
            <a:avLst/>
          </a:prstGeom>
        </p:spPr>
      </p:pic>
      <p:sp>
        <p:nvSpPr>
          <p:cNvPr id="5" name="Titre 1"/>
          <p:cNvSpPr>
            <a:spLocks noGrp="1"/>
          </p:cNvSpPr>
          <p:nvPr>
            <p:ph type="title"/>
          </p:nvPr>
        </p:nvSpPr>
        <p:spPr>
          <a:xfrm>
            <a:off x="223564" y="351208"/>
            <a:ext cx="8920436" cy="1075528"/>
          </a:xfrm>
        </p:spPr>
        <p:txBody>
          <a:bodyPr>
            <a:normAutofit/>
          </a:bodyPr>
          <a:lstStyle/>
          <a:p>
            <a:r>
              <a:rPr lang="en-US" sz="2400" dirty="0">
                <a:latin typeface="Times New Roman" panose="02020603050405020304" pitchFamily="18" charset="0"/>
                <a:cs typeface="Times New Roman" panose="02020603050405020304" pitchFamily="18" charset="0"/>
              </a:rPr>
              <a:t>Estimating the intra-household resource sharing function (2)</a:t>
            </a:r>
          </a:p>
        </p:txBody>
      </p:sp>
    </p:spTree>
    <p:extLst>
      <p:ext uri="{BB962C8B-B14F-4D97-AF65-F5344CB8AC3E}">
        <p14:creationId xmlns:p14="http://schemas.microsoft.com/office/powerpoint/2010/main" val="14018883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a:stretch>
            <a:fillRect/>
          </a:stretch>
        </p:blipFill>
        <p:spPr>
          <a:xfrm>
            <a:off x="1111087" y="1830059"/>
            <a:ext cx="6474545" cy="4134437"/>
          </a:xfrm>
          <a:prstGeom prst="rect">
            <a:avLst/>
          </a:prstGeom>
        </p:spPr>
      </p:pic>
      <p:sp>
        <p:nvSpPr>
          <p:cNvPr id="6" name="Titre 1"/>
          <p:cNvSpPr>
            <a:spLocks noGrp="1"/>
          </p:cNvSpPr>
          <p:nvPr>
            <p:ph type="title"/>
          </p:nvPr>
        </p:nvSpPr>
        <p:spPr>
          <a:xfrm>
            <a:off x="223564" y="225879"/>
            <a:ext cx="8920436" cy="1075528"/>
          </a:xfrm>
        </p:spPr>
        <p:txBody>
          <a:bodyPr>
            <a:normAutofit/>
          </a:bodyPr>
          <a:lstStyle/>
          <a:p>
            <a:r>
              <a:rPr lang="en-US" sz="2400" dirty="0">
                <a:latin typeface="Times New Roman" panose="02020603050405020304" pitchFamily="18" charset="0"/>
                <a:cs typeface="Times New Roman" panose="02020603050405020304" pitchFamily="18" charset="0"/>
              </a:rPr>
              <a:t>Estimating the intra-household resource sharing function (3)</a:t>
            </a:r>
          </a:p>
        </p:txBody>
      </p:sp>
    </p:spTree>
    <p:extLst>
      <p:ext uri="{BB962C8B-B14F-4D97-AF65-F5344CB8AC3E}">
        <p14:creationId xmlns:p14="http://schemas.microsoft.com/office/powerpoint/2010/main" val="250838130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a:spLocks noGrp="1"/>
          </p:cNvSpPr>
          <p:nvPr>
            <p:ph type="title"/>
          </p:nvPr>
        </p:nvSpPr>
        <p:spPr>
          <a:xfrm>
            <a:off x="223564" y="255189"/>
            <a:ext cx="8920436" cy="1075528"/>
          </a:xfrm>
        </p:spPr>
        <p:txBody>
          <a:bodyPr>
            <a:normAutofit/>
          </a:bodyPr>
          <a:lstStyle/>
          <a:p>
            <a:r>
              <a:rPr lang="en-US" sz="2400" dirty="0">
                <a:latin typeface="Times New Roman" panose="02020603050405020304" pitchFamily="18" charset="0"/>
                <a:cs typeface="Times New Roman" panose="02020603050405020304" pitchFamily="18" charset="0"/>
              </a:rPr>
              <a:t>Estimating the intra-household resource sharing function (4)</a:t>
            </a:r>
          </a:p>
        </p:txBody>
      </p:sp>
      <p:pic>
        <p:nvPicPr>
          <p:cNvPr id="7" name="Image 6"/>
          <p:cNvPicPr>
            <a:picLocks noChangeAspect="1"/>
          </p:cNvPicPr>
          <p:nvPr/>
        </p:nvPicPr>
        <p:blipFill>
          <a:blip r:embed="rId2"/>
          <a:stretch>
            <a:fillRect/>
          </a:stretch>
        </p:blipFill>
        <p:spPr>
          <a:xfrm>
            <a:off x="2302113" y="1712234"/>
            <a:ext cx="3989084" cy="1885195"/>
          </a:xfrm>
          <a:prstGeom prst="rect">
            <a:avLst/>
          </a:prstGeom>
        </p:spPr>
      </p:pic>
      <p:pic>
        <p:nvPicPr>
          <p:cNvPr id="8" name="Image 7"/>
          <p:cNvPicPr>
            <a:picLocks noChangeAspect="1"/>
          </p:cNvPicPr>
          <p:nvPr/>
        </p:nvPicPr>
        <p:blipFill>
          <a:blip r:embed="rId3"/>
          <a:stretch>
            <a:fillRect/>
          </a:stretch>
        </p:blipFill>
        <p:spPr>
          <a:xfrm>
            <a:off x="2380663" y="4110265"/>
            <a:ext cx="5039270" cy="1417018"/>
          </a:xfrm>
          <a:prstGeom prst="rect">
            <a:avLst/>
          </a:prstGeom>
        </p:spPr>
      </p:pic>
      <p:sp>
        <p:nvSpPr>
          <p:cNvPr id="9" name="Espace réservé du contenu 2"/>
          <p:cNvSpPr>
            <a:spLocks noGrp="1"/>
          </p:cNvSpPr>
          <p:nvPr>
            <p:ph idx="1"/>
          </p:nvPr>
        </p:nvSpPr>
        <p:spPr>
          <a:xfrm>
            <a:off x="463053" y="1839123"/>
            <a:ext cx="1564136" cy="3785495"/>
          </a:xfrm>
        </p:spPr>
        <p:txBody>
          <a:bodyPr>
            <a:noAutofit/>
          </a:bodyPr>
          <a:lstStyle/>
          <a:p>
            <a:r>
              <a:rPr lang="en-US" sz="1500" dirty="0">
                <a:latin typeface="Times New Roman" panose="02020603050405020304" pitchFamily="18" charset="0"/>
                <a:cs typeface="Times New Roman" panose="02020603050405020304" pitchFamily="18" charset="0"/>
              </a:rPr>
              <a:t>For estimations</a:t>
            </a:r>
          </a:p>
          <a:p>
            <a:endParaRPr lang="en-US" sz="1500" dirty="0">
              <a:latin typeface="Times New Roman" panose="02020603050405020304" pitchFamily="18" charset="0"/>
              <a:cs typeface="Times New Roman" panose="02020603050405020304" pitchFamily="18" charset="0"/>
            </a:endParaRPr>
          </a:p>
          <a:p>
            <a:endParaRPr lang="en-US" sz="1500" dirty="0">
              <a:latin typeface="Times New Roman" panose="02020603050405020304" pitchFamily="18" charset="0"/>
              <a:cs typeface="Times New Roman" panose="02020603050405020304" pitchFamily="18" charset="0"/>
            </a:endParaRPr>
          </a:p>
          <a:p>
            <a:endParaRPr lang="en-US" sz="1500" dirty="0">
              <a:latin typeface="Times New Roman" panose="02020603050405020304" pitchFamily="18" charset="0"/>
              <a:cs typeface="Times New Roman" panose="02020603050405020304" pitchFamily="18" charset="0"/>
            </a:endParaRPr>
          </a:p>
          <a:p>
            <a:endParaRPr lang="en-US" sz="1500" dirty="0">
              <a:latin typeface="Times New Roman" panose="02020603050405020304" pitchFamily="18" charset="0"/>
              <a:cs typeface="Times New Roman" panose="02020603050405020304" pitchFamily="18" charset="0"/>
            </a:endParaRPr>
          </a:p>
          <a:p>
            <a:endParaRPr lang="en-US" sz="1500" dirty="0">
              <a:latin typeface="Times New Roman" panose="02020603050405020304" pitchFamily="18" charset="0"/>
              <a:cs typeface="Times New Roman" panose="02020603050405020304" pitchFamily="18" charset="0"/>
            </a:endParaRPr>
          </a:p>
          <a:p>
            <a:endParaRPr lang="en-US" sz="1500" dirty="0">
              <a:latin typeface="Times New Roman" panose="02020603050405020304" pitchFamily="18" charset="0"/>
              <a:cs typeface="Times New Roman" panose="02020603050405020304" pitchFamily="18" charset="0"/>
            </a:endParaRPr>
          </a:p>
          <a:p>
            <a:endParaRPr lang="en-US" sz="1500" dirty="0">
              <a:latin typeface="Times New Roman" panose="02020603050405020304" pitchFamily="18" charset="0"/>
              <a:cs typeface="Times New Roman" panose="02020603050405020304" pitchFamily="18" charset="0"/>
            </a:endParaRPr>
          </a:p>
          <a:p>
            <a:r>
              <a:rPr lang="en-US" sz="1500" dirty="0">
                <a:latin typeface="Times New Roman" panose="02020603050405020304" pitchFamily="18" charset="0"/>
                <a:cs typeface="Times New Roman" panose="02020603050405020304" pitchFamily="18" charset="0"/>
              </a:rPr>
              <a:t>Counterfactual simulations:</a:t>
            </a:r>
            <a:endParaRPr lang="en-US" sz="15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238930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1049117" y="2125267"/>
            <a:ext cx="6149661" cy="3263702"/>
          </a:xfrm>
          <a:prstGeom prst="rect">
            <a:avLst/>
          </a:prstGeom>
        </p:spPr>
      </p:pic>
      <p:sp>
        <p:nvSpPr>
          <p:cNvPr id="5" name="Titre 1"/>
          <p:cNvSpPr>
            <a:spLocks noGrp="1"/>
          </p:cNvSpPr>
          <p:nvPr>
            <p:ph type="title"/>
          </p:nvPr>
        </p:nvSpPr>
        <p:spPr>
          <a:xfrm>
            <a:off x="223564" y="393503"/>
            <a:ext cx="8920436" cy="1075528"/>
          </a:xfrm>
        </p:spPr>
        <p:txBody>
          <a:bodyPr>
            <a:normAutofit/>
          </a:bodyPr>
          <a:lstStyle/>
          <a:p>
            <a:r>
              <a:rPr lang="en-US" sz="2400" dirty="0">
                <a:latin typeface="Times New Roman" panose="02020603050405020304" pitchFamily="18" charset="0"/>
                <a:cs typeface="Times New Roman" panose="02020603050405020304" pitchFamily="18" charset="0"/>
              </a:rPr>
              <a:t>Estimating the intra-household resource sharing function (5)</a:t>
            </a:r>
          </a:p>
        </p:txBody>
      </p:sp>
    </p:spTree>
    <p:extLst>
      <p:ext uri="{BB962C8B-B14F-4D97-AF65-F5344CB8AC3E}">
        <p14:creationId xmlns:p14="http://schemas.microsoft.com/office/powerpoint/2010/main" val="297752305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8343" y="1058586"/>
            <a:ext cx="8367314" cy="442168"/>
          </a:xfrm>
        </p:spPr>
        <p:txBody>
          <a:bodyPr>
            <a:normAutofit fontScale="90000"/>
          </a:bodyPr>
          <a:lstStyle/>
          <a:p>
            <a:r>
              <a:rPr lang="en-US" sz="2400" dirty="0">
                <a:latin typeface="Times New Roman" panose="02020603050405020304" pitchFamily="18" charset="0"/>
                <a:cs typeface="Times New Roman" panose="02020603050405020304" pitchFamily="18" charset="0"/>
              </a:rPr>
              <a:t>Appendix: how women’s resource share vary with their net of tax earnings</a:t>
            </a:r>
          </a:p>
        </p:txBody>
      </p:sp>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3775" y="2039154"/>
            <a:ext cx="5945740" cy="3716883"/>
          </a:xfrm>
          <a:prstGeom prst="rect">
            <a:avLst/>
          </a:prstGeom>
        </p:spPr>
      </p:pic>
      <p:sp>
        <p:nvSpPr>
          <p:cNvPr id="5" name="Rectangle 4"/>
          <p:cNvSpPr/>
          <p:nvPr/>
        </p:nvSpPr>
        <p:spPr>
          <a:xfrm>
            <a:off x="2775275" y="1685893"/>
            <a:ext cx="4218677" cy="507831"/>
          </a:xfrm>
          <a:prstGeom prst="rect">
            <a:avLst/>
          </a:prstGeom>
        </p:spPr>
        <p:txBody>
          <a:bodyPr wrap="square">
            <a:spAutoFit/>
          </a:bodyPr>
          <a:lstStyle/>
          <a:p>
            <a:r>
              <a:rPr lang="en-US" sz="1350" dirty="0"/>
              <a:t>Fig A1: Women’s Resource Shares by Earnings Levels</a:t>
            </a:r>
          </a:p>
        </p:txBody>
      </p:sp>
    </p:spTree>
    <p:extLst>
      <p:ext uri="{BB962C8B-B14F-4D97-AF65-F5344CB8AC3E}">
        <p14:creationId xmlns:p14="http://schemas.microsoft.com/office/powerpoint/2010/main" val="229534962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8343" y="1058586"/>
            <a:ext cx="8367314" cy="442168"/>
          </a:xfrm>
        </p:spPr>
        <p:txBody>
          <a:bodyPr>
            <a:normAutofit/>
          </a:bodyPr>
          <a:lstStyle/>
          <a:p>
            <a:r>
              <a:rPr lang="en-US" sz="2400" dirty="0"/>
              <a:t>Appendix: descriptive stats for our expenditure surveys</a:t>
            </a:r>
            <a:endParaRPr lang="en-US" dirty="0"/>
          </a:p>
        </p:txBody>
      </p:sp>
      <p:pic>
        <p:nvPicPr>
          <p:cNvPr id="5" name="Image 4"/>
          <p:cNvPicPr>
            <a:picLocks noChangeAspect="1"/>
          </p:cNvPicPr>
          <p:nvPr/>
        </p:nvPicPr>
        <p:blipFill>
          <a:blip r:embed="rId2"/>
          <a:stretch>
            <a:fillRect/>
          </a:stretch>
        </p:blipFill>
        <p:spPr>
          <a:xfrm>
            <a:off x="1549065" y="1748084"/>
            <a:ext cx="5731669" cy="3960019"/>
          </a:xfrm>
          <a:prstGeom prst="rect">
            <a:avLst/>
          </a:prstGeom>
        </p:spPr>
      </p:pic>
    </p:spTree>
    <p:extLst>
      <p:ext uri="{BB962C8B-B14F-4D97-AF65-F5344CB8AC3E}">
        <p14:creationId xmlns:p14="http://schemas.microsoft.com/office/powerpoint/2010/main" val="36973226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B24EE-BDE0-4B77-9C18-0CAD9E65E549}"/>
              </a:ext>
            </a:extLst>
          </p:cNvPr>
          <p:cNvSpPr>
            <a:spLocks noGrp="1"/>
          </p:cNvSpPr>
          <p:nvPr>
            <p:ph type="title"/>
          </p:nvPr>
        </p:nvSpPr>
        <p:spPr>
          <a:xfrm>
            <a:off x="323850" y="281998"/>
            <a:ext cx="8496300" cy="576263"/>
          </a:xfrm>
        </p:spPr>
        <p:txBody>
          <a:bodyPr/>
          <a:lstStyle/>
          <a:p>
            <a:pPr>
              <a:lnSpc>
                <a:spcPct val="200000"/>
              </a:lnSpc>
            </a:pPr>
            <a:r>
              <a:rPr lang="en-US" sz="2400" b="1" dirty="0">
                <a:latin typeface="Times New Roman" panose="02020603050405020304" pitchFamily="18" charset="0"/>
                <a:cs typeface="Times New Roman" panose="02020603050405020304" pitchFamily="18" charset="0"/>
              </a:rPr>
              <a:t>Agenda: </a:t>
            </a:r>
          </a:p>
        </p:txBody>
      </p:sp>
      <p:sp>
        <p:nvSpPr>
          <p:cNvPr id="3" name="Content Placeholder 2">
            <a:extLst>
              <a:ext uri="{FF2B5EF4-FFF2-40B4-BE49-F238E27FC236}">
                <a16:creationId xmlns:a16="http://schemas.microsoft.com/office/drawing/2014/main" id="{B8C6F5C4-1AE4-4E7C-9E6B-C64912F438A2}"/>
              </a:ext>
            </a:extLst>
          </p:cNvPr>
          <p:cNvSpPr>
            <a:spLocks noGrp="1"/>
          </p:cNvSpPr>
          <p:nvPr>
            <p:ph idx="1"/>
          </p:nvPr>
        </p:nvSpPr>
        <p:spPr>
          <a:xfrm>
            <a:off x="323850" y="993877"/>
            <a:ext cx="8496300" cy="4837293"/>
          </a:xfrm>
        </p:spPr>
        <p:txBody>
          <a:bodyPr/>
          <a:lstStyle/>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Fiscal incidence analysis PSE</a:t>
            </a:r>
          </a:p>
          <a:p>
            <a:pPr marL="457200" indent="-457200" fontAlgn="ctr">
              <a:lnSpc>
                <a:spcPct val="200000"/>
              </a:lnSpc>
              <a:buFont typeface="+mj-lt"/>
              <a:buAutoNum type="arabicPeriod"/>
            </a:pPr>
            <a:r>
              <a:rPr lang="en-US" sz="2000" b="1" dirty="0">
                <a:solidFill>
                  <a:srgbClr val="00B0F0"/>
                </a:solidFill>
                <a:latin typeface="Times New Roman" panose="02020603050405020304" pitchFamily="18" charset="0"/>
                <a:cs typeface="Times New Roman" panose="02020603050405020304" pitchFamily="18" charset="0"/>
              </a:rPr>
              <a:t>Gender and fiscal policy </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Socio-economic and gender dynamics</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Method 1: Engendered CEQ</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Method 2: Intrahousehold resource allocation</a:t>
            </a:r>
          </a:p>
          <a:p>
            <a:pPr marL="457200" indent="-457200" fontAlgn="ctr">
              <a:lnSpc>
                <a:spcPct val="200000"/>
              </a:lnSpc>
              <a:buFont typeface="+mj-lt"/>
              <a:buAutoNum type="arabicPeriod"/>
            </a:pPr>
            <a:r>
              <a:rPr lang="en-US" sz="2000" b="1" dirty="0">
                <a:solidFill>
                  <a:schemeClr val="tx2"/>
                </a:solidFill>
                <a:latin typeface="Times New Roman" panose="02020603050405020304" pitchFamily="18" charset="0"/>
                <a:cs typeface="Times New Roman" panose="02020603050405020304" pitchFamily="18" charset="0"/>
              </a:rPr>
              <a:t>Conclusion and policy recommendations</a:t>
            </a:r>
          </a:p>
        </p:txBody>
      </p:sp>
      <p:sp>
        <p:nvSpPr>
          <p:cNvPr id="5" name="Slide Number Placeholder 4">
            <a:extLst>
              <a:ext uri="{FF2B5EF4-FFF2-40B4-BE49-F238E27FC236}">
                <a16:creationId xmlns:a16="http://schemas.microsoft.com/office/drawing/2014/main" id="{2563B625-D6EB-478C-B799-FFEE98FB2DA8}"/>
              </a:ext>
            </a:extLst>
          </p:cNvPr>
          <p:cNvSpPr>
            <a:spLocks noGrp="1"/>
          </p:cNvSpPr>
          <p:nvPr>
            <p:ph type="sldNum" sz="quarter" idx="12"/>
          </p:nvPr>
        </p:nvSpPr>
        <p:spPr/>
        <p:txBody>
          <a:bodyPr/>
          <a:lstStyle/>
          <a:p>
            <a:fld id="{8A584889-C427-46FC-86DD-7ED6F5408DDA}" type="slidenum">
              <a:rPr lang="en-US" smtClean="0"/>
              <a:t>7</a:t>
            </a:fld>
            <a:endParaRPr lang="en-US" dirty="0"/>
          </a:p>
        </p:txBody>
      </p:sp>
      <p:sp>
        <p:nvSpPr>
          <p:cNvPr id="6" name="Footer Placeholder 3">
            <a:extLst>
              <a:ext uri="{FF2B5EF4-FFF2-40B4-BE49-F238E27FC236}">
                <a16:creationId xmlns:a16="http://schemas.microsoft.com/office/drawing/2014/main" id="{4B87F0C7-BBEE-4588-A903-249ECAE636D1}"/>
              </a:ext>
            </a:extLst>
          </p:cNvPr>
          <p:cNvSpPr>
            <a:spLocks noGrp="1"/>
          </p:cNvSpPr>
          <p:nvPr>
            <p:ph type="ftr" sz="quarter" idx="11"/>
          </p:nvPr>
        </p:nvSpPr>
        <p:spPr>
          <a:xfrm>
            <a:off x="2310063" y="6360101"/>
            <a:ext cx="4558326" cy="215901"/>
          </a:xfrm>
        </p:spPr>
        <p:txBody>
          <a:bodyPr/>
          <a:lstStyle/>
          <a:p>
            <a:r>
              <a:rPr lang="en-US" sz="1400" dirty="0">
                <a:latin typeface="Times New Roman" panose="02020603050405020304" pitchFamily="18" charset="0"/>
                <a:cs typeface="Times New Roman" panose="02020603050405020304" pitchFamily="18" charset="0"/>
              </a:rPr>
              <a:t>West Bank and Gaza – Gender and Fiscal Policy</a:t>
            </a:r>
          </a:p>
        </p:txBody>
      </p:sp>
      <p:sp>
        <p:nvSpPr>
          <p:cNvPr id="8" name="Rectangle 7">
            <a:extLst>
              <a:ext uri="{FF2B5EF4-FFF2-40B4-BE49-F238E27FC236}">
                <a16:creationId xmlns:a16="http://schemas.microsoft.com/office/drawing/2014/main" id="{97F7F3A9-0C2D-4D1B-8C3A-67CF58A55BBC}"/>
              </a:ext>
            </a:extLst>
          </p:cNvPr>
          <p:cNvSpPr/>
          <p:nvPr/>
        </p:nvSpPr>
        <p:spPr>
          <a:xfrm>
            <a:off x="8613" y="6095637"/>
            <a:ext cx="9126774" cy="45719"/>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dirty="0">
              <a:solidFill>
                <a:schemeClr val="tx1"/>
              </a:solidFill>
            </a:endParaRPr>
          </a:p>
        </p:txBody>
      </p:sp>
      <p:sp>
        <p:nvSpPr>
          <p:cNvPr id="7" name="TextBox 6">
            <a:extLst>
              <a:ext uri="{FF2B5EF4-FFF2-40B4-BE49-F238E27FC236}">
                <a16:creationId xmlns:a16="http://schemas.microsoft.com/office/drawing/2014/main" id="{E10FF6DC-BBA4-3D49-9BB1-D8ED443A22B5}"/>
              </a:ext>
            </a:extLst>
          </p:cNvPr>
          <p:cNvSpPr txBox="1"/>
          <p:nvPr/>
        </p:nvSpPr>
        <p:spPr>
          <a:xfrm rot="16200000">
            <a:off x="-2786003" y="2933746"/>
            <a:ext cx="5895109" cy="276999"/>
          </a:xfrm>
          <a:prstGeom prst="rect">
            <a:avLst/>
          </a:prstGeom>
          <a:noFill/>
        </p:spPr>
        <p:txBody>
          <a:bodyPr wrap="square" rtlCol="0">
            <a:spAutoFit/>
          </a:bodyPr>
          <a:lstStyle/>
          <a:p>
            <a:r>
              <a:rPr lang="en-US" sz="1200" dirty="0">
                <a:solidFill>
                  <a:schemeClr val="tx1">
                    <a:lumMod val="50000"/>
                    <a:lumOff val="50000"/>
                  </a:schemeClr>
                </a:solidFill>
              </a:rPr>
              <a:t>STRICTLY CONFIDENTIAL – DO NOT SHARE &amp; DO NOT CITE</a:t>
            </a:r>
          </a:p>
        </p:txBody>
      </p:sp>
    </p:spTree>
    <p:extLst>
      <p:ext uri="{BB962C8B-B14F-4D97-AF65-F5344CB8AC3E}">
        <p14:creationId xmlns:p14="http://schemas.microsoft.com/office/powerpoint/2010/main" val="1707705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Fiscal incidence and gender lens</a:t>
            </a:r>
          </a:p>
        </p:txBody>
      </p:sp>
      <p:sp>
        <p:nvSpPr>
          <p:cNvPr id="5" name="Slide Number Placeholder 4"/>
          <p:cNvSpPr>
            <a:spLocks noGrp="1"/>
          </p:cNvSpPr>
          <p:nvPr>
            <p:ph type="sldNum" sz="quarter" idx="12"/>
          </p:nvPr>
        </p:nvSpPr>
        <p:spPr/>
        <p:txBody>
          <a:bodyPr/>
          <a:lstStyle/>
          <a:p>
            <a:fld id="{8A584889-C427-46FC-86DD-7ED6F5408DDA}" type="slidenum">
              <a:rPr lang="en-US" smtClean="0"/>
              <a:t>8</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83163" y="1072921"/>
            <a:ext cx="8177674" cy="5212004"/>
          </a:xfrm>
        </p:spPr>
        <p:txBody>
          <a:bodyPr vert="horz" lIns="0" tIns="0" rIns="0" bIns="0" rtlCol="0" anchor="t">
            <a:noAutofit/>
          </a:bodyPr>
          <a:lstStyle/>
          <a:p>
            <a:pPr marL="0" lvl="2" indent="0" algn="just">
              <a:buNone/>
            </a:pPr>
            <a:r>
              <a:rPr lang="en-US" sz="1800" dirty="0">
                <a:solidFill>
                  <a:schemeClr val="accent1"/>
                </a:solidFill>
                <a:latin typeface="Times New Roman"/>
                <a:cs typeface="Times New Roman"/>
              </a:rPr>
              <a:t>Fiscal incidence analysis generally lacks a gender lens:</a:t>
            </a:r>
          </a:p>
          <a:p>
            <a:pPr lvl="2" algn="just">
              <a:buFont typeface="Wingdings" panose="05000000000000000000" pitchFamily="2" charset="2"/>
              <a:buChar char="q"/>
            </a:pPr>
            <a:r>
              <a:rPr lang="en-US" sz="1800" dirty="0">
                <a:solidFill>
                  <a:schemeClr val="accent1"/>
                </a:solidFill>
                <a:latin typeface="Times New Roman" panose="02020603050405020304" pitchFamily="18" charset="0"/>
                <a:cs typeface="Times New Roman" panose="02020603050405020304" pitchFamily="18" charset="0"/>
              </a:rPr>
              <a:t>There are ongoing efforts to refine methodologies to allow for gendered analysis, for example through time use data; data on intrahousehold allocation; administrative of tax data.</a:t>
            </a:r>
            <a:endParaRPr lang="en-US" sz="1800" dirty="0">
              <a:solidFill>
                <a:schemeClr val="accent1"/>
              </a:solidFill>
              <a:latin typeface="Times New Roman"/>
              <a:cs typeface="Times New Roman"/>
            </a:endParaRPr>
          </a:p>
          <a:p>
            <a:pPr lvl="2" algn="just">
              <a:buFont typeface="Wingdings" panose="05000000000000000000" pitchFamily="2" charset="2"/>
              <a:buChar char="q"/>
            </a:pPr>
            <a:r>
              <a:rPr lang="en-US" sz="1800" dirty="0">
                <a:solidFill>
                  <a:schemeClr val="accent1"/>
                </a:solidFill>
                <a:latin typeface="Times New Roman"/>
                <a:cs typeface="Times New Roman"/>
              </a:rPr>
              <a:t>There are often strong assumptions needed for allocating fiscal resources within households.</a:t>
            </a:r>
          </a:p>
          <a:p>
            <a:pPr lvl="2" algn="just">
              <a:buFont typeface="Wingdings" panose="05000000000000000000" pitchFamily="2" charset="2"/>
              <a:buChar char="q"/>
            </a:pPr>
            <a:r>
              <a:rPr lang="en-US" sz="1800" dirty="0">
                <a:solidFill>
                  <a:schemeClr val="accent1"/>
                </a:solidFill>
                <a:latin typeface="Times New Roman" panose="02020603050405020304" pitchFamily="18" charset="0"/>
                <a:cs typeface="Times New Roman" panose="02020603050405020304" pitchFamily="18" charset="0"/>
              </a:rPr>
              <a:t>Some existing techniques include equal sharing, per capita allocation, and demographic factors (i.e., adult equivalent scales).</a:t>
            </a:r>
          </a:p>
          <a:p>
            <a:pPr marL="0" lvl="2" indent="0" algn="just">
              <a:buNone/>
            </a:pPr>
            <a:endParaRPr lang="en-US" sz="1800" dirty="0">
              <a:solidFill>
                <a:schemeClr val="accent1"/>
              </a:solidFill>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q"/>
            </a:pPr>
            <a:r>
              <a:rPr lang="en-US" sz="1800" dirty="0">
                <a:solidFill>
                  <a:schemeClr val="accent1"/>
                </a:solidFill>
                <a:latin typeface="Times New Roman" panose="02020603050405020304" pitchFamily="18" charset="0"/>
                <a:cs typeface="Times New Roman" panose="02020603050405020304" pitchFamily="18" charset="0"/>
              </a:rPr>
              <a:t>This analysis is conducted using two different approaches including;</a:t>
            </a:r>
          </a:p>
          <a:p>
            <a:pPr marL="754063" lvl="3" indent="-400050" algn="just">
              <a:buFont typeface="+mj-lt"/>
              <a:buAutoNum type="romanLcPeriod"/>
            </a:pPr>
            <a:r>
              <a:rPr lang="en-US" sz="1800" b="1" dirty="0">
                <a:solidFill>
                  <a:srgbClr val="FF0000"/>
                </a:solidFill>
                <a:latin typeface="Times New Roman" panose="02020603050405020304" pitchFamily="18" charset="0"/>
                <a:cs typeface="Times New Roman" panose="02020603050405020304" pitchFamily="18" charset="0"/>
              </a:rPr>
              <a:t>Eng</a:t>
            </a:r>
            <a:r>
              <a:rPr lang="en-US" sz="1800" dirty="0">
                <a:solidFill>
                  <a:schemeClr val="accent1"/>
                </a:solidFill>
                <a:latin typeface="Times New Roman" panose="02020603050405020304" pitchFamily="18" charset="0"/>
                <a:cs typeface="Times New Roman" panose="02020603050405020304" pitchFamily="18" charset="0"/>
              </a:rPr>
              <a:t>endered CEQ Analysis (E-CEQ)</a:t>
            </a:r>
          </a:p>
          <a:p>
            <a:pPr marL="754063" lvl="3" indent="-400050" algn="just">
              <a:buFont typeface="+mj-lt"/>
              <a:buAutoNum type="romanLcPeriod"/>
            </a:pPr>
            <a:r>
              <a:rPr lang="en-US" sz="1800" dirty="0">
                <a:solidFill>
                  <a:schemeClr val="accent1"/>
                </a:solidFill>
                <a:latin typeface="Times New Roman" panose="02020603050405020304" pitchFamily="18" charset="0"/>
                <a:cs typeface="Times New Roman" panose="02020603050405020304" pitchFamily="18" charset="0"/>
              </a:rPr>
              <a:t>Intrahousehold resource allocation and distribution</a:t>
            </a: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spTree>
    <p:extLst>
      <p:ext uri="{BB962C8B-B14F-4D97-AF65-F5344CB8AC3E}">
        <p14:creationId xmlns:p14="http://schemas.microsoft.com/office/powerpoint/2010/main" val="9366660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04594"/>
            <a:ext cx="8496300" cy="576263"/>
          </a:xfrm>
        </p:spPr>
        <p:txBody>
          <a:bodyPr/>
          <a:lstStyle/>
          <a:p>
            <a:r>
              <a:rPr lang="en-US" sz="2400" b="1" dirty="0">
                <a:latin typeface="Times New Roman" panose="02020603050405020304" pitchFamily="18" charset="0"/>
                <a:cs typeface="Times New Roman" panose="02020603050405020304" pitchFamily="18" charset="0"/>
              </a:rPr>
              <a:t>Fiscal policy and gender - Overview</a:t>
            </a:r>
          </a:p>
        </p:txBody>
      </p:sp>
      <p:sp>
        <p:nvSpPr>
          <p:cNvPr id="5" name="Slide Number Placeholder 4"/>
          <p:cNvSpPr>
            <a:spLocks noGrp="1"/>
          </p:cNvSpPr>
          <p:nvPr>
            <p:ph type="sldNum" sz="quarter" idx="12"/>
          </p:nvPr>
        </p:nvSpPr>
        <p:spPr/>
        <p:txBody>
          <a:bodyPr/>
          <a:lstStyle/>
          <a:p>
            <a:fld id="{8A584889-C427-46FC-86DD-7ED6F5408DDA}" type="slidenum">
              <a:rPr lang="en-US" smtClean="0"/>
              <a:t>9</a:t>
            </a:fld>
            <a:endParaRPr lang="en-US"/>
          </a:p>
        </p:txBody>
      </p:sp>
      <p:sp>
        <p:nvSpPr>
          <p:cNvPr id="3" name="Content Placeholder 2">
            <a:extLst>
              <a:ext uri="{FF2B5EF4-FFF2-40B4-BE49-F238E27FC236}">
                <a16:creationId xmlns:a16="http://schemas.microsoft.com/office/drawing/2014/main" id="{3092E5DE-28A1-47CB-83B4-143904FA78D7}"/>
              </a:ext>
            </a:extLst>
          </p:cNvPr>
          <p:cNvSpPr>
            <a:spLocks noGrp="1"/>
          </p:cNvSpPr>
          <p:nvPr>
            <p:ph idx="1"/>
          </p:nvPr>
        </p:nvSpPr>
        <p:spPr>
          <a:xfrm>
            <a:off x="483163" y="964477"/>
            <a:ext cx="8177674" cy="5212004"/>
          </a:xfrm>
        </p:spPr>
        <p:txBody>
          <a:bodyPr vert="horz" lIns="0" tIns="0" rIns="0" bIns="0" rtlCol="0" anchor="t">
            <a:noAutofit/>
          </a:bodyPr>
          <a:lstStyle/>
          <a:p>
            <a:pPr marL="0" lvl="2" indent="0" algn="just">
              <a:buNone/>
            </a:pPr>
            <a:r>
              <a:rPr lang="en-US" sz="1800" b="1" dirty="0">
                <a:solidFill>
                  <a:schemeClr val="accent1"/>
                </a:solidFill>
                <a:latin typeface="Times New Roman" panose="02020603050405020304" pitchFamily="18" charset="0"/>
                <a:cs typeface="Times New Roman" panose="02020603050405020304" pitchFamily="18" charset="0"/>
              </a:rPr>
              <a:t>Objective</a:t>
            </a:r>
          </a:p>
          <a:p>
            <a:pPr lvl="2" algn="just">
              <a:buFont typeface="Wingdings" panose="05000000000000000000" pitchFamily="2" charset="2"/>
              <a:buChar char="q"/>
            </a:pPr>
            <a:r>
              <a:rPr lang="en-US" sz="1800" dirty="0">
                <a:solidFill>
                  <a:schemeClr val="accent1"/>
                </a:solidFill>
                <a:latin typeface="Times New Roman" panose="02020603050405020304" pitchFamily="18" charset="0"/>
                <a:cs typeface="Times New Roman" panose="02020603050405020304" pitchFamily="18" charset="0"/>
              </a:rPr>
              <a:t>To create a consistent evidence base for fiscal policy reform that reduces gender inequalities with:</a:t>
            </a:r>
          </a:p>
          <a:p>
            <a:pPr marL="754063" lvl="3" indent="-400050" algn="just">
              <a:buFont typeface="+mj-lt"/>
              <a:buAutoNum type="romanLcPeriod"/>
            </a:pPr>
            <a:r>
              <a:rPr lang="en-US" sz="1800" dirty="0">
                <a:solidFill>
                  <a:schemeClr val="accent1"/>
                </a:solidFill>
                <a:latin typeface="Times New Roman" panose="02020603050405020304" pitchFamily="18" charset="0"/>
                <a:cs typeface="Times New Roman" panose="02020603050405020304" pitchFamily="18" charset="0"/>
              </a:rPr>
              <a:t>Policy recommendations to reform the designing, financing and implementation of public programmes;</a:t>
            </a:r>
          </a:p>
          <a:p>
            <a:pPr marL="754063" lvl="3" indent="-400050" algn="just">
              <a:buFont typeface="+mj-lt"/>
              <a:buAutoNum type="romanLcPeriod"/>
            </a:pPr>
            <a:r>
              <a:rPr lang="en-US" sz="1800" dirty="0">
                <a:solidFill>
                  <a:schemeClr val="accent1"/>
                </a:solidFill>
                <a:latin typeface="Times New Roman" panose="02020603050405020304" pitchFamily="18" charset="0"/>
                <a:cs typeface="Times New Roman" panose="02020603050405020304" pitchFamily="18" charset="0"/>
              </a:rPr>
              <a:t>Identifying ways to increase equality of opportunity;</a:t>
            </a:r>
          </a:p>
          <a:p>
            <a:pPr marL="754063" lvl="3" indent="-400050" algn="just">
              <a:buFont typeface="+mj-lt"/>
              <a:buAutoNum type="romanLcPeriod"/>
            </a:pPr>
            <a:r>
              <a:rPr lang="en-US" sz="1800" dirty="0">
                <a:solidFill>
                  <a:schemeClr val="accent1"/>
                </a:solidFill>
                <a:latin typeface="Times New Roman" panose="02020603050405020304" pitchFamily="18" charset="0"/>
                <a:cs typeface="Times New Roman" panose="02020603050405020304" pitchFamily="18" charset="0"/>
              </a:rPr>
              <a:t>Identifying ways to reduce poverty, vulnerability and exposure to livelihoods risk</a:t>
            </a:r>
          </a:p>
          <a:p>
            <a:pPr marL="0" lvl="2" indent="0" algn="just">
              <a:buNone/>
            </a:pPr>
            <a:r>
              <a:rPr lang="en-US" sz="1800" b="1" dirty="0">
                <a:solidFill>
                  <a:schemeClr val="accent1"/>
                </a:solidFill>
                <a:latin typeface="Times New Roman" panose="02020603050405020304" pitchFamily="18" charset="0"/>
                <a:cs typeface="Times New Roman" panose="02020603050405020304" pitchFamily="18" charset="0"/>
              </a:rPr>
              <a:t>Key Questions:</a:t>
            </a:r>
          </a:p>
          <a:p>
            <a:pPr lvl="2" algn="just">
              <a:buFont typeface="Wingdings" panose="05000000000000000000" pitchFamily="2" charset="2"/>
              <a:buChar char="q"/>
            </a:pPr>
            <a:r>
              <a:rPr lang="en-US" sz="1800" dirty="0">
                <a:solidFill>
                  <a:schemeClr val="accent1"/>
                </a:solidFill>
                <a:latin typeface="Times New Roman" panose="02020603050405020304" pitchFamily="18" charset="0"/>
                <a:cs typeface="Times New Roman" panose="02020603050405020304" pitchFamily="18" charset="0"/>
              </a:rPr>
              <a:t>How much do different types of households with different gender structures </a:t>
            </a:r>
            <a:r>
              <a:rPr lang="en-US" sz="1800" b="1" dirty="0">
                <a:solidFill>
                  <a:schemeClr val="accent1"/>
                </a:solidFill>
                <a:latin typeface="Times New Roman" panose="02020603050405020304" pitchFamily="18" charset="0"/>
                <a:cs typeface="Times New Roman" panose="02020603050405020304" pitchFamily="18" charset="0"/>
              </a:rPr>
              <a:t>contribute to </a:t>
            </a:r>
            <a:r>
              <a:rPr lang="en-US" sz="1800" dirty="0">
                <a:solidFill>
                  <a:schemeClr val="accent1"/>
                </a:solidFill>
                <a:latin typeface="Times New Roman" panose="02020603050405020304" pitchFamily="18" charset="0"/>
                <a:cs typeface="Times New Roman" panose="02020603050405020304" pitchFamily="18" charset="0"/>
              </a:rPr>
              <a:t>and</a:t>
            </a:r>
            <a:r>
              <a:rPr lang="en-US" sz="1800" b="1" dirty="0">
                <a:solidFill>
                  <a:schemeClr val="accent1"/>
                </a:solidFill>
                <a:latin typeface="Times New Roman" panose="02020603050405020304" pitchFamily="18" charset="0"/>
                <a:cs typeface="Times New Roman" panose="02020603050405020304" pitchFamily="18" charset="0"/>
              </a:rPr>
              <a:t> benefit from </a:t>
            </a:r>
            <a:r>
              <a:rPr lang="en-US" sz="1800" dirty="0">
                <a:solidFill>
                  <a:schemeClr val="accent1"/>
                </a:solidFill>
                <a:latin typeface="Times New Roman" panose="02020603050405020304" pitchFamily="18" charset="0"/>
                <a:cs typeface="Times New Roman" panose="02020603050405020304" pitchFamily="18" charset="0"/>
              </a:rPr>
              <a:t>the fiscal system?</a:t>
            </a:r>
          </a:p>
          <a:p>
            <a:pPr lvl="2" algn="just">
              <a:buFont typeface="Wingdings" panose="05000000000000000000" pitchFamily="2" charset="2"/>
              <a:buChar char="q"/>
            </a:pPr>
            <a:r>
              <a:rPr lang="en-US" sz="1800" dirty="0">
                <a:solidFill>
                  <a:schemeClr val="accent1"/>
                </a:solidFill>
                <a:latin typeface="Times New Roman" panose="02020603050405020304" pitchFamily="18" charset="0"/>
                <a:cs typeface="Times New Roman" panose="02020603050405020304" pitchFamily="18" charset="0"/>
              </a:rPr>
              <a:t>To what extent does the fiscal system help to </a:t>
            </a:r>
            <a:r>
              <a:rPr lang="en-US" sz="1800" b="1" dirty="0">
                <a:solidFill>
                  <a:schemeClr val="accent1"/>
                </a:solidFill>
                <a:latin typeface="Times New Roman" panose="02020603050405020304" pitchFamily="18" charset="0"/>
                <a:cs typeface="Times New Roman" panose="02020603050405020304" pitchFamily="18" charset="0"/>
              </a:rPr>
              <a:t>equalize</a:t>
            </a:r>
            <a:r>
              <a:rPr lang="en-US" sz="1800" dirty="0">
                <a:solidFill>
                  <a:schemeClr val="accent1"/>
                </a:solidFill>
                <a:latin typeface="Times New Roman" panose="02020603050405020304" pitchFamily="18" charset="0"/>
                <a:cs typeface="Times New Roman" panose="02020603050405020304" pitchFamily="18" charset="0"/>
              </a:rPr>
              <a:t> post-market outcomes </a:t>
            </a:r>
            <a:r>
              <a:rPr lang="en-US" sz="1800" b="1" dirty="0">
                <a:solidFill>
                  <a:schemeClr val="accent1"/>
                </a:solidFill>
                <a:latin typeface="Times New Roman" panose="02020603050405020304" pitchFamily="18" charset="0"/>
                <a:cs typeface="Times New Roman" panose="02020603050405020304" pitchFamily="18" charset="0"/>
              </a:rPr>
              <a:t>within and across gender-disaggregated groups?</a:t>
            </a:r>
          </a:p>
          <a:p>
            <a:pPr marL="0" lvl="2" indent="0" algn="just">
              <a:buNone/>
            </a:pPr>
            <a:endParaRPr lang="en-US" sz="1800" b="1" dirty="0">
              <a:solidFill>
                <a:schemeClr val="accent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164323D-090C-401C-92CE-ADE9A6A19E49}"/>
              </a:ext>
            </a:extLst>
          </p:cNvPr>
          <p:cNvSpPr txBox="1"/>
          <p:nvPr/>
        </p:nvSpPr>
        <p:spPr>
          <a:xfrm rot="16200000">
            <a:off x="-3383313" y="2328709"/>
            <a:ext cx="7074404" cy="307777"/>
          </a:xfrm>
          <a:prstGeom prst="rect">
            <a:avLst/>
          </a:prstGeom>
          <a:noFill/>
        </p:spPr>
        <p:txBody>
          <a:bodyPr wrap="square" rtlCol="0">
            <a:spAutoFit/>
          </a:bodyPr>
          <a:lstStyle/>
          <a:p>
            <a:r>
              <a:rPr lang="en-US" sz="1400">
                <a:solidFill>
                  <a:schemeClr val="tx1">
                    <a:lumMod val="50000"/>
                    <a:lumOff val="50000"/>
                  </a:schemeClr>
                </a:solidFill>
              </a:rPr>
              <a:t>STRICTLY CONFIDENTIAL – DO NOT SHARE &amp; DO NOT CITE</a:t>
            </a:r>
          </a:p>
        </p:txBody>
      </p:sp>
    </p:spTree>
    <p:extLst>
      <p:ext uri="{BB962C8B-B14F-4D97-AF65-F5344CB8AC3E}">
        <p14:creationId xmlns:p14="http://schemas.microsoft.com/office/powerpoint/2010/main" val="4051843504"/>
      </p:ext>
    </p:extLst>
  </p:cSld>
  <p:clrMapOvr>
    <a:masterClrMapping/>
  </p:clrMapOvr>
</p:sld>
</file>

<file path=ppt/theme/theme1.xml><?xml version="1.0" encoding="utf-8"?>
<a:theme xmlns:a="http://schemas.openxmlformats.org/drawingml/2006/main" name="WBG Slide">
  <a:themeElements>
    <a:clrScheme name="Benutzerdefiniert 53">
      <a:dk1>
        <a:sysClr val="windowText" lastClr="000000"/>
      </a:dk1>
      <a:lt1>
        <a:sysClr val="window" lastClr="FFFFFF"/>
      </a:lt1>
      <a:dk2>
        <a:srgbClr val="002345"/>
      </a:dk2>
      <a:lt2>
        <a:srgbClr val="FFFFFF"/>
      </a:lt2>
      <a:accent1>
        <a:srgbClr val="002345"/>
      </a:accent1>
      <a:accent2>
        <a:srgbClr val="00ADE4"/>
      </a:accent2>
      <a:accent3>
        <a:srgbClr val="FF6600"/>
      </a:accent3>
      <a:accent4>
        <a:srgbClr val="31859C"/>
      </a:accent4>
      <a:accent5>
        <a:srgbClr val="660066"/>
      </a:accent5>
      <a:accent6>
        <a:srgbClr val="BEDA00"/>
      </a:accent6>
      <a:hlink>
        <a:srgbClr val="0000FF"/>
      </a:hlink>
      <a:folHlink>
        <a:srgbClr val="800080"/>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w="38100">
          <a:solidFill>
            <a:schemeClr val="accent1">
              <a:lumMod val="50000"/>
            </a:schemeClr>
          </a:solidFill>
        </a:ln>
      </a:spPr>
      <a:bodyPr rtlCol="0" anchor="ctr"/>
      <a:lstStyle>
        <a:defPPr algn="ctr">
          <a:defRPr sz="22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WBDocument" ma:contentTypeID="0x010100F4C63C3BD852AE468EAEFD0E6C57C64F0200A62FC2B121DB9542AE9F60CAC18697B2" ma:contentTypeVersion="29" ma:contentTypeDescription="" ma:contentTypeScope="" ma:versionID="3b5518a4dd9063219f1efc1cf539103a">
  <xsd:schema xmlns:xsd="http://www.w3.org/2001/XMLSchema" xmlns:xs="http://www.w3.org/2001/XMLSchema" xmlns:p="http://schemas.microsoft.com/office/2006/metadata/properties" xmlns:ns3="3e02667f-0271-471b-bd6e-11a2e16def1d" targetNamespace="http://schemas.microsoft.com/office/2006/metadata/properties" ma:root="true" ma:fieldsID="7a1c33784cb1b044c6ef68627abe99ef" ns3:_="">
    <xsd:import namespace="3e02667f-0271-471b-bd6e-11a2e16def1d"/>
    <xsd:element name="properties">
      <xsd:complexType>
        <xsd:sequence>
          <xsd:element name="documentManagement">
            <xsd:complexType>
              <xsd:all>
                <xsd:element ref="ns3:WBDocs_Document_Date" minOccurs="0"/>
                <xsd:element ref="ns3:WBDocs_Information_Classification"/>
                <xsd:element ref="ns3:TaxCatchAll" minOccurs="0"/>
                <xsd:element ref="ns3:TaxCatchAllLabel" minOccurs="0"/>
                <xsd:element ref="ns3:_dlc_DocId" minOccurs="0"/>
                <xsd:element ref="ns3:_dlc_DocIdUrl" minOccurs="0"/>
                <xsd:element ref="ns3:_dlc_DocIdPersistId" minOccurs="0"/>
                <xsd:element ref="ns3:WBDocs_Access_To_Info_Exception" minOccurs="0"/>
                <xsd:element ref="ns3:o1cb080a3dca4eb8a0fd03c7cc8bf8f7" minOccurs="0"/>
                <xsd:element ref="ns3:i008215bacac45029ee8cafff4c8e93b" minOccurs="0"/>
                <xsd:element ref="ns3:OneCMS_Subcategory" minOccurs="0"/>
                <xsd:element ref="ns3:OneCMS_Category" minOccurs="0"/>
                <xsd:element ref="ns3:Abstrac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02667f-0271-471b-bd6e-11a2e16def1d" elementFormDefault="qualified">
    <xsd:import namespace="http://schemas.microsoft.com/office/2006/documentManagement/types"/>
    <xsd:import namespace="http://schemas.microsoft.com/office/infopath/2007/PartnerControls"/>
    <xsd:element name="WBDocs_Document_Date" ma:index="3" nillable="true" ma:displayName="Document Date" ma:default="[today]" ma:format="DateTime" ma:internalName="WBDocs_Document_Date" ma:readOnly="false">
      <xsd:simpleType>
        <xsd:restriction base="dms:DateTime"/>
      </xsd:simpleType>
    </xsd:element>
    <xsd:element name="WBDocs_Information_Classification" ma:index="4" ma:displayName="Information Classification" ma:default="Official Use Only" ma:format="Dropdown" ma:internalName="WBDocs_Information_Classification" ma:readOnly="false">
      <xsd:simpleType>
        <xsd:restriction base="dms:Choice">
          <xsd:enumeration value="Public"/>
          <xsd:enumeration value="Official Use Only"/>
          <xsd:enumeration value="Confidential"/>
          <xsd:enumeration value="Strictly Confidential"/>
        </xsd:restriction>
      </xsd:simpleType>
    </xsd:element>
    <xsd:element name="TaxCatchAll" ma:index="6" nillable="true" ma:displayName="Taxonomy Catch All Column" ma:hidden="true" ma:list="{561c15c9-f3a7-4cc5-b0bc-ca3bcb1d5160}" ma:internalName="TaxCatchAll" ma:showField="CatchAllData" ma:web="02217086-638c-4eb9-b8f4-9df538b393b5">
      <xsd:complexType>
        <xsd:complexContent>
          <xsd:extension base="dms:MultiChoiceLookup">
            <xsd:sequence>
              <xsd:element name="Value" type="dms:Lookup" maxOccurs="unbounded" minOccurs="0" nillable="true"/>
            </xsd:sequence>
          </xsd:extension>
        </xsd:complexContent>
      </xsd:complexType>
    </xsd:element>
    <xsd:element name="TaxCatchAllLabel" ma:index="7" nillable="true" ma:displayName="Taxonomy Catch All Column1" ma:hidden="true" ma:list="{561c15c9-f3a7-4cc5-b0bc-ca3bcb1d5160}" ma:internalName="TaxCatchAllLabel" ma:readOnly="true" ma:showField="CatchAllDataLabel" ma:web="02217086-638c-4eb9-b8f4-9df538b393b5">
      <xsd:complexType>
        <xsd:complexContent>
          <xsd:extension base="dms:MultiChoiceLookup">
            <xsd:sequence>
              <xsd:element name="Value" type="dms:Lookup" maxOccurs="unbounded" minOccurs="0" nillable="true"/>
            </xsd:sequence>
          </xsd:extension>
        </xsd:complexContent>
      </xsd:complexType>
    </xsd:element>
    <xsd:element name="_dlc_DocId" ma:index="10" nillable="true" ma:displayName="Document ID Value" ma:description="The value of the document ID assigned to this item." ma:internalName="_dlc_DocId" ma:readOnly="true">
      <xsd:simpleType>
        <xsd:restriction base="dms:Text"/>
      </xsd:simpleType>
    </xsd:element>
    <xsd:element name="_dlc_DocIdUrl" ma:index="11"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2" nillable="true" ma:displayName="Persist ID" ma:description="Keep ID on add." ma:hidden="true" ma:internalName="_dlc_DocIdPersistId" ma:readOnly="true">
      <xsd:simpleType>
        <xsd:restriction base="dms:Boolean"/>
      </xsd:simpleType>
    </xsd:element>
    <xsd:element name="WBDocs_Access_To_Info_Exception" ma:index="13" nillable="true" ma:displayName="Access to Info Exception" ma:default="12. Not Assessed" ma:format="Dropdown" ma:internalName="WBDocs_Access_To_Info_Exception">
      <xsd:simpleType>
        <xsd:restriction base="dms:Choice">
          <xsd:enumeration value="1. Personal"/>
          <xsd:enumeration value="2. Executive Director's Communications"/>
          <xsd:enumeration value="3. Board Ethics Committee"/>
          <xsd:enumeration value="4. Attorney-Client Privilege"/>
          <xsd:enumeration value="5. Security &amp; Safety"/>
          <xsd:enumeration value="6. Other Disclosure Regimes"/>
          <xsd:enumeration value="7. Client / Third Party Confidence"/>
          <xsd:enumeration value="8. Corporate/Administrative"/>
          <xsd:enumeration value="9. Deliberative"/>
          <xsd:enumeration value="10a-c. Financial - Forecast/Analysis/Transactions"/>
          <xsd:enumeration value="10d. Financial - Banking &amp; Billing"/>
          <xsd:enumeration value="11. Bank's Prerogative to Restrict"/>
          <xsd:enumeration value="12. Not Assessed"/>
          <xsd:enumeration value="13. Not Applicable"/>
          <xsd:enumeration value="Unknown Policy Restriction"/>
        </xsd:restriction>
      </xsd:simpleType>
    </xsd:element>
    <xsd:element name="o1cb080a3dca4eb8a0fd03c7cc8bf8f7" ma:index="15" nillable="true" ma:taxonomy="true" ma:internalName="o1cb080a3dca4eb8a0fd03c7cc8bf8f7" ma:taxonomyFieldName="WBDocs_Local_Document_Type" ma:displayName="Local Document Type" ma:readOnly="false" ma:default="" ma:fieldId="{81cb080a-3dca-4eb8-a0fd-03c7cc8bf8f7}" ma:taxonomyMulti="true" ma:sspId="2a6c10d7-b926-4fc0-945e-3cbf5049f6bd" ma:termSetId="ec380048-e675-43f7-9194-41567bcb0af6" ma:anchorId="00000000-0000-0000-0000-000000000000" ma:open="false" ma:isKeyword="false">
      <xsd:complexType>
        <xsd:sequence>
          <xsd:element ref="pc:Terms" minOccurs="0" maxOccurs="1"/>
        </xsd:sequence>
      </xsd:complexType>
    </xsd:element>
    <xsd:element name="i008215bacac45029ee8cafff4c8e93b" ma:index="17" nillable="true" ma:taxonomy="true" ma:internalName="i008215bacac45029ee8cafff4c8e93b" ma:taxonomyFieldName="WBDocs_Originating_Unit" ma:displayName="Originating unit" ma:readOnly="false" ma:default="-1;#SACPK - World Bank Office: Islamabad|f63e9f05-a1df-4a68-a197-c91522cad7f5'" ma:fieldId="{2008215b-acac-4502-9ee8-cafff4c8e93b}" ma:taxonomyMulti="true" ma:sspId="2a6c10d7-b926-4fc0-945e-3cbf5049f6bd" ma:termSetId="806c0147-d557-463e-8bb0-983f4f318bd5" ma:anchorId="00000000-0000-0000-0000-000000000000" ma:open="false" ma:isKeyword="false">
      <xsd:complexType>
        <xsd:sequence>
          <xsd:element ref="pc:Terms" minOccurs="0" maxOccurs="1"/>
        </xsd:sequence>
      </xsd:complexType>
    </xsd:element>
    <xsd:element name="OneCMS_Subcategory" ma:index="21" nillable="true" ma:displayName="Subcategory" ma:hidden="true" ma:internalName="OneCMS_Subcategory" ma:readOnly="false">
      <xsd:simpleType>
        <xsd:restriction base="dms:Text"/>
      </xsd:simpleType>
    </xsd:element>
    <xsd:element name="OneCMS_Category" ma:index="22" nillable="true" ma:displayName="Category" ma:hidden="true" ma:internalName="OneCMS_Category" ma:readOnly="false">
      <xsd:simpleType>
        <xsd:restriction base="dms:Text"/>
      </xsd:simpleType>
    </xsd:element>
    <xsd:element name="Abstract" ma:index="23" nillable="true" ma:displayName="Abstract" ma:hidden="true" ma:internalName="Abstract" ma:readOnly="fals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 ma:displayName="Author"/>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o1cb080a3dca4eb8a0fd03c7cc8bf8f7 xmlns="3e02667f-0271-471b-bd6e-11a2e16def1d">
      <Terms xmlns="http://schemas.microsoft.com/office/infopath/2007/PartnerControls"/>
    </o1cb080a3dca4eb8a0fd03c7cc8bf8f7>
    <Abstract xmlns="3e02667f-0271-471b-bd6e-11a2e16def1d" xsi:nil="true"/>
    <WBDocs_Access_To_Info_Exception xmlns="3e02667f-0271-471b-bd6e-11a2e16def1d">12. Not Assessed</WBDocs_Access_To_Info_Exception>
    <WBDocs_Document_Date xmlns="3e02667f-0271-471b-bd6e-11a2e16def1d">2021-10-09T05:15:59+00:00</WBDocs_Document_Date>
    <TaxCatchAll xmlns="3e02667f-0271-471b-bd6e-11a2e16def1d">
      <Value>3</Value>
    </TaxCatchAll>
    <OneCMS_Subcategory xmlns="3e02667f-0271-471b-bd6e-11a2e16def1d" xsi:nil="true"/>
    <i008215bacac45029ee8cafff4c8e93b xmlns="3e02667f-0271-471b-bd6e-11a2e16def1d">
      <Terms xmlns="http://schemas.microsoft.com/office/infopath/2007/PartnerControls"/>
    </i008215bacac45029ee8cafff4c8e93b>
    <WBDocs_Information_Classification xmlns="3e02667f-0271-471b-bd6e-11a2e16def1d">Official Use Only</WBDocs_Information_Classification>
    <OneCMS_Category xmlns="3e02667f-0271-471b-bd6e-11a2e16def1d" xsi:nil="true"/>
  </documentManagement>
</p:properties>
</file>

<file path=customXml/item3.xml><?xml version="1.0" encoding="utf-8"?>
<?mso-contentType ?>
<SharedContentType xmlns="Microsoft.SharePoint.Taxonomy.ContentTypeSync" SourceId="2a6c10d7-b926-4fc0-945e-3cbf5049f6bd" ContentTypeId="0x010100F4C63C3BD852AE468EAEFD0E6C57C64F02" PreviousValue="false"/>
</file>

<file path=customXml/item4.xml><?xml version="1.0" encoding="utf-8"?>
<?mso-contentType ?>
<spe:Receivers xmlns:spe="http://schemas.microsoft.com/sharepoint/event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AE2E542-84FE-499E-A057-E4E370B05720}">
  <ds:schemaRefs>
    <ds:schemaRef ds:uri="3e02667f-0271-471b-bd6e-11a2e16def1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EA0C504-C47D-4CE0-8629-042D09161DD2}">
  <ds:schemaRefs>
    <ds:schemaRef ds:uri="3e02667f-0271-471b-bd6e-11a2e16def1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B52AAFC-72BD-4954-83F7-22D7087A70C5}">
  <ds:schemaRefs>
    <ds:schemaRef ds:uri="Microsoft.SharePoint.Taxonomy.ContentTypeSync"/>
  </ds:schemaRefs>
</ds:datastoreItem>
</file>

<file path=customXml/itemProps4.xml><?xml version="1.0" encoding="utf-8"?>
<ds:datastoreItem xmlns:ds="http://schemas.openxmlformats.org/officeDocument/2006/customXml" ds:itemID="{ED34978A-B9B8-4D7A-B99F-8F4125416DDB}">
  <ds:schemaRefs>
    <ds:schemaRef ds:uri="http://schemas.microsoft.com/sharepoint/events"/>
  </ds:schemaRefs>
</ds:datastoreItem>
</file>

<file path=customXml/itemProps5.xml><?xml version="1.0" encoding="utf-8"?>
<ds:datastoreItem xmlns:ds="http://schemas.openxmlformats.org/officeDocument/2006/customXml" ds:itemID="{E5892167-6B3A-4D50-B322-9BCD49DED1E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97938</TotalTime>
  <Words>7905</Words>
  <Application>Microsoft Office PowerPoint</Application>
  <PresentationFormat>On-screen Show (4:3)</PresentationFormat>
  <Paragraphs>1066</Paragraphs>
  <Slides>65</Slides>
  <Notes>45</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65</vt:i4>
      </vt:variant>
    </vt:vector>
  </HeadingPairs>
  <TitlesOfParts>
    <vt:vector size="81" baseType="lpstr">
      <vt:lpstr>Arial</vt:lpstr>
      <vt:lpstr>Calibri</vt:lpstr>
      <vt:lpstr>cmex10</vt:lpstr>
      <vt:lpstr>cmmi12</vt:lpstr>
      <vt:lpstr>cmmi8</vt:lpstr>
      <vt:lpstr>cmr12</vt:lpstr>
      <vt:lpstr>Courier New</vt:lpstr>
      <vt:lpstr>Garamond</vt:lpstr>
      <vt:lpstr>HelveticaNeueLTPro</vt:lpstr>
      <vt:lpstr>Symbol</vt:lpstr>
      <vt:lpstr>Times New Roman</vt:lpstr>
      <vt:lpstr>TimesNewRomanPSMT</vt:lpstr>
      <vt:lpstr>Trebuchet MS</vt:lpstr>
      <vt:lpstr>TTdcr10</vt:lpstr>
      <vt:lpstr>Wingdings</vt:lpstr>
      <vt:lpstr>WBG Slide</vt:lpstr>
      <vt:lpstr>West Bank and Gaza: Fiscal Equity and Gender</vt:lpstr>
      <vt:lpstr>Disclaimer</vt:lpstr>
      <vt:lpstr>Agenda: </vt:lpstr>
      <vt:lpstr>Fiscal incidence using CEQ methodology</vt:lpstr>
      <vt:lpstr>Fiscal incidence analysis results - Palestine</vt:lpstr>
      <vt:lpstr>Fiscal incidence analysis results - Palestine</vt:lpstr>
      <vt:lpstr>Agenda: </vt:lpstr>
      <vt:lpstr>Fiscal incidence and gender lens</vt:lpstr>
      <vt:lpstr>Fiscal policy and gender - Overview</vt:lpstr>
      <vt:lpstr>Agenda: </vt:lpstr>
      <vt:lpstr>Demographics of Palestinian society </vt:lpstr>
      <vt:lpstr>Female labor force participation</vt:lpstr>
      <vt:lpstr>Female labor force participation cont.</vt:lpstr>
      <vt:lpstr>Female labor force participation cont.</vt:lpstr>
      <vt:lpstr>Female labor force participation cont.</vt:lpstr>
      <vt:lpstr>Female labor force participation cont.</vt:lpstr>
      <vt:lpstr>Wage gap </vt:lpstr>
      <vt:lpstr>Agenda: </vt:lpstr>
      <vt:lpstr>Household demographic composition and fiscal incidence</vt:lpstr>
      <vt:lpstr>Testing Gender Typologies</vt:lpstr>
      <vt:lpstr>Household typologies</vt:lpstr>
      <vt:lpstr>Household demographics (PECS 2017)</vt:lpstr>
      <vt:lpstr>E-CEQ Results: Gender Gap by gender majority</vt:lpstr>
      <vt:lpstr>E-CEQ Results: Gender Gap by gender majority</vt:lpstr>
      <vt:lpstr>E-CEQ Results: Poverty by household typologies</vt:lpstr>
      <vt:lpstr>Household Typology-1: Gender Majority</vt:lpstr>
      <vt:lpstr>Household Typology-1: Gender Majority</vt:lpstr>
      <vt:lpstr>Household Typology-2: Gender of household earners in labor markets</vt:lpstr>
      <vt:lpstr>Household Typology-2: Gender of household earners in labor markets</vt:lpstr>
      <vt:lpstr>Household typologies- Category 3</vt:lpstr>
      <vt:lpstr>Household typologies- Category 3</vt:lpstr>
      <vt:lpstr>Household Care Responsibility Categorization</vt:lpstr>
      <vt:lpstr>Household Care Responsibility Categorization</vt:lpstr>
      <vt:lpstr>Household Care Responsibility- Dependents</vt:lpstr>
      <vt:lpstr>Household Care Responsibility- Dependents</vt:lpstr>
      <vt:lpstr>Household Care Responsibility- Dependents</vt:lpstr>
      <vt:lpstr>Household demographic composition and fiscal incidence</vt:lpstr>
      <vt:lpstr>Household typologies</vt:lpstr>
      <vt:lpstr>Unemployment rate</vt:lpstr>
      <vt:lpstr>Reasons for staying out of labor force</vt:lpstr>
      <vt:lpstr>Conclusion</vt:lpstr>
      <vt:lpstr>Agenda: </vt:lpstr>
      <vt:lpstr>Income Sources and Intrahousehold Distribution</vt:lpstr>
      <vt:lpstr>Income Sources and Intrahousehold Distribution</vt:lpstr>
      <vt:lpstr>Income Sources and Intrahousehold Distribution</vt:lpstr>
      <vt:lpstr>Income Sources and Intrahousehold Distribution</vt:lpstr>
      <vt:lpstr>Empirical approach / tax-benefit instruments data</vt:lpstr>
      <vt:lpstr>Empirical approach / tax-benefit instruments data</vt:lpstr>
      <vt:lpstr>Results: implication for inequality across people</vt:lpstr>
      <vt:lpstr>Results: implication for poverty at the individual level</vt:lpstr>
      <vt:lpstr>Results: implication for poverty at the individual level</vt:lpstr>
      <vt:lpstr>Conclusion</vt:lpstr>
      <vt:lpstr>Agenda: </vt:lpstr>
      <vt:lpstr>Policy discussions</vt:lpstr>
      <vt:lpstr>Policy discussions</vt:lpstr>
      <vt:lpstr>Policy discussions</vt:lpstr>
      <vt:lpstr>Thank you</vt:lpstr>
      <vt:lpstr>Appendix</vt:lpstr>
      <vt:lpstr>Estimating the intra-household resource sharing function (1)</vt:lpstr>
      <vt:lpstr>Estimating the intra-household resource sharing function (2)</vt:lpstr>
      <vt:lpstr>Estimating the intra-household resource sharing function (3)</vt:lpstr>
      <vt:lpstr>Estimating the intra-household resource sharing function (4)</vt:lpstr>
      <vt:lpstr>Estimating the intra-household resource sharing function (5)</vt:lpstr>
      <vt:lpstr>Appendix: how women’s resource share vary with their net of tax earnings</vt:lpstr>
      <vt:lpstr>Appendix: descriptive stats for our expenditure surveys</vt:lpstr>
    </vt:vector>
  </TitlesOfParts>
  <Company>Rivia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Fiscal Incidence Analysis  for Pakistan</dc:title>
  <dc:creator>*</dc:creator>
  <dc:description>Presentation Template;_x000d_
Version 001;_x000d_
2012-11-16;</dc:description>
  <cp:lastModifiedBy>Arden Finn</cp:lastModifiedBy>
  <cp:revision>303</cp:revision>
  <cp:lastPrinted>2018-09-27T18:46:50Z</cp:lastPrinted>
  <dcterms:created xsi:type="dcterms:W3CDTF">2012-11-07T14:44:50Z</dcterms:created>
  <dcterms:modified xsi:type="dcterms:W3CDTF">2024-08-20T11:58:15Z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0x010100F4C63C3BD852AE468EAEFD0E6C57C64F0200A62FC2B121DB9542AE9F60CAC18697B2</vt:lpwstr>
  </property>
  <property fmtid="{D5CDD505-2E9C-101B-9397-08002B2CF9AE}" pid="3" name="Order">
    <vt:r8>29674400</vt:r8>
  </property>
  <property fmtid="{D5CDD505-2E9C-101B-9397-08002B2CF9AE}" pid="4" name="SharedWithUsers">
    <vt:lpwstr/>
  </property>
  <property fmtid="{D5CDD505-2E9C-101B-9397-08002B2CF9AE}" pid="5" name="TriggerFlowInfo">
    <vt:lpwstr/>
  </property>
  <property fmtid="{D5CDD505-2E9C-101B-9397-08002B2CF9AE}" pid="6" name="ComplianceAssetId">
    <vt:lpwstr/>
  </property>
  <property fmtid="{D5CDD505-2E9C-101B-9397-08002B2CF9AE}" pid="7" name="_ExtendedDescription">
    <vt:lpwstr/>
  </property>
  <property fmtid="{D5CDD505-2E9C-101B-9397-08002B2CF9AE}" pid="8" name="fbe16eaccf4749f086104f7c67297f76">
    <vt:lpwstr>World Bank|bc205cc9-8a56-48a3-9f30-b099e7707c1b</vt:lpwstr>
  </property>
  <property fmtid="{D5CDD505-2E9C-101B-9397-08002B2CF9AE}" pid="9" name="WBDocs_Local_Document_Type">
    <vt:lpwstr/>
  </property>
  <property fmtid="{D5CDD505-2E9C-101B-9397-08002B2CF9AE}" pid="10" name="WBDocs_Originating_Unit">
    <vt:lpwstr/>
  </property>
  <property fmtid="{D5CDD505-2E9C-101B-9397-08002B2CF9AE}" pid="11" name="d744a75525f04a8c9e54f4ed11bfe7c0">
    <vt:lpwstr/>
  </property>
  <property fmtid="{D5CDD505-2E9C-101B-9397-08002B2CF9AE}" pid="12" name="WBDocs_Language">
    <vt:lpwstr/>
  </property>
  <property fmtid="{D5CDD505-2E9C-101B-9397-08002B2CF9AE}" pid="13" name="WBDocs_Category">
    <vt:lpwstr/>
  </property>
  <property fmtid="{D5CDD505-2E9C-101B-9397-08002B2CF9AE}" pid="14" name="hbe71f8dfd024405860d37e862f27a82">
    <vt:lpwstr/>
  </property>
  <property fmtid="{D5CDD505-2E9C-101B-9397-08002B2CF9AE}" pid="15" name="WBDocs_Business_Function">
    <vt:lpwstr/>
  </property>
  <property fmtid="{D5CDD505-2E9C-101B-9397-08002B2CF9AE}" pid="16" name="pf1bc08d06b541998378c6b8090400d8">
    <vt:lpwstr/>
  </property>
  <property fmtid="{D5CDD505-2E9C-101B-9397-08002B2CF9AE}" pid="17" name="WBDocs_Country">
    <vt:lpwstr/>
  </property>
  <property fmtid="{D5CDD505-2E9C-101B-9397-08002B2CF9AE}" pid="18" name="WBDocs_Topic">
    <vt:lpwstr/>
  </property>
  <property fmtid="{D5CDD505-2E9C-101B-9397-08002B2CF9AE}" pid="19" name="TaxKeyword">
    <vt:lpwstr/>
  </property>
  <property fmtid="{D5CDD505-2E9C-101B-9397-08002B2CF9AE}" pid="20" name="Organization">
    <vt:lpwstr>3;#World Bank|bc205cc9-8a56-48a3-9f30-b099e7707c1b</vt:lpwstr>
  </property>
  <property fmtid="{D5CDD505-2E9C-101B-9397-08002B2CF9AE}" pid="21" name="m23003d518f743f49dcbc82909afe93a">
    <vt:lpwstr/>
  </property>
  <property fmtid="{D5CDD505-2E9C-101B-9397-08002B2CF9AE}" pid="22" name="n51c50147e554be9a5479ee6e2785bf7">
    <vt:lpwstr/>
  </property>
  <property fmtid="{D5CDD505-2E9C-101B-9397-08002B2CF9AE}" pid="23" name="TaxKeywordTaxHTField">
    <vt:lpwstr/>
  </property>
</Properties>
</file>