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20"/>
  </p:notesMasterIdLst>
  <p:sldIdLst>
    <p:sldId id="466" r:id="rId7"/>
    <p:sldId id="370" r:id="rId8"/>
    <p:sldId id="395" r:id="rId9"/>
    <p:sldId id="456" r:id="rId10"/>
    <p:sldId id="455" r:id="rId11"/>
    <p:sldId id="464" r:id="rId12"/>
    <p:sldId id="465" r:id="rId13"/>
    <p:sldId id="462" r:id="rId14"/>
    <p:sldId id="457" r:id="rId15"/>
    <p:sldId id="463" r:id="rId16"/>
    <p:sldId id="467" r:id="rId17"/>
    <p:sldId id="459" r:id="rId18"/>
    <p:sldId id="41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800F2A-733D-F9C5-2FA4-6B02653B5BF4}" name="Gonzalo Nunez" initials="GN" userId="S::gnunez1@worldbank.org::ef52f0cf-b691-4ff1-9112-3bfb7f39fc61" providerId="AD"/>
  <p188:author id="{CE8AF59D-8F54-9F2E-406D-CC82D07D1711}" name="Samer Naji Matta" initials="SNM" userId="S::smatta@worldbank.org::9019d23b-e61c-4e94-b90f-60d8be651b41" providerId="AD"/>
  <p188:author id="{E4B322BB-C8F7-9A9D-C6F4-7657C788F803}" name="Sering Touray" initials="ST" userId="S::stouray@worldbank.org::1fe695f3-4923-40e6-a2bf-367e5a2e74ae" providerId="AD"/>
  <p188:author id="{BCBD1CC7-51B2-AE89-9CB4-49C8A088666E}" name="Arthur Alik Lagrange" initials="AAL" userId="S::aaliklagrange@worldbank.org::9dc85491-b7e0-4ac5-b23e-d447bdb4c4b9" providerId="AD"/>
  <p188:author id="{0C43A0FE-6F1A-F3C1-B1F3-FB15395AA5DD}" name="Utz Johann Pape" initials="UP" userId="S::upape@worldbank.org::4eba995c-091f-4ec4-be01-3ae1cc5f635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Utz Johann Pape" initials="UP" lastIdx="11" clrIdx="0">
    <p:extLst>
      <p:ext uri="{19B8F6BF-5375-455C-9EA6-DF929625EA0E}">
        <p15:presenceInfo xmlns:p15="http://schemas.microsoft.com/office/powerpoint/2012/main" userId="S::upape@worldbank.org::4eba995c-091f-4ec4-be01-3ae1cc5f635d" providerId="AD"/>
      </p:ext>
    </p:extLst>
  </p:cmAuthor>
  <p:cmAuthor id="2" name="Annika Nora Kaiser" initials="ANK" lastIdx="6" clrIdx="1">
    <p:extLst>
      <p:ext uri="{19B8F6BF-5375-455C-9EA6-DF929625EA0E}">
        <p15:presenceInfo xmlns:p15="http://schemas.microsoft.com/office/powerpoint/2012/main" userId="S-1-5-21-93405162-2742719442-4098827930-10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E291"/>
    <a:srgbClr val="E7EBEE"/>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3162" autoAdjust="0"/>
  </p:normalViewPr>
  <p:slideViewPr>
    <p:cSldViewPr snapToGrid="0">
      <p:cViewPr varScale="1">
        <p:scale>
          <a:sx n="60" d="100"/>
          <a:sy n="60" d="100"/>
        </p:scale>
        <p:origin x="876" y="4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wb484006\WBG\EAWPV-NIG%20Files%20-%20CEQ\WB484006\CEQ-2019_Gender_v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wb484006\WBG\EAWPV-NIG%20Files%20-%20CEQ\WB484006\CEQ-2019_Gender_v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wb484006\WBG\EAWPV-NIG%20Files%20-%20CEQ\WB484006\CEQ-2019_Gender_v2.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Users\wb484006\WBG\EAWPV-NIG%20Files%20-%20CEQ\WB484006\CEQ-2019_Gender_v2.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oleObject" Target="file:///C:\Users\wb484006\WBG\EAWPV-NIG%20Files%20-%20CEQ\WB484006\CEQ-2019_Gender_v2.xlsx" TargetMode="External"/><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oleObject" Target="file:///C:\Users\wb484006\WBG\EAWPV-NIG%20Files%20-%20CEQ\WB484006\CEQ-2019_Gender_v2.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wb484006\WBG\EAWPV-NIG%20Files%20-%20CEQ\WB484006\CEQ-2019_Gender_v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wb484006\WBG\EAWPV-NIG%20Files%20-%20CEQ\WB484006\CEQ-2019_Gender_v2.xlsx"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file:///C:\Users\wb484006\WBG\EAWPV-NIG%20Files%20-%20CEQ\WB484006\CEQ-2019_Gender_v2.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70901523828944"/>
          <c:y val="2.423086692327231E-2"/>
          <c:w val="0.82477994134967703"/>
          <c:h val="0.78661411409887705"/>
        </c:manualLayout>
      </c:layout>
      <c:barChart>
        <c:barDir val="col"/>
        <c:grouping val="clustered"/>
        <c:varyColors val="0"/>
        <c:ser>
          <c:idx val="0"/>
          <c:order val="0"/>
          <c:tx>
            <c:strRef>
              <c:f>'Item 2'!$A$4</c:f>
              <c:strCache>
                <c:ptCount val="1"/>
                <c:pt idx="0">
                  <c:v>Majority female adults</c:v>
                </c:pt>
              </c:strCache>
            </c:strRef>
          </c:tx>
          <c:spPr>
            <a:solidFill>
              <a:srgbClr val="DEEBF7"/>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5'!$H$9:$L$9</c:f>
              <c:numCache>
                <c:formatCode>#,##0.0</c:formatCode>
                <c:ptCount val="5"/>
                <c:pt idx="0">
                  <c:v>0.89325164822875014</c:v>
                </c:pt>
                <c:pt idx="1">
                  <c:v>0.89067615481732554</c:v>
                </c:pt>
                <c:pt idx="2">
                  <c:v>0.89458354999159162</c:v>
                </c:pt>
                <c:pt idx="3">
                  <c:v>0.8936831054020995</c:v>
                </c:pt>
                <c:pt idx="4">
                  <c:v>0.90029049576325171</c:v>
                </c:pt>
              </c:numCache>
            </c:numRef>
          </c:val>
          <c:extLst>
            <c:ext xmlns:c16="http://schemas.microsoft.com/office/drawing/2014/chart" uri="{C3380CC4-5D6E-409C-BE32-E72D297353CC}">
              <c16:uniqueId val="{00000000-FE3D-49E5-96A5-9AA2F92783D5}"/>
            </c:ext>
          </c:extLst>
        </c:ser>
        <c:ser>
          <c:idx val="2"/>
          <c:order val="1"/>
          <c:tx>
            <c:strRef>
              <c:f>'Item 2'!$A$5</c:f>
              <c:strCache>
                <c:ptCount val="1"/>
                <c:pt idx="0">
                  <c:v>Majority male adults</c:v>
                </c:pt>
              </c:strCache>
            </c:strRef>
          </c:tx>
          <c:spPr>
            <a:solidFill>
              <a:schemeClr val="accent4">
                <a:lumMod val="40000"/>
                <a:lumOff val="60000"/>
              </a:schemeClr>
            </a:solidFill>
            <a:ln w="6350">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'Item 5'!$H$10:$L$10</c:f>
              <c:numCache>
                <c:formatCode>#,##0.0</c:formatCode>
                <c:ptCount val="5"/>
                <c:pt idx="0">
                  <c:v>1.1290426279291748</c:v>
                </c:pt>
                <c:pt idx="1">
                  <c:v>1.128786057872887</c:v>
                </c:pt>
                <c:pt idx="2">
                  <c:v>1.1216254089832094</c:v>
                </c:pt>
                <c:pt idx="3">
                  <c:v>1.119771773849378</c:v>
                </c:pt>
                <c:pt idx="4">
                  <c:v>1.1273732029573122</c:v>
                </c:pt>
              </c:numCache>
            </c:numRef>
          </c:val>
          <c:extLst>
            <c:ext xmlns:c16="http://schemas.microsoft.com/office/drawing/2014/chart" uri="{C3380CC4-5D6E-409C-BE32-E72D297353CC}">
              <c16:uniqueId val="{00000001-FE3D-49E5-96A5-9AA2F92783D5}"/>
            </c:ext>
          </c:extLst>
        </c:ser>
        <c:ser>
          <c:idx val="1"/>
          <c:order val="2"/>
          <c:tx>
            <c:strRef>
              <c:f>'Item 2'!$A$6</c:f>
              <c:strCache>
                <c:ptCount val="1"/>
                <c:pt idx="0">
                  <c:v>Female-male balanced</c:v>
                </c:pt>
              </c:strCache>
            </c:strRef>
          </c:tx>
          <c:spPr>
            <a:solidFill>
              <a:schemeClr val="bg1">
                <a:lumMod val="65000"/>
              </a:schemeClr>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'Item 5'!$H$11:$L$11</c:f>
              <c:numCache>
                <c:formatCode>#,##0.0</c:formatCode>
                <c:ptCount val="5"/>
                <c:pt idx="0">
                  <c:v>1.0315867550604874</c:v>
                </c:pt>
                <c:pt idx="1">
                  <c:v>1.0313494520169115</c:v>
                </c:pt>
                <c:pt idx="2">
                  <c:v>1.0324901946415506</c:v>
                </c:pt>
                <c:pt idx="3">
                  <c:v>1.0323254254582053</c:v>
                </c:pt>
                <c:pt idx="4">
                  <c:v>1.0302327673597584</c:v>
                </c:pt>
              </c:numCache>
            </c:numRef>
          </c:val>
          <c:extLst>
            <c:ext xmlns:c16="http://schemas.microsoft.com/office/drawing/2014/chart" uri="{C3380CC4-5D6E-409C-BE32-E72D297353CC}">
              <c16:uniqueId val="{00000002-FE3D-49E5-96A5-9AA2F92783D5}"/>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595351807"/>
        <c:crosses val="autoZero"/>
        <c:auto val="1"/>
        <c:lblAlgn val="ctr"/>
        <c:lblOffset val="100"/>
        <c:noMultiLvlLbl val="0"/>
      </c:catAx>
      <c:valAx>
        <c:axId val="1595351807"/>
        <c:scaling>
          <c:orientation val="minMax"/>
        </c:scaling>
        <c:delete val="0"/>
        <c:axPos val="l"/>
        <c:title>
          <c:tx>
            <c:rich>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r>
                  <a:rPr lang="en-US"/>
                  <a:t>Median income ratio relative to </a:t>
                </a:r>
              </a:p>
              <a:p>
                <a:pPr>
                  <a:defRPr/>
                </a:pPr>
                <a:r>
                  <a:rPr lang="en-US"/>
                  <a:t>overall median value</a:t>
                </a:r>
              </a:p>
            </c:rich>
          </c:tx>
          <c:layout>
            <c:manualLayout>
              <c:xMode val="edge"/>
              <c:yMode val="edge"/>
              <c:x val="5.9383285218887175E-4"/>
              <c:y val="0.22325797616935192"/>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145253039"/>
        <c:crosses val="autoZero"/>
        <c:crossBetween val="between"/>
      </c:valAx>
      <c:spPr>
        <a:noFill/>
        <a:ln>
          <a:noFill/>
        </a:ln>
        <a:effectLst/>
      </c:spPr>
    </c:plotArea>
    <c:legend>
      <c:legendPos val="b"/>
      <c:layout>
        <c:manualLayout>
          <c:xMode val="edge"/>
          <c:yMode val="edge"/>
          <c:x val="0.12131341257713084"/>
          <c:y val="0.92905268222723314"/>
          <c:w val="0.82306086256527033"/>
          <c:h val="7.094731777276681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a:solidFill>
            <a:sysClr val="windowText" lastClr="000000"/>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80525326713801"/>
          <c:y val="1.97118851745599E-2"/>
          <c:w val="0.80768363011743927"/>
          <c:h val="0.72320082244241424"/>
        </c:manualLayout>
      </c:layout>
      <c:barChart>
        <c:barDir val="col"/>
        <c:grouping val="clustered"/>
        <c:varyColors val="0"/>
        <c:ser>
          <c:idx val="3"/>
          <c:order val="0"/>
          <c:tx>
            <c:strRef>
              <c:f>'Item 5'!$A$15</c:f>
              <c:strCache>
                <c:ptCount val="1"/>
                <c:pt idx="0">
                  <c:v>Earners are male majority</c:v>
                </c:pt>
              </c:strCache>
            </c:strRef>
          </c:tx>
          <c:spPr>
            <a:solidFill>
              <a:srgbClr val="E5F5E0"/>
            </a:solidFill>
            <a:ln w="6350">
              <a:solidFill>
                <a:schemeClr val="tx1"/>
              </a:solidFill>
            </a:ln>
            <a:effectLst/>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5'!$H$1:$L$1</c:f>
              <c:strCache>
                <c:ptCount val="5"/>
                <c:pt idx="0">
                  <c:v>Gross market income</c:v>
                </c:pt>
                <c:pt idx="1">
                  <c:v>Net market income</c:v>
                </c:pt>
                <c:pt idx="2">
                  <c:v>Disposable income</c:v>
                </c:pt>
                <c:pt idx="3">
                  <c:v>Consumable income</c:v>
                </c:pt>
                <c:pt idx="4">
                  <c:v>Final income</c:v>
                </c:pt>
              </c:strCache>
            </c:strRef>
          </c:cat>
          <c:val>
            <c:numRef>
              <c:f>'Item 5'!$H$19:$L$19</c:f>
              <c:numCache>
                <c:formatCode>#,##0.0</c:formatCode>
                <c:ptCount val="5"/>
                <c:pt idx="0">
                  <c:v>1.0915918446149873</c:v>
                </c:pt>
                <c:pt idx="1">
                  <c:v>1.085047589540501</c:v>
                </c:pt>
                <c:pt idx="2">
                  <c:v>1.0859865405767579</c:v>
                </c:pt>
                <c:pt idx="3">
                  <c:v>1.0865333351211501</c:v>
                </c:pt>
                <c:pt idx="4">
                  <c:v>1.0845996115928593</c:v>
                </c:pt>
              </c:numCache>
            </c:numRef>
          </c:val>
          <c:extLst>
            <c:ext xmlns:c16="http://schemas.microsoft.com/office/drawing/2014/chart" uri="{C3380CC4-5D6E-409C-BE32-E72D297353CC}">
              <c16:uniqueId val="{00000000-10D7-4DE5-BADC-3A83BC3D98A5}"/>
            </c:ext>
          </c:extLst>
        </c:ser>
        <c:ser>
          <c:idx val="2"/>
          <c:order val="1"/>
          <c:tx>
            <c:strRef>
              <c:f>'Item 5'!$A$14</c:f>
              <c:strCache>
                <c:ptCount val="1"/>
                <c:pt idx="0">
                  <c:v>Earners are female majority</c:v>
                </c:pt>
              </c:strCache>
            </c:strRef>
          </c:tx>
          <c:spPr>
            <a:solidFill>
              <a:srgbClr val="3182BD"/>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5'!$H$1:$L$1</c:f>
              <c:strCache>
                <c:ptCount val="5"/>
                <c:pt idx="0">
                  <c:v>Gross market income</c:v>
                </c:pt>
                <c:pt idx="1">
                  <c:v>Net market income</c:v>
                </c:pt>
                <c:pt idx="2">
                  <c:v>Disposable income</c:v>
                </c:pt>
                <c:pt idx="3">
                  <c:v>Consumable income</c:v>
                </c:pt>
                <c:pt idx="4">
                  <c:v>Final income</c:v>
                </c:pt>
              </c:strCache>
            </c:strRef>
          </c:cat>
          <c:val>
            <c:numRef>
              <c:f>'Item 5'!$H$18:$L$18</c:f>
              <c:numCache>
                <c:formatCode>#,##0.0</c:formatCode>
                <c:ptCount val="5"/>
                <c:pt idx="0">
                  <c:v>0.97488079906318903</c:v>
                </c:pt>
                <c:pt idx="1">
                  <c:v>0.9774653796418914</c:v>
                </c:pt>
                <c:pt idx="2">
                  <c:v>0.97332397333944642</c:v>
                </c:pt>
                <c:pt idx="3">
                  <c:v>0.97340139171537809</c:v>
                </c:pt>
                <c:pt idx="4">
                  <c:v>0.97704511207131273</c:v>
                </c:pt>
              </c:numCache>
            </c:numRef>
          </c:val>
          <c:extLst>
            <c:ext xmlns:c16="http://schemas.microsoft.com/office/drawing/2014/chart" uri="{C3380CC4-5D6E-409C-BE32-E72D297353CC}">
              <c16:uniqueId val="{00000001-10D7-4DE5-BADC-3A83BC3D98A5}"/>
            </c:ext>
          </c:extLst>
        </c:ser>
        <c:ser>
          <c:idx val="1"/>
          <c:order val="2"/>
          <c:tx>
            <c:strRef>
              <c:f>'Item 5'!$A$16</c:f>
              <c:strCache>
                <c:ptCount val="1"/>
                <c:pt idx="0">
                  <c:v>Female-male earners balanced</c:v>
                </c:pt>
              </c:strCache>
            </c:strRef>
          </c:tx>
          <c:spPr>
            <a:solidFill>
              <a:schemeClr val="bg1">
                <a:lumMod val="50000"/>
              </a:schemeClr>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5'!$H$1:$L$1</c:f>
              <c:strCache>
                <c:ptCount val="5"/>
                <c:pt idx="0">
                  <c:v>Gross market income</c:v>
                </c:pt>
                <c:pt idx="1">
                  <c:v>Net market income</c:v>
                </c:pt>
                <c:pt idx="2">
                  <c:v>Disposable income</c:v>
                </c:pt>
                <c:pt idx="3">
                  <c:v>Consumable income</c:v>
                </c:pt>
                <c:pt idx="4">
                  <c:v>Final income</c:v>
                </c:pt>
              </c:strCache>
            </c:strRef>
          </c:cat>
          <c:val>
            <c:numRef>
              <c:f>'Item 5'!$H$20:$L$20</c:f>
              <c:numCache>
                <c:formatCode>#,##0.0</c:formatCode>
                <c:ptCount val="5"/>
                <c:pt idx="0">
                  <c:v>1.2022468117393752</c:v>
                </c:pt>
                <c:pt idx="1">
                  <c:v>1.1975283142597679</c:v>
                </c:pt>
                <c:pt idx="2">
                  <c:v>1.1977347379987513</c:v>
                </c:pt>
                <c:pt idx="3">
                  <c:v>1.1994010810140872</c:v>
                </c:pt>
                <c:pt idx="4">
                  <c:v>1.1973057702696805</c:v>
                </c:pt>
              </c:numCache>
            </c:numRef>
          </c:val>
          <c:extLst>
            <c:ext xmlns:c16="http://schemas.microsoft.com/office/drawing/2014/chart" uri="{C3380CC4-5D6E-409C-BE32-E72D297353CC}">
              <c16:uniqueId val="{00000002-10D7-4DE5-BADC-3A83BC3D98A5}"/>
            </c:ext>
          </c:extLst>
        </c:ser>
        <c:ser>
          <c:idx val="0"/>
          <c:order val="3"/>
          <c:tx>
            <c:strRef>
              <c:f>'Item 5'!$A$17</c:f>
              <c:strCache>
                <c:ptCount val="1"/>
                <c:pt idx="0">
                  <c:v>No earners</c:v>
                </c:pt>
              </c:strCache>
            </c:strRef>
          </c:tx>
          <c:spPr>
            <a:solidFill>
              <a:srgbClr val="FEB24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'Item 5'!$H$1:$L$1</c:f>
              <c:strCache>
                <c:ptCount val="5"/>
                <c:pt idx="0">
                  <c:v>Gross market income</c:v>
                </c:pt>
                <c:pt idx="1">
                  <c:v>Net market income</c:v>
                </c:pt>
                <c:pt idx="2">
                  <c:v>Disposable income</c:v>
                </c:pt>
                <c:pt idx="3">
                  <c:v>Consumable income</c:v>
                </c:pt>
                <c:pt idx="4">
                  <c:v>Final income</c:v>
                </c:pt>
              </c:strCache>
            </c:strRef>
          </c:cat>
          <c:val>
            <c:numRef>
              <c:f>'Item 5'!$H$21:$L$21</c:f>
              <c:numCache>
                <c:formatCode>#,##0.0</c:formatCode>
                <c:ptCount val="5"/>
                <c:pt idx="0">
                  <c:v>0.76259356382714383</c:v>
                </c:pt>
                <c:pt idx="1">
                  <c:v>0.76512451098663126</c:v>
                </c:pt>
                <c:pt idx="2">
                  <c:v>0.76582731251796288</c:v>
                </c:pt>
                <c:pt idx="3">
                  <c:v>0.76382112099053467</c:v>
                </c:pt>
                <c:pt idx="4">
                  <c:v>0.76751076993850864</c:v>
                </c:pt>
              </c:numCache>
            </c:numRef>
          </c:val>
          <c:extLst>
            <c:ext xmlns:c16="http://schemas.microsoft.com/office/drawing/2014/chart" uri="{C3380CC4-5D6E-409C-BE32-E72D297353CC}">
              <c16:uniqueId val="{00000003-10D7-4DE5-BADC-3A83BC3D98A5}"/>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title>
          <c:tx>
            <c:rich>
              <a:bodyPr rot="0" vert="horz"/>
              <a:lstStyle/>
              <a:p>
                <a:pPr>
                  <a:defRPr b="0"/>
                </a:pPr>
                <a:r>
                  <a:rPr lang="en-US" b="0"/>
                  <a:t>CEQ income concept</a:t>
                </a:r>
              </a:p>
            </c:rich>
          </c:tx>
          <c:layout>
            <c:manualLayout>
              <c:xMode val="edge"/>
              <c:yMode val="edge"/>
              <c:x val="0.4325105625972871"/>
              <c:y val="0.83443911674713211"/>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95351807"/>
        <c:crosses val="autoZero"/>
        <c:auto val="1"/>
        <c:lblAlgn val="ctr"/>
        <c:lblOffset val="100"/>
        <c:noMultiLvlLbl val="0"/>
      </c:catAx>
      <c:valAx>
        <c:axId val="1595351807"/>
        <c:scaling>
          <c:orientation val="minMax"/>
          <c:max val="1.5"/>
          <c:min val="0"/>
        </c:scaling>
        <c:delete val="0"/>
        <c:axPos val="l"/>
        <c:title>
          <c:tx>
            <c:rich>
              <a:bodyPr rot="-5400000" vert="horz"/>
              <a:lstStyle/>
              <a:p>
                <a:pPr>
                  <a:defRPr b="0"/>
                </a:pPr>
                <a:r>
                  <a:rPr lang="en-US" b="0"/>
                  <a:t>Median income ratio relative to </a:t>
                </a:r>
              </a:p>
              <a:p>
                <a:pPr>
                  <a:defRPr b="0"/>
                </a:pPr>
                <a:r>
                  <a:rPr lang="en-US" b="0"/>
                  <a:t>overall median value</a:t>
                </a:r>
              </a:p>
            </c:rich>
          </c:tx>
          <c:layout>
            <c:manualLayout>
              <c:xMode val="edge"/>
              <c:yMode val="edge"/>
              <c:x val="4.9746113626940487E-3"/>
              <c:y val="0.14476217119179824"/>
            </c:manualLayout>
          </c:layout>
          <c:overlay val="0"/>
          <c:spPr>
            <a:noFill/>
            <a:ln>
              <a:noFill/>
            </a:ln>
            <a:effectLst/>
          </c:spPr>
        </c:title>
        <c:numFmt formatCode="#,##0.0" sourceLinked="0"/>
        <c:majorTickMark val="none"/>
        <c:minorTickMark val="none"/>
        <c:tickLblPos val="nextTo"/>
        <c:spPr>
          <a:noFill/>
          <a:ln>
            <a:noFill/>
          </a:ln>
          <a:effectLst/>
        </c:spPr>
        <c:txPr>
          <a:bodyPr rot="-60000000" vert="horz"/>
          <a:lstStyle/>
          <a:p>
            <a:pPr>
              <a:defRPr/>
            </a:pPr>
            <a:endParaRPr lang="en-US"/>
          </a:p>
        </c:txPr>
        <c:crossAx val="1145253039"/>
        <c:crosses val="autoZero"/>
        <c:crossBetween val="between"/>
        <c:majorUnit val="0.30000000000000004"/>
      </c:valAx>
      <c:spPr>
        <a:noFill/>
      </c:spPr>
    </c:plotArea>
    <c:legend>
      <c:legendPos val="b"/>
      <c:layout>
        <c:manualLayout>
          <c:xMode val="edge"/>
          <c:yMode val="edge"/>
          <c:x val="7.5870493162038949E-2"/>
          <c:y val="0.90181651891930925"/>
          <c:w val="0.92194322420223784"/>
          <c:h val="9.8183481080690679E-2"/>
        </c:manualLayout>
      </c:layout>
      <c:overlay val="0"/>
    </c:legend>
    <c:plotVisOnly val="1"/>
    <c:dispBlanksAs val="gap"/>
    <c:showDLblsOverMax val="0"/>
    <c:extLst/>
  </c:chart>
  <c:spPr>
    <a:noFill/>
    <a:ln w="9525" cap="flat" cmpd="sng" algn="ctr">
      <a:noFill/>
      <a:round/>
    </a:ln>
    <a:effectLst/>
  </c:spPr>
  <c:txPr>
    <a:bodyPr/>
    <a:lstStyle/>
    <a:p>
      <a:pPr>
        <a:defRPr sz="900">
          <a:solidFill>
            <a:sysClr val="windowText" lastClr="000000"/>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109893998733027E-2"/>
          <c:y val="4.7305183908943976E-2"/>
          <c:w val="0.87601251505470612"/>
          <c:h val="0.76266720719786441"/>
        </c:manualLayout>
      </c:layout>
      <c:barChart>
        <c:barDir val="col"/>
        <c:grouping val="clustered"/>
        <c:varyColors val="0"/>
        <c:ser>
          <c:idx val="2"/>
          <c:order val="0"/>
          <c:tx>
            <c:strRef>
              <c:f>'Item 2'!$A$15</c:f>
              <c:strCache>
                <c:ptCount val="1"/>
                <c:pt idx="0">
                  <c:v>Earners female majority w/o dependents</c:v>
                </c:pt>
              </c:strCache>
            </c:strRef>
          </c:tx>
          <c:spPr>
            <a:solidFill>
              <a:srgbClr val="EFF3FF"/>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5'!$H$32:$L$32</c:f>
              <c:numCache>
                <c:formatCode>#,##0.0</c:formatCode>
                <c:ptCount val="5"/>
                <c:pt idx="0">
                  <c:v>1.3074923075215714</c:v>
                </c:pt>
                <c:pt idx="1">
                  <c:v>1.3098379133995957</c:v>
                </c:pt>
                <c:pt idx="2">
                  <c:v>1.2941402499616692</c:v>
                </c:pt>
                <c:pt idx="3">
                  <c:v>1.2992033061647126</c:v>
                </c:pt>
                <c:pt idx="4">
                  <c:v>1.319580076399242</c:v>
                </c:pt>
              </c:numCache>
            </c:numRef>
          </c:val>
          <c:extLst>
            <c:ext xmlns:c16="http://schemas.microsoft.com/office/drawing/2014/chart" uri="{C3380CC4-5D6E-409C-BE32-E72D297353CC}">
              <c16:uniqueId val="{00000000-EAE9-4E47-95B5-EC2686525998}"/>
            </c:ext>
          </c:extLst>
        </c:ser>
        <c:ser>
          <c:idx val="3"/>
          <c:order val="1"/>
          <c:tx>
            <c:strRef>
              <c:f>'Item 2'!$A$16</c:f>
              <c:strCache>
                <c:ptCount val="1"/>
                <c:pt idx="0">
                  <c:v>Earners male majority w/o dependents</c:v>
                </c:pt>
              </c:strCache>
            </c:strRef>
          </c:tx>
          <c:spPr>
            <a:solidFill>
              <a:srgbClr val="A8E4B3"/>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5'!$H$33:$L$33</c:f>
              <c:numCache>
                <c:formatCode>#,##0.0</c:formatCode>
                <c:ptCount val="5"/>
                <c:pt idx="0">
                  <c:v>1.4707288502313169</c:v>
                </c:pt>
                <c:pt idx="1">
                  <c:v>1.4582818005167204</c:v>
                </c:pt>
                <c:pt idx="2">
                  <c:v>1.447535279934367</c:v>
                </c:pt>
                <c:pt idx="3">
                  <c:v>1.44978286504219</c:v>
                </c:pt>
                <c:pt idx="4">
                  <c:v>1.4457575743502975</c:v>
                </c:pt>
              </c:numCache>
            </c:numRef>
          </c:val>
          <c:extLst>
            <c:ext xmlns:c16="http://schemas.microsoft.com/office/drawing/2014/chart" uri="{C3380CC4-5D6E-409C-BE32-E72D297353CC}">
              <c16:uniqueId val="{00000001-EAE9-4E47-95B5-EC2686525998}"/>
            </c:ext>
          </c:extLst>
        </c:ser>
        <c:ser>
          <c:idx val="1"/>
          <c:order val="2"/>
          <c:tx>
            <c:strRef>
              <c:f>'Item 2'!$A$17</c:f>
              <c:strCache>
                <c:ptCount val="1"/>
                <c:pt idx="0">
                  <c:v>Equal no. M-F earners w/o dependents</c:v>
                </c:pt>
              </c:strCache>
            </c:strRef>
          </c:tx>
          <c:spPr>
            <a:solidFill>
              <a:srgbClr val="CCCCC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5'!$H$34:$L$34</c:f>
              <c:numCache>
                <c:formatCode>#,##0.0</c:formatCode>
                <c:ptCount val="5"/>
                <c:pt idx="0">
                  <c:v>1.6230539109257542</c:v>
                </c:pt>
                <c:pt idx="1">
                  <c:v>1.6087120175681886</c:v>
                </c:pt>
                <c:pt idx="2">
                  <c:v>1.595914958705291</c:v>
                </c:pt>
                <c:pt idx="3">
                  <c:v>1.6006883573809583</c:v>
                </c:pt>
                <c:pt idx="4">
                  <c:v>1.6143788183209924</c:v>
                </c:pt>
              </c:numCache>
            </c:numRef>
          </c:val>
          <c:extLst>
            <c:ext xmlns:c16="http://schemas.microsoft.com/office/drawing/2014/chart" uri="{C3380CC4-5D6E-409C-BE32-E72D297353CC}">
              <c16:uniqueId val="{00000002-EAE9-4E47-95B5-EC2686525998}"/>
            </c:ext>
          </c:extLst>
        </c:ser>
        <c:ser>
          <c:idx val="0"/>
          <c:order val="3"/>
          <c:tx>
            <c:strRef>
              <c:f>'Item 2'!$A$18</c:f>
              <c:strCache>
                <c:ptCount val="1"/>
                <c:pt idx="0">
                  <c:v>No earners w/o dependents</c:v>
                </c:pt>
              </c:strCache>
            </c:strRef>
          </c:tx>
          <c:spPr>
            <a:solidFill>
              <a:srgbClr val="FECC5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5'!$H$35:$L$35</c:f>
              <c:numCache>
                <c:formatCode>#,##0.0</c:formatCode>
                <c:ptCount val="5"/>
                <c:pt idx="0">
                  <c:v>1.0533083266958274</c:v>
                </c:pt>
                <c:pt idx="1">
                  <c:v>1.0568041176963918</c:v>
                </c:pt>
                <c:pt idx="2">
                  <c:v>1.0556482675994865</c:v>
                </c:pt>
                <c:pt idx="3">
                  <c:v>1.0547032329717951</c:v>
                </c:pt>
                <c:pt idx="4">
                  <c:v>1.0566995226374467</c:v>
                </c:pt>
              </c:numCache>
            </c:numRef>
          </c:val>
          <c:extLst>
            <c:ext xmlns:c16="http://schemas.microsoft.com/office/drawing/2014/chart" uri="{C3380CC4-5D6E-409C-BE32-E72D297353CC}">
              <c16:uniqueId val="{00000003-EAE9-4E47-95B5-EC2686525998}"/>
            </c:ext>
          </c:extLst>
        </c:ser>
        <c:ser>
          <c:idx val="4"/>
          <c:order val="4"/>
          <c:tx>
            <c:strRef>
              <c:f>'Item 2'!$A$19</c:f>
              <c:strCache>
                <c:ptCount val="1"/>
                <c:pt idx="0">
                  <c:v>Earners female majority w/dependents</c:v>
                </c:pt>
              </c:strCache>
            </c:strRef>
          </c:tx>
          <c:spPr>
            <a:solidFill>
              <a:srgbClr val="6BAED6"/>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5'!$H$36:$L$36</c:f>
              <c:numCache>
                <c:formatCode>#,##0.0</c:formatCode>
                <c:ptCount val="5"/>
                <c:pt idx="0">
                  <c:v>0.81216899084213123</c:v>
                </c:pt>
                <c:pt idx="1">
                  <c:v>0.81469690066217415</c:v>
                </c:pt>
                <c:pt idx="2">
                  <c:v>0.81862961649183019</c:v>
                </c:pt>
                <c:pt idx="3">
                  <c:v>0.81907450250269842</c:v>
                </c:pt>
                <c:pt idx="4">
                  <c:v>0.81781161240255806</c:v>
                </c:pt>
              </c:numCache>
            </c:numRef>
          </c:val>
          <c:extLst>
            <c:ext xmlns:c16="http://schemas.microsoft.com/office/drawing/2014/chart" uri="{C3380CC4-5D6E-409C-BE32-E72D297353CC}">
              <c16:uniqueId val="{00000004-EAE9-4E47-95B5-EC2686525998}"/>
            </c:ext>
          </c:extLst>
        </c:ser>
        <c:ser>
          <c:idx val="5"/>
          <c:order val="5"/>
          <c:tx>
            <c:strRef>
              <c:f>'Item 2'!$A$20</c:f>
              <c:strCache>
                <c:ptCount val="1"/>
                <c:pt idx="0">
                  <c:v>Earners male majority w/dependents</c:v>
                </c:pt>
              </c:strCache>
            </c:strRef>
          </c:tx>
          <c:spPr>
            <a:solidFill>
              <a:srgbClr val="238B45"/>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5'!$H$37:$L$37</c:f>
              <c:numCache>
                <c:formatCode>#,##0.0</c:formatCode>
                <c:ptCount val="5"/>
                <c:pt idx="0">
                  <c:v>0.93455392891914568</c:v>
                </c:pt>
                <c:pt idx="1">
                  <c:v>0.92236948066578561</c:v>
                </c:pt>
                <c:pt idx="2">
                  <c:v>0.92364125829844945</c:v>
                </c:pt>
                <c:pt idx="3">
                  <c:v>0.9238196329311843</c:v>
                </c:pt>
                <c:pt idx="4">
                  <c:v>0.93343748699387119</c:v>
                </c:pt>
              </c:numCache>
            </c:numRef>
          </c:val>
          <c:extLst>
            <c:ext xmlns:c16="http://schemas.microsoft.com/office/drawing/2014/chart" uri="{C3380CC4-5D6E-409C-BE32-E72D297353CC}">
              <c16:uniqueId val="{00000005-EAE9-4E47-95B5-EC2686525998}"/>
            </c:ext>
          </c:extLst>
        </c:ser>
        <c:ser>
          <c:idx val="6"/>
          <c:order val="6"/>
          <c:tx>
            <c:strRef>
              <c:f>'Item 2'!$A$21</c:f>
              <c:strCache>
                <c:ptCount val="1"/>
                <c:pt idx="0">
                  <c:v>Equal no. M-F earners w/dependents</c:v>
                </c:pt>
              </c:strCache>
            </c:strRef>
          </c:tx>
          <c:spPr>
            <a:solidFill>
              <a:schemeClr val="tx1">
                <a:lumMod val="50000"/>
                <a:lumOff val="50000"/>
              </a:schemeClr>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5'!$H$38:$L$38</c:f>
              <c:numCache>
                <c:formatCode>#,##0.0</c:formatCode>
                <c:ptCount val="5"/>
                <c:pt idx="0">
                  <c:v>1.0595141823903713</c:v>
                </c:pt>
                <c:pt idx="1">
                  <c:v>1.0598339339128875</c:v>
                </c:pt>
                <c:pt idx="2">
                  <c:v>1.0618679096994104</c:v>
                </c:pt>
                <c:pt idx="3">
                  <c:v>1.0617866689358926</c:v>
                </c:pt>
                <c:pt idx="4">
                  <c:v>1.0544438319558445</c:v>
                </c:pt>
              </c:numCache>
            </c:numRef>
          </c:val>
          <c:extLst>
            <c:ext xmlns:c16="http://schemas.microsoft.com/office/drawing/2014/chart" uri="{C3380CC4-5D6E-409C-BE32-E72D297353CC}">
              <c16:uniqueId val="{00000006-EAE9-4E47-95B5-EC2686525998}"/>
            </c:ext>
          </c:extLst>
        </c:ser>
        <c:ser>
          <c:idx val="7"/>
          <c:order val="7"/>
          <c:tx>
            <c:strRef>
              <c:f>'Item 2'!$A$22</c:f>
              <c:strCache>
                <c:ptCount val="1"/>
                <c:pt idx="0">
                  <c:v>No earners w/dependents</c:v>
                </c:pt>
              </c:strCache>
            </c:strRef>
          </c:tx>
          <c:spPr>
            <a:solidFill>
              <a:srgbClr val="FD8D3C"/>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'Item 2'!$B$1:$F$1</c:f>
              <c:strCache>
                <c:ptCount val="5"/>
                <c:pt idx="0">
                  <c:v>Gross market income</c:v>
                </c:pt>
                <c:pt idx="1">
                  <c:v>Net market income</c:v>
                </c:pt>
                <c:pt idx="2">
                  <c:v>Disposable income</c:v>
                </c:pt>
                <c:pt idx="3">
                  <c:v>Consumable income</c:v>
                </c:pt>
                <c:pt idx="4">
                  <c:v>Final income</c:v>
                </c:pt>
              </c:strCache>
            </c:strRef>
          </c:cat>
          <c:val>
            <c:numRef>
              <c:f>'Item 5'!$H$39:$L$39</c:f>
              <c:numCache>
                <c:formatCode>#,##0.0</c:formatCode>
                <c:ptCount val="5"/>
                <c:pt idx="0">
                  <c:v>0.64058452962394086</c:v>
                </c:pt>
                <c:pt idx="1">
                  <c:v>0.64271054493873947</c:v>
                </c:pt>
                <c:pt idx="2">
                  <c:v>0.64657143299767195</c:v>
                </c:pt>
                <c:pt idx="3">
                  <c:v>0.64664003824088845</c:v>
                </c:pt>
                <c:pt idx="4">
                  <c:v>0.65770802140004536</c:v>
                </c:pt>
              </c:numCache>
            </c:numRef>
          </c:val>
          <c:extLst>
            <c:ext xmlns:c16="http://schemas.microsoft.com/office/drawing/2014/chart" uri="{C3380CC4-5D6E-409C-BE32-E72D297353CC}">
              <c16:uniqueId val="{00000007-EAE9-4E47-95B5-EC2686525998}"/>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95351807"/>
        <c:crosses val="autoZero"/>
        <c:auto val="1"/>
        <c:lblAlgn val="ctr"/>
        <c:lblOffset val="100"/>
        <c:noMultiLvlLbl val="0"/>
      </c:catAx>
      <c:valAx>
        <c:axId val="1595351807"/>
        <c:scaling>
          <c:orientation val="minMax"/>
        </c:scaling>
        <c:delete val="0"/>
        <c:axPos val="l"/>
        <c:title>
          <c:tx>
            <c:rich>
              <a:bodyPr rot="-5400000" vert="horz"/>
              <a:lstStyle/>
              <a:p>
                <a:pPr>
                  <a:defRPr b="0"/>
                </a:pPr>
                <a:r>
                  <a:rPr lang="en-US" b="0"/>
                  <a:t>Median income ratio relative to overall median value</a:t>
                </a:r>
              </a:p>
            </c:rich>
          </c:tx>
          <c:layout>
            <c:manualLayout>
              <c:xMode val="edge"/>
              <c:yMode val="edge"/>
              <c:x val="9.944775063762297E-3"/>
              <c:y val="9.9207533530199718E-2"/>
            </c:manualLayout>
          </c:layout>
          <c:overlay val="0"/>
          <c:spPr>
            <a:noFill/>
            <a:ln>
              <a:noFill/>
            </a:ln>
            <a:effectLst/>
          </c:spPr>
        </c:title>
        <c:numFmt formatCode="#,##0.0" sourceLinked="0"/>
        <c:majorTickMark val="none"/>
        <c:minorTickMark val="none"/>
        <c:tickLblPos val="nextTo"/>
        <c:spPr>
          <a:noFill/>
          <a:ln>
            <a:noFill/>
          </a:ln>
          <a:effectLst/>
        </c:spPr>
        <c:txPr>
          <a:bodyPr rot="-60000000" vert="horz"/>
          <a:lstStyle/>
          <a:p>
            <a:pPr>
              <a:defRPr/>
            </a:pPr>
            <a:endParaRPr lang="en-US"/>
          </a:p>
        </c:txPr>
        <c:crossAx val="1145253039"/>
        <c:crosses val="autoZero"/>
        <c:crossBetween val="between"/>
      </c:valAx>
      <c:spPr>
        <a:noFill/>
      </c:spPr>
    </c:plotArea>
    <c:legend>
      <c:legendPos val="b"/>
      <c:layout>
        <c:manualLayout>
          <c:xMode val="edge"/>
          <c:yMode val="edge"/>
          <c:x val="4.110278813436135E-2"/>
          <c:y val="0.89668441935874876"/>
          <c:w val="0.95459646310374069"/>
          <c:h val="0.10331558064125122"/>
        </c:manualLayout>
      </c:layout>
      <c:overlay val="0"/>
      <c:spPr>
        <a:noFill/>
        <a:ln>
          <a:noFill/>
        </a:ln>
        <a:effectLst/>
      </c:spPr>
      <c:txPr>
        <a:bodyPr rot="0" vert="horz"/>
        <a:lstStyle/>
        <a:p>
          <a:pPr>
            <a:defRPr/>
          </a:pPr>
          <a:endParaRPr lang="en-US"/>
        </a:p>
      </c:txPr>
    </c:legend>
    <c:plotVisOnly val="1"/>
    <c:dispBlanksAs val="gap"/>
    <c:showDLblsOverMax val="0"/>
    <c:extLst/>
  </c:chart>
  <c:spPr>
    <a:noFill/>
    <a:ln w="9525" cap="flat" cmpd="sng" algn="ctr">
      <a:noFill/>
      <a:round/>
    </a:ln>
    <a:effectLst/>
  </c:spPr>
  <c:txPr>
    <a:bodyPr/>
    <a:lstStyle/>
    <a:p>
      <a:pPr>
        <a:defRPr sz="900">
          <a:solidFill>
            <a:sysClr val="windowText" lastClr="000000"/>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70901523828944"/>
          <c:y val="2.423086692327231E-2"/>
          <c:w val="0.82477994134967703"/>
          <c:h val="0.78661411409887705"/>
        </c:manualLayout>
      </c:layout>
      <c:barChart>
        <c:barDir val="col"/>
        <c:grouping val="clustered"/>
        <c:varyColors val="0"/>
        <c:ser>
          <c:idx val="0"/>
          <c:order val="0"/>
          <c:tx>
            <c:strRef>
              <c:f>'Item 2'!$A$4</c:f>
              <c:strCache>
                <c:ptCount val="1"/>
                <c:pt idx="0">
                  <c:v>Majority female adults</c:v>
                </c:pt>
              </c:strCache>
            </c:strRef>
          </c:tx>
          <c:spPr>
            <a:solidFill>
              <a:srgbClr val="DEEBF7"/>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2'!$H$4:$L$4</c:f>
                <c:numCache>
                  <c:formatCode>General</c:formatCode>
                  <c:ptCount val="5"/>
                  <c:pt idx="0">
                    <c:v>6.0510239563882351E-3</c:v>
                  </c:pt>
                  <c:pt idx="1">
                    <c:v>6.0526258312165737E-3</c:v>
                  </c:pt>
                  <c:pt idx="2">
                    <c:v>6.0501163825392723E-3</c:v>
                  </c:pt>
                  <c:pt idx="3">
                    <c:v>6.05056993663311E-3</c:v>
                  </c:pt>
                  <c:pt idx="4">
                    <c:v>6.0342065989971161E-3</c:v>
                  </c:pt>
                </c:numCache>
              </c:numRef>
            </c:plus>
            <c:minus>
              <c:numRef>
                <c:f>'Item 2'!$H$4:$L$4</c:f>
                <c:numCache>
                  <c:formatCode>General</c:formatCode>
                  <c:ptCount val="5"/>
                  <c:pt idx="0">
                    <c:v>6.0510239563882351E-3</c:v>
                  </c:pt>
                  <c:pt idx="1">
                    <c:v>6.0526258312165737E-3</c:v>
                  </c:pt>
                  <c:pt idx="2">
                    <c:v>6.0501163825392723E-3</c:v>
                  </c:pt>
                  <c:pt idx="3">
                    <c:v>6.05056993663311E-3</c:v>
                  </c:pt>
                  <c:pt idx="4">
                    <c:v>6.0342065989971161E-3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2'!$B$4:$F$4</c:f>
              <c:numCache>
                <c:formatCode>0%</c:formatCode>
                <c:ptCount val="5"/>
                <c:pt idx="0">
                  <c:v>0.47238782048225403</c:v>
                </c:pt>
                <c:pt idx="1">
                  <c:v>0.47489121556282043</c:v>
                </c:pt>
                <c:pt idx="2">
                  <c:v>0.47106578946113586</c:v>
                </c:pt>
                <c:pt idx="3">
                  <c:v>0.47171881794929504</c:v>
                </c:pt>
                <c:pt idx="4">
                  <c:v>0.45367628335952759</c:v>
                </c:pt>
              </c:numCache>
            </c:numRef>
          </c:val>
          <c:extLst>
            <c:ext xmlns:c16="http://schemas.microsoft.com/office/drawing/2014/chart" uri="{C3380CC4-5D6E-409C-BE32-E72D297353CC}">
              <c16:uniqueId val="{00000000-0A58-4C46-9EBB-A368A45077FF}"/>
            </c:ext>
          </c:extLst>
        </c:ser>
        <c:ser>
          <c:idx val="2"/>
          <c:order val="1"/>
          <c:tx>
            <c:strRef>
              <c:f>'Item 2'!$A$5</c:f>
              <c:strCache>
                <c:ptCount val="1"/>
                <c:pt idx="0">
                  <c:v>Majority male adults</c:v>
                </c:pt>
              </c:strCache>
            </c:strRef>
          </c:tx>
          <c:spPr>
            <a:solidFill>
              <a:srgbClr val="84E291"/>
            </a:solidFill>
            <a:ln w="6350">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2'!$H$5:$L$5</c:f>
                <c:numCache>
                  <c:formatCode>General</c:formatCode>
                  <c:ptCount val="5"/>
                  <c:pt idx="0">
                    <c:v>6.8687428720295429E-3</c:v>
                  </c:pt>
                  <c:pt idx="1">
                    <c:v>6.8717692047357559E-3</c:v>
                  </c:pt>
                  <c:pt idx="2">
                    <c:v>6.8783257156610489E-3</c:v>
                  </c:pt>
                  <c:pt idx="3">
                    <c:v>6.8912678398191929E-3</c:v>
                  </c:pt>
                  <c:pt idx="4">
                    <c:v>6.7693721503019333E-3</c:v>
                  </c:pt>
                </c:numCache>
              </c:numRef>
            </c:plus>
            <c:minus>
              <c:numRef>
                <c:f>'Item 2'!$H$5:$L$5</c:f>
                <c:numCache>
                  <c:formatCode>General</c:formatCode>
                  <c:ptCount val="5"/>
                  <c:pt idx="0">
                    <c:v>6.8687428720295429E-3</c:v>
                  </c:pt>
                  <c:pt idx="1">
                    <c:v>6.8717692047357559E-3</c:v>
                  </c:pt>
                  <c:pt idx="2">
                    <c:v>6.8783257156610489E-3</c:v>
                  </c:pt>
                  <c:pt idx="3">
                    <c:v>6.8912678398191929E-3</c:v>
                  </c:pt>
                  <c:pt idx="4">
                    <c:v>6.7693721503019333E-3</c:v>
                  </c:pt>
                </c:numCache>
              </c:numRef>
            </c:minus>
            <c:spPr>
              <a:noFill/>
              <a:ln w="6350" cap="flat" cmpd="sng" algn="ctr">
                <a:solidFill>
                  <a:schemeClr val="tx1"/>
                </a:solidFill>
                <a:round/>
              </a:ln>
              <a:effectLst/>
            </c:spPr>
          </c:errBars>
          <c:val>
            <c:numRef>
              <c:f>'Item 2'!$B$5:$F$5</c:f>
              <c:numCache>
                <c:formatCode>0%</c:formatCode>
                <c:ptCount val="5"/>
                <c:pt idx="0">
                  <c:v>0.34429037570953369</c:v>
                </c:pt>
                <c:pt idx="1">
                  <c:v>0.34493061900138855</c:v>
                </c:pt>
                <c:pt idx="2">
                  <c:v>0.34632787108421326</c:v>
                </c:pt>
                <c:pt idx="3">
                  <c:v>0.34912791848182678</c:v>
                </c:pt>
                <c:pt idx="4">
                  <c:v>0.32469955086708069</c:v>
                </c:pt>
              </c:numCache>
            </c:numRef>
          </c:val>
          <c:extLst>
            <c:ext xmlns:c16="http://schemas.microsoft.com/office/drawing/2014/chart" uri="{C3380CC4-5D6E-409C-BE32-E72D297353CC}">
              <c16:uniqueId val="{00000001-0A58-4C46-9EBB-A368A45077FF}"/>
            </c:ext>
          </c:extLst>
        </c:ser>
        <c:ser>
          <c:idx val="1"/>
          <c:order val="2"/>
          <c:tx>
            <c:strRef>
              <c:f>'Item 2'!$A$6</c:f>
              <c:strCache>
                <c:ptCount val="1"/>
                <c:pt idx="0">
                  <c:v>Female-male balanced</c:v>
                </c:pt>
              </c:strCache>
            </c:strRef>
          </c:tx>
          <c:spPr>
            <a:solidFill>
              <a:schemeClr val="bg1">
                <a:lumMod val="65000"/>
              </a:schemeClr>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2'!$H$6:$L$6</c:f>
                <c:numCache>
                  <c:formatCode>General</c:formatCode>
                  <c:ptCount val="5"/>
                  <c:pt idx="0">
                    <c:v>4.8484536819159985E-3</c:v>
                  </c:pt>
                  <c:pt idx="1">
                    <c:v>4.8515452072024345E-3</c:v>
                  </c:pt>
                  <c:pt idx="2">
                    <c:v>4.8389257863163948E-3</c:v>
                  </c:pt>
                  <c:pt idx="3">
                    <c:v>4.8426524735987186E-3</c:v>
                  </c:pt>
                  <c:pt idx="4">
                    <c:v>4.8024123534560204E-3</c:v>
                  </c:pt>
                </c:numCache>
              </c:numRef>
            </c:plus>
            <c:minus>
              <c:numRef>
                <c:f>'Item 2'!$H$6:$L$6</c:f>
                <c:numCache>
                  <c:formatCode>General</c:formatCode>
                  <c:ptCount val="5"/>
                  <c:pt idx="0">
                    <c:v>4.8484536819159985E-3</c:v>
                  </c:pt>
                  <c:pt idx="1">
                    <c:v>4.8515452072024345E-3</c:v>
                  </c:pt>
                  <c:pt idx="2">
                    <c:v>4.8389257863163948E-3</c:v>
                  </c:pt>
                  <c:pt idx="3">
                    <c:v>4.8426524735987186E-3</c:v>
                  </c:pt>
                  <c:pt idx="4">
                    <c:v>4.8024123534560204E-3</c:v>
                  </c:pt>
                </c:numCache>
              </c:numRef>
            </c:minus>
            <c:spPr>
              <a:noFill/>
              <a:ln w="6350" cap="flat" cmpd="sng" algn="ctr">
                <a:solidFill>
                  <a:schemeClr val="tx1"/>
                </a:solidFill>
                <a:round/>
              </a:ln>
              <a:effectLst/>
            </c:spPr>
          </c:errBars>
          <c:val>
            <c:numRef>
              <c:f>'Item 2'!$B$6:$F$6</c:f>
              <c:numCache>
                <c:formatCode>0%</c:formatCode>
                <c:ptCount val="5"/>
                <c:pt idx="0">
                  <c:v>0.37582826614379883</c:v>
                </c:pt>
                <c:pt idx="1">
                  <c:v>0.37703916430473328</c:v>
                </c:pt>
                <c:pt idx="2">
                  <c:v>0.37217310070991516</c:v>
                </c:pt>
                <c:pt idx="3">
                  <c:v>0.37358936667442322</c:v>
                </c:pt>
                <c:pt idx="4">
                  <c:v>0.35910037159919739</c:v>
                </c:pt>
              </c:numCache>
            </c:numRef>
          </c:val>
          <c:extLst>
            <c:ext xmlns:c16="http://schemas.microsoft.com/office/drawing/2014/chart" uri="{C3380CC4-5D6E-409C-BE32-E72D297353CC}">
              <c16:uniqueId val="{00000002-0A58-4C46-9EBB-A368A45077FF}"/>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595351807"/>
        <c:crosses val="autoZero"/>
        <c:auto val="1"/>
        <c:lblAlgn val="ctr"/>
        <c:lblOffset val="100"/>
        <c:noMultiLvlLbl val="0"/>
      </c:catAx>
      <c:valAx>
        <c:axId val="1595351807"/>
        <c:scaling>
          <c:orientation val="minMax"/>
          <c:max val="0.5"/>
          <c:min val="0"/>
        </c:scaling>
        <c:delete val="0"/>
        <c:axPos val="l"/>
        <c:title>
          <c:tx>
            <c:rich>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r>
                  <a:rPr lang="en-US"/>
                  <a:t>Poverty rate (% of population)</a:t>
                </a:r>
              </a:p>
            </c:rich>
          </c:tx>
          <c:layout>
            <c:manualLayout>
              <c:xMode val="edge"/>
              <c:yMode val="edge"/>
              <c:x val="1.5232292460015232E-2"/>
              <c:y val="0.16417654989156133"/>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145253039"/>
        <c:crosses val="autoZero"/>
        <c:crossBetween val="between"/>
        <c:majorUnit val="0.1"/>
      </c:valAx>
      <c:spPr>
        <a:noFill/>
        <a:ln>
          <a:noFill/>
        </a:ln>
        <a:effectLst/>
      </c:spPr>
    </c:plotArea>
    <c:legend>
      <c:legendPos val="b"/>
      <c:layout>
        <c:manualLayout>
          <c:xMode val="edge"/>
          <c:yMode val="edge"/>
          <c:x val="0.19157748608146624"/>
          <c:y val="0.92905268222723314"/>
          <c:w val="0.80842251391853381"/>
          <c:h val="7.094731777276681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a:solidFill>
            <a:sysClr val="windowText" lastClr="000000"/>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30154564012831"/>
          <c:y val="2.423086692327231E-2"/>
          <c:w val="0.85718740886555844"/>
          <c:h val="0.78661411409887705"/>
        </c:manualLayout>
      </c:layout>
      <c:barChart>
        <c:barDir val="col"/>
        <c:grouping val="clustered"/>
        <c:varyColors val="0"/>
        <c:ser>
          <c:idx val="0"/>
          <c:order val="0"/>
          <c:tx>
            <c:strRef>
              <c:f>'Item 2'!$A$4</c:f>
              <c:strCache>
                <c:ptCount val="1"/>
                <c:pt idx="0">
                  <c:v>Majority female adults</c:v>
                </c:pt>
              </c:strCache>
            </c:strRef>
          </c:tx>
          <c:spPr>
            <a:solidFill>
              <a:srgbClr val="DEEBF7"/>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3'!$H$4:$L$4</c:f>
                <c:numCache>
                  <c:formatCode>General</c:formatCode>
                  <c:ptCount val="5"/>
                  <c:pt idx="0">
                    <c:v>0.26325641860190208</c:v>
                  </c:pt>
                  <c:pt idx="1">
                    <c:v>0.2635265709704524</c:v>
                  </c:pt>
                  <c:pt idx="2">
                    <c:v>0.25884409905516298</c:v>
                  </c:pt>
                  <c:pt idx="3">
                    <c:v>0.26005371549631523</c:v>
                  </c:pt>
                  <c:pt idx="4">
                    <c:v>0.2512541984764709</c:v>
                  </c:pt>
                </c:numCache>
              </c:numRef>
            </c:plus>
            <c:minus>
              <c:numRef>
                <c:f>'Item 3'!$H$4:$L$4</c:f>
                <c:numCache>
                  <c:formatCode>General</c:formatCode>
                  <c:ptCount val="5"/>
                  <c:pt idx="0">
                    <c:v>0.26325641860190208</c:v>
                  </c:pt>
                  <c:pt idx="1">
                    <c:v>0.2635265709704524</c:v>
                  </c:pt>
                  <c:pt idx="2">
                    <c:v>0.25884409905516298</c:v>
                  </c:pt>
                  <c:pt idx="3">
                    <c:v>0.26005371549631523</c:v>
                  </c:pt>
                  <c:pt idx="4">
                    <c:v>0.2512541984764709</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3'!$B$4:$F$4</c:f>
              <c:numCache>
                <c:formatCode>0.0</c:formatCode>
                <c:ptCount val="5"/>
                <c:pt idx="0">
                  <c:v>15.996763549666721</c:v>
                </c:pt>
                <c:pt idx="1">
                  <c:v>16.060027669353737</c:v>
                </c:pt>
                <c:pt idx="2">
                  <c:v>15.667799024477786</c:v>
                </c:pt>
                <c:pt idx="3">
                  <c:v>15.818302556504745</c:v>
                </c:pt>
                <c:pt idx="4">
                  <c:v>14.75271558053719</c:v>
                </c:pt>
              </c:numCache>
            </c:numRef>
          </c:val>
          <c:extLst>
            <c:ext xmlns:c16="http://schemas.microsoft.com/office/drawing/2014/chart" uri="{C3380CC4-5D6E-409C-BE32-E72D297353CC}">
              <c16:uniqueId val="{00000000-516C-47E4-94D7-CE7CF194A7C2}"/>
            </c:ext>
          </c:extLst>
        </c:ser>
        <c:ser>
          <c:idx val="2"/>
          <c:order val="1"/>
          <c:tx>
            <c:strRef>
              <c:f>'Item 2'!$A$5</c:f>
              <c:strCache>
                <c:ptCount val="1"/>
                <c:pt idx="0">
                  <c:v>Majority male adults</c:v>
                </c:pt>
              </c:strCache>
            </c:strRef>
          </c:tx>
          <c:spPr>
            <a:solidFill>
              <a:srgbClr val="84E291"/>
            </a:solidFill>
            <a:ln w="6350">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3'!$H$5:$L$5</c:f>
                <c:numCache>
                  <c:formatCode>General</c:formatCode>
                  <c:ptCount val="5"/>
                  <c:pt idx="0">
                    <c:v>0.27964564144523374</c:v>
                  </c:pt>
                  <c:pt idx="1">
                    <c:v>0.28045085667001052</c:v>
                  </c:pt>
                  <c:pt idx="2">
                    <c:v>0.27682733752173422</c:v>
                  </c:pt>
                  <c:pt idx="3">
                    <c:v>0.27821401514518052</c:v>
                  </c:pt>
                  <c:pt idx="4">
                    <c:v>0.26571853470031953</c:v>
                  </c:pt>
                </c:numCache>
              </c:numRef>
            </c:plus>
            <c:minus>
              <c:numRef>
                <c:f>'Item 3'!$H$5:$L$5</c:f>
                <c:numCache>
                  <c:formatCode>General</c:formatCode>
                  <c:ptCount val="5"/>
                  <c:pt idx="0">
                    <c:v>0.27964564144523374</c:v>
                  </c:pt>
                  <c:pt idx="1">
                    <c:v>0.28045085667001052</c:v>
                  </c:pt>
                  <c:pt idx="2">
                    <c:v>0.27682733752173422</c:v>
                  </c:pt>
                  <c:pt idx="3">
                    <c:v>0.27821401514518052</c:v>
                  </c:pt>
                  <c:pt idx="4">
                    <c:v>0.26571853470031953</c:v>
                  </c:pt>
                </c:numCache>
              </c:numRef>
            </c:minus>
            <c:spPr>
              <a:noFill/>
              <a:ln w="6350" cap="flat" cmpd="sng" algn="ctr">
                <a:solidFill>
                  <a:schemeClr val="tx1"/>
                </a:solidFill>
                <a:round/>
              </a:ln>
              <a:effectLst/>
            </c:spPr>
          </c:errBars>
          <c:val>
            <c:numRef>
              <c:f>'Item 3'!$B$5:$F$5</c:f>
              <c:numCache>
                <c:formatCode>0.0</c:formatCode>
                <c:ptCount val="5"/>
                <c:pt idx="0">
                  <c:v>11.255561578770067</c:v>
                </c:pt>
                <c:pt idx="1">
                  <c:v>11.343041983737145</c:v>
                </c:pt>
                <c:pt idx="2">
                  <c:v>11.212547000122967</c:v>
                </c:pt>
                <c:pt idx="3">
                  <c:v>11.325928468386184</c:v>
                </c:pt>
                <c:pt idx="4">
                  <c:v>10.276935295333976</c:v>
                </c:pt>
              </c:numCache>
            </c:numRef>
          </c:val>
          <c:extLst>
            <c:ext xmlns:c16="http://schemas.microsoft.com/office/drawing/2014/chart" uri="{C3380CC4-5D6E-409C-BE32-E72D297353CC}">
              <c16:uniqueId val="{00000001-516C-47E4-94D7-CE7CF194A7C2}"/>
            </c:ext>
          </c:extLst>
        </c:ser>
        <c:ser>
          <c:idx val="1"/>
          <c:order val="2"/>
          <c:tx>
            <c:strRef>
              <c:f>'Item 2'!$A$6</c:f>
              <c:strCache>
                <c:ptCount val="1"/>
                <c:pt idx="0">
                  <c:v>Female-male balanced</c:v>
                </c:pt>
              </c:strCache>
            </c:strRef>
          </c:tx>
          <c:spPr>
            <a:solidFill>
              <a:schemeClr val="bg1">
                <a:lumMod val="65000"/>
              </a:schemeClr>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3'!$H$6:$L$6</c:f>
                <c:numCache>
                  <c:formatCode>General</c:formatCode>
                  <c:ptCount val="5"/>
                  <c:pt idx="0">
                    <c:v>0.19292422798544753</c:v>
                  </c:pt>
                  <c:pt idx="1">
                    <c:v>0.19310183690592714</c:v>
                  </c:pt>
                  <c:pt idx="2">
                    <c:v>0.18952661861573575</c:v>
                  </c:pt>
                  <c:pt idx="3">
                    <c:v>0.19057069262209944</c:v>
                  </c:pt>
                  <c:pt idx="4">
                    <c:v>0.18388689640002367</c:v>
                  </c:pt>
                </c:numCache>
              </c:numRef>
            </c:plus>
            <c:minus>
              <c:numRef>
                <c:f>'Item 3'!$H$6:$L$6</c:f>
                <c:numCache>
                  <c:formatCode>General</c:formatCode>
                  <c:ptCount val="5"/>
                  <c:pt idx="0">
                    <c:v>0.19292422798544753</c:v>
                  </c:pt>
                  <c:pt idx="1">
                    <c:v>0.19310183690592714</c:v>
                  </c:pt>
                  <c:pt idx="2">
                    <c:v>0.18952661861573575</c:v>
                  </c:pt>
                  <c:pt idx="3">
                    <c:v>0.19057069262209944</c:v>
                  </c:pt>
                  <c:pt idx="4">
                    <c:v>0.18388689640002367</c:v>
                  </c:pt>
                </c:numCache>
              </c:numRef>
            </c:minus>
            <c:spPr>
              <a:noFill/>
              <a:ln w="6350" cap="flat" cmpd="sng" algn="ctr">
                <a:solidFill>
                  <a:schemeClr val="tx1"/>
                </a:solidFill>
                <a:round/>
              </a:ln>
              <a:effectLst/>
            </c:spPr>
          </c:errBars>
          <c:val>
            <c:numRef>
              <c:f>'Item 3'!$B$6:$F$6</c:f>
              <c:numCache>
                <c:formatCode>0.0</c:formatCode>
                <c:ptCount val="5"/>
                <c:pt idx="0">
                  <c:v>11.723023012375339</c:v>
                </c:pt>
                <c:pt idx="1">
                  <c:v>11.775416113931229</c:v>
                </c:pt>
                <c:pt idx="2">
                  <c:v>11.452916177663788</c:v>
                </c:pt>
                <c:pt idx="3">
                  <c:v>11.571652495551902</c:v>
                </c:pt>
                <c:pt idx="4">
                  <c:v>10.810290875969036</c:v>
                </c:pt>
              </c:numCache>
            </c:numRef>
          </c:val>
          <c:extLst>
            <c:ext xmlns:c16="http://schemas.microsoft.com/office/drawing/2014/chart" uri="{C3380CC4-5D6E-409C-BE32-E72D297353CC}">
              <c16:uniqueId val="{00000002-516C-47E4-94D7-CE7CF194A7C2}"/>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595351807"/>
        <c:crosses val="autoZero"/>
        <c:auto val="1"/>
        <c:lblAlgn val="ctr"/>
        <c:lblOffset val="100"/>
        <c:noMultiLvlLbl val="0"/>
      </c:catAx>
      <c:valAx>
        <c:axId val="1595351807"/>
        <c:scaling>
          <c:orientation val="minMax"/>
        </c:scaling>
        <c:delete val="0"/>
        <c:axPos val="l"/>
        <c:title>
          <c:tx>
            <c:rich>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r>
                  <a:rPr lang="en-US"/>
                  <a:t>Poverty gap index</a:t>
                </a:r>
              </a:p>
            </c:rich>
          </c:tx>
          <c:layout>
            <c:manualLayout>
              <c:xMode val="edge"/>
              <c:yMode val="edge"/>
              <c:x val="1.23045117695781E-2"/>
              <c:y val="0.25701883630036798"/>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145253039"/>
        <c:crosses val="autoZero"/>
        <c:crossBetween val="between"/>
        <c:majorUnit val="4"/>
      </c:valAx>
      <c:spPr>
        <a:noFill/>
        <a:ln>
          <a:noFill/>
        </a:ln>
        <a:effectLst/>
      </c:spPr>
    </c:plotArea>
    <c:legend>
      <c:legendPos val="b"/>
      <c:layout>
        <c:manualLayout>
          <c:xMode val="edge"/>
          <c:yMode val="edge"/>
          <c:x val="0.15644544932929852"/>
          <c:y val="0.92905268222723314"/>
          <c:w val="0.79671183500114451"/>
          <c:h val="7.094731777276681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70901523828944"/>
          <c:y val="2.423086692327231E-2"/>
          <c:w val="0.82477994134967703"/>
          <c:h val="0.76266720719786441"/>
        </c:manualLayout>
      </c:layout>
      <c:barChart>
        <c:barDir val="col"/>
        <c:grouping val="clustered"/>
        <c:varyColors val="0"/>
        <c:ser>
          <c:idx val="3"/>
          <c:order val="0"/>
          <c:tx>
            <c:strRef>
              <c:f>'Item 2'!$A$10</c:f>
              <c:strCache>
                <c:ptCount val="1"/>
                <c:pt idx="0">
                  <c:v>Earners are male majority</c:v>
                </c:pt>
              </c:strCache>
            </c:strRef>
          </c:tx>
          <c:spPr>
            <a:solidFill>
              <a:srgbClr val="E5F5E0"/>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2'!$H$10:$L$10</c:f>
                <c:numCache>
                  <c:formatCode>General</c:formatCode>
                  <c:ptCount val="5"/>
                  <c:pt idx="0">
                    <c:v>6.6797048784792423E-3</c:v>
                  </c:pt>
                  <c:pt idx="1">
                    <c:v>6.7004980519413948E-3</c:v>
                  </c:pt>
                  <c:pt idx="2">
                    <c:v>6.6787609830498695E-3</c:v>
                  </c:pt>
                  <c:pt idx="3">
                    <c:v>6.6833621822297573E-3</c:v>
                  </c:pt>
                  <c:pt idx="4">
                    <c:v>6.6024879924952984E-3</c:v>
                  </c:pt>
                </c:numCache>
              </c:numRef>
            </c:plus>
            <c:minus>
              <c:numRef>
                <c:f>'Item 2'!$H$10:$L$10</c:f>
                <c:numCache>
                  <c:formatCode>General</c:formatCode>
                  <c:ptCount val="5"/>
                  <c:pt idx="0">
                    <c:v>6.6797048784792423E-3</c:v>
                  </c:pt>
                  <c:pt idx="1">
                    <c:v>6.7004980519413948E-3</c:v>
                  </c:pt>
                  <c:pt idx="2">
                    <c:v>6.6787609830498695E-3</c:v>
                  </c:pt>
                  <c:pt idx="3">
                    <c:v>6.6833621822297573E-3</c:v>
                  </c:pt>
                  <c:pt idx="4">
                    <c:v>6.6024879924952984E-3</c:v>
                  </c:pt>
                </c:numCache>
              </c:numRef>
            </c:minus>
            <c:spPr>
              <a:ln w="6350">
                <a:solidFill>
                  <a:schemeClr val="tx1"/>
                </a:solidFill>
              </a:ln>
            </c:spPr>
          </c:errBars>
          <c:val>
            <c:numRef>
              <c:f>'Item 2'!$B$10:$F$10</c:f>
              <c:numCache>
                <c:formatCode>0%</c:formatCode>
                <c:ptCount val="5"/>
                <c:pt idx="0">
                  <c:v>0.35197821259498596</c:v>
                </c:pt>
                <c:pt idx="1">
                  <c:v>0.35686296224594116</c:v>
                </c:pt>
                <c:pt idx="2">
                  <c:v>0.35176068544387817</c:v>
                </c:pt>
                <c:pt idx="3">
                  <c:v>0.35282459855079651</c:v>
                </c:pt>
                <c:pt idx="4">
                  <c:v>0.33521720767021179</c:v>
                </c:pt>
              </c:numCache>
            </c:numRef>
          </c:val>
          <c:extLst>
            <c:ext xmlns:c16="http://schemas.microsoft.com/office/drawing/2014/chart" uri="{C3380CC4-5D6E-409C-BE32-E72D297353CC}">
              <c16:uniqueId val="{00000000-84FF-486E-91A4-BB359CCC92DD}"/>
            </c:ext>
          </c:extLst>
        </c:ser>
        <c:ser>
          <c:idx val="2"/>
          <c:order val="1"/>
          <c:tx>
            <c:strRef>
              <c:f>'Item 2'!$A$9</c:f>
              <c:strCache>
                <c:ptCount val="1"/>
                <c:pt idx="0">
                  <c:v>Earners are female majority</c:v>
                </c:pt>
              </c:strCache>
            </c:strRef>
          </c:tx>
          <c:spPr>
            <a:solidFill>
              <a:srgbClr val="3182BD"/>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2'!$H$9:$L$9</c:f>
                <c:numCache>
                  <c:formatCode>General</c:formatCode>
                  <c:ptCount val="5"/>
                  <c:pt idx="0">
                    <c:v>7.0468662306666374E-3</c:v>
                  </c:pt>
                  <c:pt idx="1">
                    <c:v>7.0479512214660645E-3</c:v>
                  </c:pt>
                  <c:pt idx="2">
                    <c:v>7.0396466180682182E-3</c:v>
                  </c:pt>
                  <c:pt idx="3">
                    <c:v>7.0429863408207893E-3</c:v>
                  </c:pt>
                  <c:pt idx="4">
                    <c:v>7.0123858749866486E-3</c:v>
                  </c:pt>
                </c:numCache>
              </c:numRef>
            </c:plus>
            <c:minus>
              <c:numRef>
                <c:f>'Item 2'!$H$9:$L$9</c:f>
                <c:numCache>
                  <c:formatCode>General</c:formatCode>
                  <c:ptCount val="5"/>
                  <c:pt idx="0">
                    <c:v>7.0468662306666374E-3</c:v>
                  </c:pt>
                  <c:pt idx="1">
                    <c:v>7.0479512214660645E-3</c:v>
                  </c:pt>
                  <c:pt idx="2">
                    <c:v>7.0396466180682182E-3</c:v>
                  </c:pt>
                  <c:pt idx="3">
                    <c:v>7.0429863408207893E-3</c:v>
                  </c:pt>
                  <c:pt idx="4">
                    <c:v>7.0123858749866486E-3</c:v>
                  </c:pt>
                </c:numCache>
              </c:numRef>
            </c:minus>
            <c:spPr>
              <a:ln w="6350">
                <a:solidFill>
                  <a:schemeClr val="tx1"/>
                </a:solidFill>
              </a:ln>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2'!$B$9:$F$9</c:f>
              <c:numCache>
                <c:formatCode>0%</c:formatCode>
                <c:ptCount val="5"/>
                <c:pt idx="0">
                  <c:v>0.42045998573303223</c:v>
                </c:pt>
                <c:pt idx="1">
                  <c:v>0.42093318700790405</c:v>
                </c:pt>
                <c:pt idx="2">
                  <c:v>0.41738256812095642</c:v>
                </c:pt>
                <c:pt idx="3">
                  <c:v>0.418791264295578</c:v>
                </c:pt>
                <c:pt idx="4">
                  <c:v>0.40669745206832886</c:v>
                </c:pt>
              </c:numCache>
            </c:numRef>
          </c:val>
          <c:extLst>
            <c:ext xmlns:c16="http://schemas.microsoft.com/office/drawing/2014/chart" uri="{C3380CC4-5D6E-409C-BE32-E72D297353CC}">
              <c16:uniqueId val="{00000001-84FF-486E-91A4-BB359CCC92DD}"/>
            </c:ext>
          </c:extLst>
        </c:ser>
        <c:ser>
          <c:idx val="0"/>
          <c:order val="2"/>
          <c:tx>
            <c:strRef>
              <c:f>'Item 2'!$A$11</c:f>
              <c:strCache>
                <c:ptCount val="1"/>
                <c:pt idx="0">
                  <c:v>Female-male earners balanced</c:v>
                </c:pt>
              </c:strCache>
            </c:strRef>
          </c:tx>
          <c:spPr>
            <a:solidFill>
              <a:schemeClr val="bg1">
                <a:lumMod val="50000"/>
              </a:schemeClr>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2'!$H$11:$L$11</c:f>
                <c:numCache>
                  <c:formatCode>General</c:formatCode>
                  <c:ptCount val="5"/>
                  <c:pt idx="0">
                    <c:v>6.8786689080297947E-3</c:v>
                  </c:pt>
                  <c:pt idx="1">
                    <c:v>6.8871411494910717E-3</c:v>
                  </c:pt>
                  <c:pt idx="2">
                    <c:v>6.8567525595426559E-3</c:v>
                  </c:pt>
                  <c:pt idx="3">
                    <c:v>6.8624895066022873E-3</c:v>
                  </c:pt>
                  <c:pt idx="4">
                    <c:v>6.6995732486248016E-3</c:v>
                  </c:pt>
                </c:numCache>
              </c:numRef>
            </c:plus>
            <c:minus>
              <c:numRef>
                <c:f>'Item 2'!$H$11:$L$11</c:f>
                <c:numCache>
                  <c:formatCode>General</c:formatCode>
                  <c:ptCount val="5"/>
                  <c:pt idx="0">
                    <c:v>6.8786689080297947E-3</c:v>
                  </c:pt>
                  <c:pt idx="1">
                    <c:v>6.8871411494910717E-3</c:v>
                  </c:pt>
                  <c:pt idx="2">
                    <c:v>6.8567525595426559E-3</c:v>
                  </c:pt>
                  <c:pt idx="3">
                    <c:v>6.8624895066022873E-3</c:v>
                  </c:pt>
                  <c:pt idx="4">
                    <c:v>6.6995732486248016E-3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2'!$B$11:$F$11</c:f>
              <c:numCache>
                <c:formatCode>0%</c:formatCode>
                <c:ptCount val="5"/>
                <c:pt idx="0">
                  <c:v>0.26911681890487671</c:v>
                </c:pt>
                <c:pt idx="1">
                  <c:v>0.27016916871070862</c:v>
                </c:pt>
                <c:pt idx="2">
                  <c:v>0.2664225697517395</c:v>
                </c:pt>
                <c:pt idx="3">
                  <c:v>0.26712402701377869</c:v>
                </c:pt>
                <c:pt idx="4">
                  <c:v>0.24817459285259247</c:v>
                </c:pt>
              </c:numCache>
            </c:numRef>
          </c:val>
          <c:extLst>
            <c:ext xmlns:c16="http://schemas.microsoft.com/office/drawing/2014/chart" uri="{C3380CC4-5D6E-409C-BE32-E72D297353CC}">
              <c16:uniqueId val="{00000002-84FF-486E-91A4-BB359CCC92DD}"/>
            </c:ext>
          </c:extLst>
        </c:ser>
        <c:ser>
          <c:idx val="1"/>
          <c:order val="3"/>
          <c:tx>
            <c:strRef>
              <c:f>'Item 2'!$A$12</c:f>
              <c:strCache>
                <c:ptCount val="1"/>
                <c:pt idx="0">
                  <c:v>No earners</c:v>
                </c:pt>
              </c:strCache>
            </c:strRef>
          </c:tx>
          <c:spPr>
            <a:solidFill>
              <a:srgbClr val="FEB24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2'!$H$12:$L$12</c:f>
                <c:numCache>
                  <c:formatCode>General</c:formatCode>
                  <c:ptCount val="5"/>
                  <c:pt idx="0">
                    <c:v>5.7646515779197216E-3</c:v>
                  </c:pt>
                  <c:pt idx="1">
                    <c:v>5.7646515779197216E-3</c:v>
                  </c:pt>
                  <c:pt idx="2">
                    <c:v>5.7655936107039452E-3</c:v>
                  </c:pt>
                  <c:pt idx="3">
                    <c:v>5.7616312988102436E-3</c:v>
                  </c:pt>
                  <c:pt idx="4">
                    <c:v>5.7911858893930912E-3</c:v>
                  </c:pt>
                </c:numCache>
              </c:numRef>
            </c:plus>
            <c:minus>
              <c:numRef>
                <c:f>'Item 2'!$H$12:$L$12</c:f>
                <c:numCache>
                  <c:formatCode>General</c:formatCode>
                  <c:ptCount val="5"/>
                  <c:pt idx="0">
                    <c:v>5.7646515779197216E-3</c:v>
                  </c:pt>
                  <c:pt idx="1">
                    <c:v>5.7646515779197216E-3</c:v>
                  </c:pt>
                  <c:pt idx="2">
                    <c:v>5.7655936107039452E-3</c:v>
                  </c:pt>
                  <c:pt idx="3">
                    <c:v>5.7616312988102436E-3</c:v>
                  </c:pt>
                  <c:pt idx="4">
                    <c:v>5.7911858893930912E-3</c:v>
                  </c:pt>
                </c:numCache>
              </c:numRef>
            </c:minus>
            <c:spPr>
              <a:noFill/>
              <a:ln w="6350" cap="flat" cmpd="sng" algn="ctr">
                <a:solidFill>
                  <a:schemeClr val="tx1"/>
                </a:solidFill>
                <a:round/>
              </a:ln>
              <a:effectLst/>
            </c:spPr>
          </c:errBars>
          <c:val>
            <c:numRef>
              <c:f>'Item 2'!$B$12:$F$12</c:f>
              <c:numCache>
                <c:formatCode>0%</c:formatCode>
                <c:ptCount val="5"/>
                <c:pt idx="0">
                  <c:v>0.56548619270324707</c:v>
                </c:pt>
                <c:pt idx="1">
                  <c:v>0.56548619270324707</c:v>
                </c:pt>
                <c:pt idx="2">
                  <c:v>0.56487011909484863</c:v>
                </c:pt>
                <c:pt idx="3">
                  <c:v>0.56742292642593384</c:v>
                </c:pt>
                <c:pt idx="4">
                  <c:v>0.54495853185653687</c:v>
                </c:pt>
              </c:numCache>
            </c:numRef>
          </c:val>
          <c:extLst>
            <c:ext xmlns:c16="http://schemas.microsoft.com/office/drawing/2014/chart" uri="{C3380CC4-5D6E-409C-BE32-E72D297353CC}">
              <c16:uniqueId val="{00000003-84FF-486E-91A4-BB359CCC92DD}"/>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95351807"/>
        <c:crosses val="autoZero"/>
        <c:auto val="1"/>
        <c:lblAlgn val="ctr"/>
        <c:lblOffset val="100"/>
        <c:noMultiLvlLbl val="0"/>
      </c:catAx>
      <c:valAx>
        <c:axId val="1595351807"/>
        <c:scaling>
          <c:orientation val="minMax"/>
          <c:min val="0"/>
        </c:scaling>
        <c:delete val="0"/>
        <c:axPos val="l"/>
        <c:title>
          <c:tx>
            <c:rich>
              <a:bodyPr rot="-5400000" vert="horz"/>
              <a:lstStyle/>
              <a:p>
                <a:pPr>
                  <a:defRPr b="0"/>
                </a:pPr>
                <a:r>
                  <a:rPr lang="en-US" b="0"/>
                  <a:t>Poverty rate (% of population)</a:t>
                </a:r>
              </a:p>
            </c:rich>
          </c:tx>
          <c:layout>
            <c:manualLayout>
              <c:xMode val="edge"/>
              <c:yMode val="edge"/>
              <c:x val="1.5232292460015232E-2"/>
              <c:y val="0.16417654989156133"/>
            </c:manualLayout>
          </c:layout>
          <c:overlay val="0"/>
          <c:spPr>
            <a:noFill/>
            <a:ln>
              <a:noFill/>
            </a:ln>
            <a:effectLst/>
          </c:spPr>
        </c:title>
        <c:numFmt formatCode="0%" sourceLinked="0"/>
        <c:majorTickMark val="none"/>
        <c:minorTickMark val="none"/>
        <c:tickLblPos val="nextTo"/>
        <c:spPr>
          <a:noFill/>
          <a:ln>
            <a:noFill/>
          </a:ln>
          <a:effectLst/>
        </c:spPr>
        <c:txPr>
          <a:bodyPr rot="-60000000" vert="horz"/>
          <a:lstStyle/>
          <a:p>
            <a:pPr>
              <a:defRPr/>
            </a:pPr>
            <a:endParaRPr lang="en-US"/>
          </a:p>
        </c:txPr>
        <c:crossAx val="1145253039"/>
        <c:crosses val="autoZero"/>
        <c:crossBetween val="between"/>
      </c:valAx>
      <c:spPr>
        <a:noFill/>
      </c:spPr>
    </c:plotArea>
    <c:legend>
      <c:legendPos val="b"/>
      <c:layout>
        <c:manualLayout>
          <c:xMode val="edge"/>
          <c:yMode val="edge"/>
          <c:x val="1.9456260166758815E-2"/>
          <c:y val="0.90327702604423532"/>
          <c:w val="0.97499001300705956"/>
          <c:h val="9.3081570813029091E-2"/>
        </c:manualLayout>
      </c:layout>
      <c:overlay val="0"/>
      <c:spPr>
        <a:noFill/>
        <a:ln>
          <a:noFill/>
        </a:ln>
        <a:effectLst/>
      </c:spPr>
      <c:txPr>
        <a:bodyPr rot="0" vert="horz"/>
        <a:lstStyle/>
        <a:p>
          <a:pPr>
            <a:defRPr/>
          </a:pPr>
          <a:endParaRPr lang="en-US"/>
        </a:p>
      </c:txPr>
    </c:legend>
    <c:plotVisOnly val="1"/>
    <c:dispBlanksAs val="gap"/>
    <c:showDLblsOverMax val="0"/>
    <c:extLst/>
  </c:chart>
  <c:spPr>
    <a:noFill/>
    <a:ln w="9525" cap="flat" cmpd="sng" algn="ctr">
      <a:noFill/>
      <a:round/>
    </a:ln>
    <a:effectLst/>
  </c:spPr>
  <c:txPr>
    <a:bodyPr/>
    <a:lstStyle/>
    <a:p>
      <a:pPr>
        <a:defRPr sz="900">
          <a:solidFill>
            <a:sysClr val="windowText" lastClr="000000"/>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75720748132984"/>
          <c:y val="2.423086692327231E-2"/>
          <c:w val="0.86273164636344635"/>
          <c:h val="0.76266720719786441"/>
        </c:manualLayout>
      </c:layout>
      <c:barChart>
        <c:barDir val="col"/>
        <c:grouping val="clustered"/>
        <c:varyColors val="0"/>
        <c:ser>
          <c:idx val="3"/>
          <c:order val="0"/>
          <c:tx>
            <c:strRef>
              <c:f>'Item 3'!$A$10</c:f>
              <c:strCache>
                <c:ptCount val="1"/>
                <c:pt idx="0">
                  <c:v>Earners are male majority</c:v>
                </c:pt>
              </c:strCache>
            </c:strRef>
          </c:tx>
          <c:spPr>
            <a:solidFill>
              <a:srgbClr val="E5F5E0"/>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3'!$H$10:$L$10</c:f>
                <c:numCache>
                  <c:formatCode>General</c:formatCode>
                  <c:ptCount val="5"/>
                  <c:pt idx="0">
                    <c:v>0.2578902687905284</c:v>
                  </c:pt>
                  <c:pt idx="1">
                    <c:v>0.25861875386875594</c:v>
                  </c:pt>
                  <c:pt idx="2">
                    <c:v>0.25388033498440832</c:v>
                  </c:pt>
                  <c:pt idx="3">
                    <c:v>0.25528462287233411</c:v>
                  </c:pt>
                  <c:pt idx="4">
                    <c:v>0.24574980120297107</c:v>
                  </c:pt>
                </c:numCache>
              </c:numRef>
            </c:plus>
            <c:minus>
              <c:numRef>
                <c:f>'Item 3'!$H$10:$L$10</c:f>
                <c:numCache>
                  <c:formatCode>General</c:formatCode>
                  <c:ptCount val="5"/>
                  <c:pt idx="0">
                    <c:v>0.2578902687905284</c:v>
                  </c:pt>
                  <c:pt idx="1">
                    <c:v>0.25861875386875594</c:v>
                  </c:pt>
                  <c:pt idx="2">
                    <c:v>0.25388033498440832</c:v>
                  </c:pt>
                  <c:pt idx="3">
                    <c:v>0.25528462287233411</c:v>
                  </c:pt>
                  <c:pt idx="4">
                    <c:v>0.24574980120297107</c:v>
                  </c:pt>
                </c:numCache>
              </c:numRef>
            </c:minus>
            <c:spPr>
              <a:ln w="6350">
                <a:solidFill>
                  <a:schemeClr val="tx1"/>
                </a:solidFill>
              </a:ln>
            </c:spPr>
          </c:errBars>
          <c:val>
            <c:numRef>
              <c:f>'Item 3'!$B$10:$F$10</c:f>
              <c:numCache>
                <c:formatCode>0.0</c:formatCode>
                <c:ptCount val="5"/>
                <c:pt idx="0">
                  <c:v>10.775994320827662</c:v>
                </c:pt>
                <c:pt idx="1">
                  <c:v>10.869467461497871</c:v>
                </c:pt>
                <c:pt idx="2">
                  <c:v>10.572828274087607</c:v>
                </c:pt>
                <c:pt idx="3">
                  <c:v>10.678454127244525</c:v>
                </c:pt>
                <c:pt idx="4">
                  <c:v>9.8912050380738101</c:v>
                </c:pt>
              </c:numCache>
            </c:numRef>
          </c:val>
          <c:extLst>
            <c:ext xmlns:c16="http://schemas.microsoft.com/office/drawing/2014/chart" uri="{C3380CC4-5D6E-409C-BE32-E72D297353CC}">
              <c16:uniqueId val="{00000000-8244-4250-B944-20FA23C84709}"/>
            </c:ext>
          </c:extLst>
        </c:ser>
        <c:ser>
          <c:idx val="2"/>
          <c:order val="1"/>
          <c:tx>
            <c:strRef>
              <c:f>'Item 3'!$A$9</c:f>
              <c:strCache>
                <c:ptCount val="1"/>
                <c:pt idx="0">
                  <c:v>Earners are female majority</c:v>
                </c:pt>
              </c:strCache>
            </c:strRef>
          </c:tx>
          <c:spPr>
            <a:solidFill>
              <a:srgbClr val="3182BD"/>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3'!$H$9:$L$9</c:f>
                <c:numCache>
                  <c:formatCode>General</c:formatCode>
                  <c:ptCount val="5"/>
                  <c:pt idx="0">
                    <c:v>0.28680233190309362</c:v>
                  </c:pt>
                  <c:pt idx="1">
                    <c:v>0.2870079294807879</c:v>
                  </c:pt>
                  <c:pt idx="2">
                    <c:v>0.28091980291957458</c:v>
                  </c:pt>
                  <c:pt idx="3">
                    <c:v>0.28250812307326317</c:v>
                  </c:pt>
                  <c:pt idx="4">
                    <c:v>0.27054707565914632</c:v>
                  </c:pt>
                </c:numCache>
              </c:numRef>
            </c:plus>
            <c:minus>
              <c:numRef>
                <c:f>'Item 3'!$H$9:$L$9</c:f>
                <c:numCache>
                  <c:formatCode>General</c:formatCode>
                  <c:ptCount val="5"/>
                  <c:pt idx="0">
                    <c:v>0.28680233190309362</c:v>
                  </c:pt>
                  <c:pt idx="1">
                    <c:v>0.2870079294807879</c:v>
                  </c:pt>
                  <c:pt idx="2">
                    <c:v>0.28091980291957458</c:v>
                  </c:pt>
                  <c:pt idx="3">
                    <c:v>0.28250812307326317</c:v>
                  </c:pt>
                  <c:pt idx="4">
                    <c:v>0.27054707565914632</c:v>
                  </c:pt>
                </c:numCache>
              </c:numRef>
            </c:minus>
            <c:spPr>
              <a:ln w="6350">
                <a:solidFill>
                  <a:schemeClr val="tx1"/>
                </a:solidFill>
              </a:ln>
            </c:spPr>
          </c:errBars>
          <c:cat>
            <c:strRef>
              <c:f>'Item 3'!$B$1:$F$1</c:f>
              <c:strCache>
                <c:ptCount val="5"/>
                <c:pt idx="0">
                  <c:v>Gross market income</c:v>
                </c:pt>
                <c:pt idx="1">
                  <c:v>Net market income</c:v>
                </c:pt>
                <c:pt idx="2">
                  <c:v>Disposable income</c:v>
                </c:pt>
                <c:pt idx="3">
                  <c:v>Consumable income</c:v>
                </c:pt>
                <c:pt idx="4">
                  <c:v>Final income</c:v>
                </c:pt>
              </c:strCache>
            </c:strRef>
          </c:cat>
          <c:val>
            <c:numRef>
              <c:f>'Item 3'!$B$9:$F$9</c:f>
              <c:numCache>
                <c:formatCode>0.0</c:formatCode>
                <c:ptCount val="5"/>
                <c:pt idx="0">
                  <c:v>13.397925579167483</c:v>
                </c:pt>
                <c:pt idx="1">
                  <c:v>13.424158067665692</c:v>
                </c:pt>
                <c:pt idx="2">
                  <c:v>13.077872642414382</c:v>
                </c:pt>
                <c:pt idx="3">
                  <c:v>13.218303375073029</c:v>
                </c:pt>
                <c:pt idx="4">
                  <c:v>12.22725589665157</c:v>
                </c:pt>
              </c:numCache>
            </c:numRef>
          </c:val>
          <c:extLst>
            <c:ext xmlns:c16="http://schemas.microsoft.com/office/drawing/2014/chart" uri="{C3380CC4-5D6E-409C-BE32-E72D297353CC}">
              <c16:uniqueId val="{00000001-8244-4250-B944-20FA23C84709}"/>
            </c:ext>
          </c:extLst>
        </c:ser>
        <c:ser>
          <c:idx val="0"/>
          <c:order val="2"/>
          <c:tx>
            <c:strRef>
              <c:f>'Item 3'!$A$11</c:f>
              <c:strCache>
                <c:ptCount val="1"/>
                <c:pt idx="0">
                  <c:v>Female-male earners balanced</c:v>
                </c:pt>
              </c:strCache>
            </c:strRef>
          </c:tx>
          <c:spPr>
            <a:solidFill>
              <a:schemeClr val="bg1">
                <a:lumMod val="50000"/>
              </a:schemeClr>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3'!$H$11:$L$11</c:f>
                <c:numCache>
                  <c:formatCode>General</c:formatCode>
                  <c:ptCount val="5"/>
                  <c:pt idx="0">
                    <c:v>0.23205504483623873</c:v>
                  </c:pt>
                  <c:pt idx="1">
                    <c:v>0.23405967535293559</c:v>
                  </c:pt>
                  <c:pt idx="2">
                    <c:v>0.22848361828464342</c:v>
                  </c:pt>
                  <c:pt idx="3">
                    <c:v>0.23016713608739792</c:v>
                  </c:pt>
                  <c:pt idx="4">
                    <c:v>0.21960430396190042</c:v>
                  </c:pt>
                </c:numCache>
              </c:numRef>
            </c:plus>
            <c:minus>
              <c:numRef>
                <c:f>'Item 3'!$H$11:$L$11</c:f>
                <c:numCache>
                  <c:formatCode>General</c:formatCode>
                  <c:ptCount val="5"/>
                  <c:pt idx="0">
                    <c:v>0.23205504483623873</c:v>
                  </c:pt>
                  <c:pt idx="1">
                    <c:v>0.23405967535293559</c:v>
                  </c:pt>
                  <c:pt idx="2">
                    <c:v>0.22848361828464342</c:v>
                  </c:pt>
                  <c:pt idx="3">
                    <c:v>0.23016713608739792</c:v>
                  </c:pt>
                  <c:pt idx="4">
                    <c:v>0.21960430396190042</c:v>
                  </c:pt>
                </c:numCache>
              </c:numRef>
            </c:minus>
            <c:spPr>
              <a:noFill/>
              <a:ln w="6350" cap="flat" cmpd="sng" algn="ctr">
                <a:solidFill>
                  <a:schemeClr val="tx1"/>
                </a:solidFill>
                <a:round/>
              </a:ln>
              <a:effectLst/>
            </c:spPr>
          </c:errBars>
          <c:cat>
            <c:strRef>
              <c:f>'Item 3'!$B$1:$F$1</c:f>
              <c:strCache>
                <c:ptCount val="5"/>
                <c:pt idx="0">
                  <c:v>Gross market income</c:v>
                </c:pt>
                <c:pt idx="1">
                  <c:v>Net market income</c:v>
                </c:pt>
                <c:pt idx="2">
                  <c:v>Disposable income</c:v>
                </c:pt>
                <c:pt idx="3">
                  <c:v>Consumable income</c:v>
                </c:pt>
                <c:pt idx="4">
                  <c:v>Final income</c:v>
                </c:pt>
              </c:strCache>
            </c:strRef>
          </c:cat>
          <c:val>
            <c:numRef>
              <c:f>'Item 3'!$B$11:$F$11</c:f>
              <c:numCache>
                <c:formatCode>0.0</c:formatCode>
                <c:ptCount val="5"/>
                <c:pt idx="0">
                  <c:v>7.1266223916153697</c:v>
                </c:pt>
                <c:pt idx="1">
                  <c:v>7.2628606719345932</c:v>
                </c:pt>
                <c:pt idx="2">
                  <c:v>7.00294378043648</c:v>
                </c:pt>
                <c:pt idx="3">
                  <c:v>7.0945950042709747</c:v>
                </c:pt>
                <c:pt idx="4">
                  <c:v>6.4643312855564421</c:v>
                </c:pt>
              </c:numCache>
            </c:numRef>
          </c:val>
          <c:extLst>
            <c:ext xmlns:c16="http://schemas.microsoft.com/office/drawing/2014/chart" uri="{C3380CC4-5D6E-409C-BE32-E72D297353CC}">
              <c16:uniqueId val="{00000002-8244-4250-B944-20FA23C84709}"/>
            </c:ext>
          </c:extLst>
        </c:ser>
        <c:ser>
          <c:idx val="1"/>
          <c:order val="3"/>
          <c:tx>
            <c:strRef>
              <c:f>'Item 3'!$A$12</c:f>
              <c:strCache>
                <c:ptCount val="1"/>
                <c:pt idx="0">
                  <c:v>No earners</c:v>
                </c:pt>
              </c:strCache>
            </c:strRef>
          </c:tx>
          <c:spPr>
            <a:solidFill>
              <a:srgbClr val="FEB24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3'!$H$12:$L$12</c:f>
                <c:numCache>
                  <c:formatCode>General</c:formatCode>
                  <c:ptCount val="5"/>
                  <c:pt idx="0">
                    <c:v>0.27761812411616893</c:v>
                  </c:pt>
                  <c:pt idx="1">
                    <c:v>0.27761812411616893</c:v>
                  </c:pt>
                  <c:pt idx="2">
                    <c:v>0.2738427418840616</c:v>
                  </c:pt>
                  <c:pt idx="3">
                    <c:v>0.27476847619467121</c:v>
                  </c:pt>
                  <c:pt idx="4">
                    <c:v>0.26755073618087644</c:v>
                  </c:pt>
                </c:numCache>
              </c:numRef>
            </c:plus>
            <c:minus>
              <c:numRef>
                <c:f>'Item 3'!$H$12:$L$12</c:f>
                <c:numCache>
                  <c:formatCode>General</c:formatCode>
                  <c:ptCount val="5"/>
                  <c:pt idx="0">
                    <c:v>0.27761812411616893</c:v>
                  </c:pt>
                  <c:pt idx="1">
                    <c:v>0.27761812411616893</c:v>
                  </c:pt>
                  <c:pt idx="2">
                    <c:v>0.2738427418840616</c:v>
                  </c:pt>
                  <c:pt idx="3">
                    <c:v>0.27476847619467121</c:v>
                  </c:pt>
                  <c:pt idx="4">
                    <c:v>0.26755073618087644</c:v>
                  </c:pt>
                </c:numCache>
              </c:numRef>
            </c:minus>
            <c:spPr>
              <a:noFill/>
              <a:ln w="6350" cap="flat" cmpd="sng" algn="ctr">
                <a:solidFill>
                  <a:schemeClr val="tx1"/>
                </a:solidFill>
                <a:round/>
              </a:ln>
              <a:effectLst/>
            </c:spPr>
          </c:errBars>
          <c:val>
            <c:numRef>
              <c:f>'Item 3'!$B$12:$F$12</c:f>
              <c:numCache>
                <c:formatCode>0.0</c:formatCode>
                <c:ptCount val="5"/>
                <c:pt idx="0">
                  <c:v>20.949934473464925</c:v>
                </c:pt>
                <c:pt idx="1">
                  <c:v>20.949934473464925</c:v>
                </c:pt>
                <c:pt idx="2">
                  <c:v>20.62563887346834</c:v>
                </c:pt>
                <c:pt idx="3">
                  <c:v>20.800519415437744</c:v>
                </c:pt>
                <c:pt idx="4">
                  <c:v>19.518829763257369</c:v>
                </c:pt>
              </c:numCache>
            </c:numRef>
          </c:val>
          <c:extLst>
            <c:ext xmlns:c16="http://schemas.microsoft.com/office/drawing/2014/chart" uri="{C3380CC4-5D6E-409C-BE32-E72D297353CC}">
              <c16:uniqueId val="{00000003-8244-4250-B944-20FA23C84709}"/>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95351807"/>
        <c:crosses val="autoZero"/>
        <c:auto val="1"/>
        <c:lblAlgn val="ctr"/>
        <c:lblOffset val="100"/>
        <c:noMultiLvlLbl val="0"/>
      </c:catAx>
      <c:valAx>
        <c:axId val="1595351807"/>
        <c:scaling>
          <c:orientation val="minMax"/>
        </c:scaling>
        <c:delete val="0"/>
        <c:axPos val="l"/>
        <c:title>
          <c:tx>
            <c:rich>
              <a:bodyPr rot="-5400000" vert="horz"/>
              <a:lstStyle/>
              <a:p>
                <a:pPr>
                  <a:defRPr b="0"/>
                </a:pPr>
                <a:r>
                  <a:rPr lang="en-US" b="0"/>
                  <a:t>Poverty gap index</a:t>
                </a:r>
              </a:p>
            </c:rich>
          </c:tx>
          <c:layout>
            <c:manualLayout>
              <c:xMode val="edge"/>
              <c:yMode val="edge"/>
              <c:x val="1.7082818004497617E-3"/>
              <c:y val="0.25205102734322288"/>
            </c:manualLayout>
          </c:layout>
          <c:overlay val="0"/>
          <c:spPr>
            <a:noFill/>
            <a:ln>
              <a:noFill/>
            </a:ln>
            <a:effectLst/>
          </c:spPr>
        </c:title>
        <c:numFmt formatCode="#,##0" sourceLinked="0"/>
        <c:majorTickMark val="none"/>
        <c:minorTickMark val="none"/>
        <c:tickLblPos val="nextTo"/>
        <c:spPr>
          <a:noFill/>
          <a:ln>
            <a:noFill/>
          </a:ln>
          <a:effectLst/>
        </c:spPr>
        <c:txPr>
          <a:bodyPr rot="-60000000" vert="horz"/>
          <a:lstStyle/>
          <a:p>
            <a:pPr>
              <a:defRPr/>
            </a:pPr>
            <a:endParaRPr lang="en-US"/>
          </a:p>
        </c:txPr>
        <c:crossAx val="1145253039"/>
        <c:crosses val="autoZero"/>
        <c:crossBetween val="between"/>
      </c:valAx>
      <c:spPr>
        <a:noFill/>
      </c:spPr>
    </c:plotArea>
    <c:legend>
      <c:legendPos val="b"/>
      <c:layout>
        <c:manualLayout>
          <c:xMode val="edge"/>
          <c:yMode val="edge"/>
          <c:x val="4.110278813436135E-2"/>
          <c:y val="0.90327702604423532"/>
          <c:w val="0.92628533995149065"/>
          <c:h val="9.3081570813029091E-2"/>
        </c:manualLayout>
      </c:layout>
      <c:overlay val="0"/>
      <c:spPr>
        <a:noFill/>
        <a:ln>
          <a:noFill/>
        </a:ln>
        <a:effectLst/>
      </c:spPr>
      <c:txPr>
        <a:bodyPr rot="0" vert="horz"/>
        <a:lstStyle/>
        <a:p>
          <a:pPr>
            <a:defRPr/>
          </a:pPr>
          <a:endParaRPr lang="en-US"/>
        </a:p>
      </c:txPr>
    </c:legend>
    <c:plotVisOnly val="1"/>
    <c:dispBlanksAs val="gap"/>
    <c:showDLblsOverMax val="0"/>
    <c:extLst/>
  </c:chart>
  <c:spPr>
    <a:noFill/>
    <a:ln w="9525" cap="flat" cmpd="sng" algn="ctr">
      <a:noFill/>
      <a:round/>
    </a:ln>
    <a:effectLst/>
  </c:spPr>
  <c:txPr>
    <a:bodyPr/>
    <a:lstStyle/>
    <a:p>
      <a:pPr>
        <a:defRPr sz="900">
          <a:solidFill>
            <a:sysClr val="windowText" lastClr="000000"/>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181771350783872E-2"/>
          <c:y val="4.7305183908943976E-2"/>
          <c:w val="0.8599405666378217"/>
          <c:h val="0.76266720719786441"/>
        </c:manualLayout>
      </c:layout>
      <c:barChart>
        <c:barDir val="col"/>
        <c:grouping val="clustered"/>
        <c:varyColors val="0"/>
        <c:ser>
          <c:idx val="2"/>
          <c:order val="0"/>
          <c:tx>
            <c:strRef>
              <c:f>'Item 2'!$A$15</c:f>
              <c:strCache>
                <c:ptCount val="1"/>
                <c:pt idx="0">
                  <c:v>Earners female majority w/o dependents</c:v>
                </c:pt>
              </c:strCache>
            </c:strRef>
          </c:tx>
          <c:spPr>
            <a:solidFill>
              <a:srgbClr val="EFF3FF"/>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2'!$H$15:$L$15</c:f>
                <c:numCache>
                  <c:formatCode>General</c:formatCode>
                  <c:ptCount val="5"/>
                  <c:pt idx="0">
                    <c:v>8.3495303988456726E-3</c:v>
                  </c:pt>
                  <c:pt idx="1">
                    <c:v>8.3589218556880951E-3</c:v>
                  </c:pt>
                  <c:pt idx="2">
                    <c:v>8.3544962108135223E-3</c:v>
                  </c:pt>
                  <c:pt idx="3">
                    <c:v>8.3578992635011673E-3</c:v>
                  </c:pt>
                  <c:pt idx="4">
                    <c:v>8.2295043393969536E-3</c:v>
                  </c:pt>
                </c:numCache>
              </c:numRef>
            </c:plus>
            <c:minus>
              <c:numRef>
                <c:f>'Item 2'!$H$15:$L$15</c:f>
                <c:numCache>
                  <c:formatCode>General</c:formatCode>
                  <c:ptCount val="5"/>
                  <c:pt idx="0">
                    <c:v>8.3495303988456726E-3</c:v>
                  </c:pt>
                  <c:pt idx="1">
                    <c:v>8.3589218556880951E-3</c:v>
                  </c:pt>
                  <c:pt idx="2">
                    <c:v>8.3544962108135223E-3</c:v>
                  </c:pt>
                  <c:pt idx="3">
                    <c:v>8.3578992635011673E-3</c:v>
                  </c:pt>
                  <c:pt idx="4">
                    <c:v>8.2295043393969536E-3</c:v>
                  </c:pt>
                </c:numCache>
              </c:numRef>
            </c:minus>
            <c:spPr>
              <a:ln w="6350">
                <a:solidFill>
                  <a:schemeClr val="tx1"/>
                </a:solidFill>
              </a:ln>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2'!$B$15:$F$15</c:f>
              <c:numCache>
                <c:formatCode>0%</c:formatCode>
                <c:ptCount val="5"/>
                <c:pt idx="0">
                  <c:v>0.22370161116123199</c:v>
                </c:pt>
                <c:pt idx="1">
                  <c:v>0.22440990805625916</c:v>
                </c:pt>
                <c:pt idx="2">
                  <c:v>0.2240757942199707</c:v>
                </c:pt>
                <c:pt idx="3">
                  <c:v>0.22433263063430786</c:v>
                </c:pt>
                <c:pt idx="4">
                  <c:v>0.21487250924110413</c:v>
                </c:pt>
              </c:numCache>
            </c:numRef>
          </c:val>
          <c:extLst>
            <c:ext xmlns:c16="http://schemas.microsoft.com/office/drawing/2014/chart" uri="{C3380CC4-5D6E-409C-BE32-E72D297353CC}">
              <c16:uniqueId val="{00000000-34A1-4598-B9C9-78743D7C3ACD}"/>
            </c:ext>
          </c:extLst>
        </c:ser>
        <c:ser>
          <c:idx val="3"/>
          <c:order val="1"/>
          <c:tx>
            <c:strRef>
              <c:f>'Item 2'!$A$16</c:f>
              <c:strCache>
                <c:ptCount val="1"/>
                <c:pt idx="0">
                  <c:v>Earners male majority w/o dependents</c:v>
                </c:pt>
              </c:strCache>
            </c:strRef>
          </c:tx>
          <c:spPr>
            <a:solidFill>
              <a:srgbClr val="A8E4B3"/>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2'!$H$16:$L$16</c:f>
                <c:numCache>
                  <c:formatCode>General</c:formatCode>
                  <c:ptCount val="5"/>
                  <c:pt idx="0">
                    <c:v>7.9982588067650795E-3</c:v>
                  </c:pt>
                  <c:pt idx="1">
                    <c:v>8.0604525282979012E-3</c:v>
                  </c:pt>
                  <c:pt idx="2">
                    <c:v>8.020251989364624E-3</c:v>
                  </c:pt>
                  <c:pt idx="3">
                    <c:v>8.0676702782511711E-3</c:v>
                  </c:pt>
                  <c:pt idx="4">
                    <c:v>7.8224046155810356E-3</c:v>
                  </c:pt>
                </c:numCache>
              </c:numRef>
            </c:plus>
            <c:minus>
              <c:numRef>
                <c:f>'Item 2'!$H$16:$L$16</c:f>
                <c:numCache>
                  <c:formatCode>General</c:formatCode>
                  <c:ptCount val="5"/>
                  <c:pt idx="0">
                    <c:v>7.9982588067650795E-3</c:v>
                  </c:pt>
                  <c:pt idx="1">
                    <c:v>8.0604525282979012E-3</c:v>
                  </c:pt>
                  <c:pt idx="2">
                    <c:v>8.020251989364624E-3</c:v>
                  </c:pt>
                  <c:pt idx="3">
                    <c:v>8.0676702782511711E-3</c:v>
                  </c:pt>
                  <c:pt idx="4">
                    <c:v>7.8224046155810356E-3</c:v>
                  </c:pt>
                </c:numCache>
              </c:numRef>
            </c:minus>
            <c:spPr>
              <a:ln w="6350">
                <a:solidFill>
                  <a:schemeClr val="tx1"/>
                </a:solidFill>
              </a:ln>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2'!$B$16:$F$16</c:f>
              <c:numCache>
                <c:formatCode>0%</c:formatCode>
                <c:ptCount val="5"/>
                <c:pt idx="0">
                  <c:v>0.18460574746131897</c:v>
                </c:pt>
                <c:pt idx="1">
                  <c:v>0.18835358321666718</c:v>
                </c:pt>
                <c:pt idx="2">
                  <c:v>0.18592263758182526</c:v>
                </c:pt>
                <c:pt idx="3">
                  <c:v>0.1887933611869812</c:v>
                </c:pt>
                <c:pt idx="4">
                  <c:v>0.17439305782318115</c:v>
                </c:pt>
              </c:numCache>
            </c:numRef>
          </c:val>
          <c:extLst>
            <c:ext xmlns:c16="http://schemas.microsoft.com/office/drawing/2014/chart" uri="{C3380CC4-5D6E-409C-BE32-E72D297353CC}">
              <c16:uniqueId val="{00000001-34A1-4598-B9C9-78743D7C3ACD}"/>
            </c:ext>
          </c:extLst>
        </c:ser>
        <c:ser>
          <c:idx val="1"/>
          <c:order val="2"/>
          <c:tx>
            <c:strRef>
              <c:f>'Item 2'!$A$17</c:f>
              <c:strCache>
                <c:ptCount val="1"/>
                <c:pt idx="0">
                  <c:v>Equal no. M-F earners w/o dependents</c:v>
                </c:pt>
              </c:strCache>
            </c:strRef>
          </c:tx>
          <c:spPr>
            <a:solidFill>
              <a:srgbClr val="CCCCC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2'!$H$17:$L$17</c:f>
                <c:numCache>
                  <c:formatCode>General</c:formatCode>
                  <c:ptCount val="5"/>
                  <c:pt idx="0">
                    <c:v>8.7564541026949883E-3</c:v>
                  </c:pt>
                  <c:pt idx="1">
                    <c:v>8.7626585736870766E-3</c:v>
                  </c:pt>
                  <c:pt idx="2">
                    <c:v>8.7335705757141113E-3</c:v>
                  </c:pt>
                  <c:pt idx="3">
                    <c:v>8.7714353576302528E-3</c:v>
                  </c:pt>
                  <c:pt idx="4">
                    <c:v>8.5329450666904449E-3</c:v>
                  </c:pt>
                </c:numCache>
              </c:numRef>
            </c:plus>
            <c:minus>
              <c:numRef>
                <c:f>'Item 2'!$H$17:$L$17</c:f>
                <c:numCache>
                  <c:formatCode>General</c:formatCode>
                  <c:ptCount val="5"/>
                  <c:pt idx="0">
                    <c:v>8.7564541026949883E-3</c:v>
                  </c:pt>
                  <c:pt idx="1">
                    <c:v>8.7626585736870766E-3</c:v>
                  </c:pt>
                  <c:pt idx="2">
                    <c:v>8.7335705757141113E-3</c:v>
                  </c:pt>
                  <c:pt idx="3">
                    <c:v>8.7714353576302528E-3</c:v>
                  </c:pt>
                  <c:pt idx="4">
                    <c:v>8.5329450666904449E-3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2'!$B$17:$F$17</c:f>
              <c:numCache>
                <c:formatCode>0%</c:formatCode>
                <c:ptCount val="5"/>
                <c:pt idx="0">
                  <c:v>0.13458250463008881</c:v>
                </c:pt>
                <c:pt idx="1">
                  <c:v>0.13480851054191589</c:v>
                </c:pt>
                <c:pt idx="2">
                  <c:v>0.13375160098075867</c:v>
                </c:pt>
                <c:pt idx="3">
                  <c:v>0.13512870669364929</c:v>
                </c:pt>
                <c:pt idx="4">
                  <c:v>0.12663710117340088</c:v>
                </c:pt>
              </c:numCache>
            </c:numRef>
          </c:val>
          <c:extLst>
            <c:ext xmlns:c16="http://schemas.microsoft.com/office/drawing/2014/chart" uri="{C3380CC4-5D6E-409C-BE32-E72D297353CC}">
              <c16:uniqueId val="{00000002-34A1-4598-B9C9-78743D7C3ACD}"/>
            </c:ext>
          </c:extLst>
        </c:ser>
        <c:ser>
          <c:idx val="0"/>
          <c:order val="3"/>
          <c:tx>
            <c:strRef>
              <c:f>'Item 2'!$A$18</c:f>
              <c:strCache>
                <c:ptCount val="1"/>
                <c:pt idx="0">
                  <c:v>No earners w/o dependents</c:v>
                </c:pt>
              </c:strCache>
            </c:strRef>
          </c:tx>
          <c:spPr>
            <a:solidFill>
              <a:srgbClr val="FECC5C"/>
            </a:solidFill>
            <a:ln w="6350">
              <a:solidFill>
                <a:schemeClr val="tx1"/>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2'!$H$18:$L$18</c:f>
                <c:numCache>
                  <c:formatCode>General</c:formatCode>
                  <c:ptCount val="5"/>
                  <c:pt idx="0">
                    <c:v>7.761957123875618E-3</c:v>
                  </c:pt>
                  <c:pt idx="1">
                    <c:v>7.761957123875618E-3</c:v>
                  </c:pt>
                  <c:pt idx="2">
                    <c:v>7.7656954526901245E-3</c:v>
                  </c:pt>
                  <c:pt idx="3">
                    <c:v>7.7885906212031841E-3</c:v>
                  </c:pt>
                  <c:pt idx="4">
                    <c:v>7.6693040318787098E-3</c:v>
                  </c:pt>
                </c:numCache>
              </c:numRef>
            </c:plus>
            <c:minus>
              <c:numRef>
                <c:f>'Item 2'!$H$18:$L$18</c:f>
                <c:numCache>
                  <c:formatCode>General</c:formatCode>
                  <c:ptCount val="5"/>
                  <c:pt idx="0">
                    <c:v>7.761957123875618E-3</c:v>
                  </c:pt>
                  <c:pt idx="1">
                    <c:v>7.761957123875618E-3</c:v>
                  </c:pt>
                  <c:pt idx="2">
                    <c:v>7.7656954526901245E-3</c:v>
                  </c:pt>
                  <c:pt idx="3">
                    <c:v>7.7885906212031841E-3</c:v>
                  </c:pt>
                  <c:pt idx="4">
                    <c:v>7.6693040318787098E-3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2'!$B$18:$F$18</c:f>
              <c:numCache>
                <c:formatCode>0%</c:formatCode>
                <c:ptCount val="5"/>
                <c:pt idx="0">
                  <c:v>0.36679321527481079</c:v>
                </c:pt>
                <c:pt idx="1">
                  <c:v>0.36679321527481079</c:v>
                </c:pt>
                <c:pt idx="2">
                  <c:v>0.36763587594032288</c:v>
                </c:pt>
                <c:pt idx="3">
                  <c:v>0.3729274570941925</c:v>
                </c:pt>
                <c:pt idx="4">
                  <c:v>0.34750163555145264</c:v>
                </c:pt>
              </c:numCache>
            </c:numRef>
          </c:val>
          <c:extLst>
            <c:ext xmlns:c16="http://schemas.microsoft.com/office/drawing/2014/chart" uri="{C3380CC4-5D6E-409C-BE32-E72D297353CC}">
              <c16:uniqueId val="{00000003-34A1-4598-B9C9-78743D7C3ACD}"/>
            </c:ext>
          </c:extLst>
        </c:ser>
        <c:ser>
          <c:idx val="4"/>
          <c:order val="4"/>
          <c:tx>
            <c:strRef>
              <c:f>'Item 2'!$A$19</c:f>
              <c:strCache>
                <c:ptCount val="1"/>
                <c:pt idx="0">
                  <c:v>Earners female majority w/dependents</c:v>
                </c:pt>
              </c:strCache>
            </c:strRef>
          </c:tx>
          <c:spPr>
            <a:solidFill>
              <a:srgbClr val="6BAED6"/>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2'!$H$19:$L$19</c:f>
                <c:numCache>
                  <c:formatCode>General</c:formatCode>
                  <c:ptCount val="5"/>
                  <c:pt idx="0">
                    <c:v>1.0148171335458755E-2</c:v>
                  </c:pt>
                  <c:pt idx="1">
                    <c:v>1.0147677734494209E-2</c:v>
                  </c:pt>
                  <c:pt idx="2">
                    <c:v>1.0155117139220238E-2</c:v>
                  </c:pt>
                  <c:pt idx="3">
                    <c:v>1.0152408853173256E-2</c:v>
                  </c:pt>
                  <c:pt idx="4">
                    <c:v>1.016690768301487E-2</c:v>
                  </c:pt>
                </c:numCache>
              </c:numRef>
            </c:plus>
            <c:minus>
              <c:numRef>
                <c:f>'Item 2'!$H$19:$L$19</c:f>
                <c:numCache>
                  <c:formatCode>General</c:formatCode>
                  <c:ptCount val="5"/>
                  <c:pt idx="0">
                    <c:v>1.0148171335458755E-2</c:v>
                  </c:pt>
                  <c:pt idx="1">
                    <c:v>1.0147677734494209E-2</c:v>
                  </c:pt>
                  <c:pt idx="2">
                    <c:v>1.0155117139220238E-2</c:v>
                  </c:pt>
                  <c:pt idx="3">
                    <c:v>1.0152408853173256E-2</c:v>
                  </c:pt>
                  <c:pt idx="4">
                    <c:v>1.016690768301487E-2</c:v>
                  </c:pt>
                </c:numCache>
              </c:numRef>
            </c:minus>
            <c:spPr>
              <a:ln w="6350"/>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2'!$B$19:$F$19</c:f>
              <c:numCache>
                <c:formatCode>0%</c:formatCode>
                <c:ptCount val="5"/>
                <c:pt idx="0">
                  <c:v>0.53592061996459961</c:v>
                </c:pt>
                <c:pt idx="1">
                  <c:v>0.53625583648681641</c:v>
                </c:pt>
                <c:pt idx="2">
                  <c:v>0.53081774711608887</c:v>
                </c:pt>
                <c:pt idx="3">
                  <c:v>0.53290235996246338</c:v>
                </c:pt>
                <c:pt idx="4">
                  <c:v>0.51926302909851074</c:v>
                </c:pt>
              </c:numCache>
            </c:numRef>
          </c:val>
          <c:extLst>
            <c:ext xmlns:c16="http://schemas.microsoft.com/office/drawing/2014/chart" uri="{C3380CC4-5D6E-409C-BE32-E72D297353CC}">
              <c16:uniqueId val="{00000004-34A1-4598-B9C9-78743D7C3ACD}"/>
            </c:ext>
          </c:extLst>
        </c:ser>
        <c:ser>
          <c:idx val="5"/>
          <c:order val="5"/>
          <c:tx>
            <c:strRef>
              <c:f>'Item 2'!$A$20</c:f>
              <c:strCache>
                <c:ptCount val="1"/>
                <c:pt idx="0">
                  <c:v>Earners male majority w/dependents</c:v>
                </c:pt>
              </c:strCache>
            </c:strRef>
          </c:tx>
          <c:spPr>
            <a:solidFill>
              <a:srgbClr val="238B45"/>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2'!$H$20:$L$20</c:f>
                <c:numCache>
                  <c:formatCode>General</c:formatCode>
                  <c:ptCount val="5"/>
                  <c:pt idx="0">
                    <c:v>9.4452099874615669E-3</c:v>
                  </c:pt>
                  <c:pt idx="1">
                    <c:v>9.4578154385089874E-3</c:v>
                  </c:pt>
                  <c:pt idx="2">
                    <c:v>9.4427820295095444E-3</c:v>
                  </c:pt>
                  <c:pt idx="3">
                    <c:v>9.4431359320878983E-3</c:v>
                  </c:pt>
                  <c:pt idx="4">
                    <c:v>9.3887969851493835E-3</c:v>
                  </c:pt>
                </c:numCache>
              </c:numRef>
            </c:plus>
            <c:minus>
              <c:numRef>
                <c:f>'Item 2'!$H$20:$L$20</c:f>
                <c:numCache>
                  <c:formatCode>General</c:formatCode>
                  <c:ptCount val="5"/>
                  <c:pt idx="0">
                    <c:v>9.4452099874615669E-3</c:v>
                  </c:pt>
                  <c:pt idx="1">
                    <c:v>9.4578154385089874E-3</c:v>
                  </c:pt>
                  <c:pt idx="2">
                    <c:v>9.4427820295095444E-3</c:v>
                  </c:pt>
                  <c:pt idx="3">
                    <c:v>9.4431359320878983E-3</c:v>
                  </c:pt>
                  <c:pt idx="4">
                    <c:v>9.3887969851493835E-3</c:v>
                  </c:pt>
                </c:numCache>
              </c:numRef>
            </c:minus>
            <c:spPr>
              <a:ln w="6350"/>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2'!$B$20:$F$20</c:f>
              <c:numCache>
                <c:formatCode>0%</c:formatCode>
                <c:ptCount val="5"/>
                <c:pt idx="0">
                  <c:v>0.43712460994720459</c:v>
                </c:pt>
                <c:pt idx="1">
                  <c:v>0.44258776307106018</c:v>
                </c:pt>
                <c:pt idx="2">
                  <c:v>0.43612650036811829</c:v>
                </c:pt>
                <c:pt idx="3">
                  <c:v>0.43627122044563293</c:v>
                </c:pt>
                <c:pt idx="4">
                  <c:v>0.41703233122825623</c:v>
                </c:pt>
              </c:numCache>
            </c:numRef>
          </c:val>
          <c:extLst>
            <c:ext xmlns:c16="http://schemas.microsoft.com/office/drawing/2014/chart" uri="{C3380CC4-5D6E-409C-BE32-E72D297353CC}">
              <c16:uniqueId val="{00000005-34A1-4598-B9C9-78743D7C3ACD}"/>
            </c:ext>
          </c:extLst>
        </c:ser>
        <c:ser>
          <c:idx val="6"/>
          <c:order val="6"/>
          <c:tx>
            <c:strRef>
              <c:f>'Item 2'!$A$21</c:f>
              <c:strCache>
                <c:ptCount val="1"/>
                <c:pt idx="0">
                  <c:v>Equal no. M-F earners w/dependents</c:v>
                </c:pt>
              </c:strCache>
            </c:strRef>
          </c:tx>
          <c:spPr>
            <a:solidFill>
              <a:schemeClr val="tx1">
                <a:lumMod val="50000"/>
                <a:lumOff val="50000"/>
              </a:schemeClr>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2'!$H$21:$L$21</c:f>
                <c:numCache>
                  <c:formatCode>General</c:formatCode>
                  <c:ptCount val="5"/>
                  <c:pt idx="0">
                    <c:v>9.1918390244245529E-3</c:v>
                  </c:pt>
                  <c:pt idx="1">
                    <c:v>9.2017073184251785E-3</c:v>
                  </c:pt>
                  <c:pt idx="2">
                    <c:v>9.1669894754886627E-3</c:v>
                  </c:pt>
                  <c:pt idx="3">
                    <c:v>9.1695673763751984E-3</c:v>
                  </c:pt>
                  <c:pt idx="4">
                    <c:v>8.9883469045162201E-3</c:v>
                  </c:pt>
                </c:numCache>
              </c:numRef>
            </c:plus>
            <c:minus>
              <c:numRef>
                <c:f>'Item 2'!$H$21:$L$21</c:f>
                <c:numCache>
                  <c:formatCode>General</c:formatCode>
                  <c:ptCount val="5"/>
                  <c:pt idx="0">
                    <c:v>9.1918390244245529E-3</c:v>
                  </c:pt>
                  <c:pt idx="1">
                    <c:v>9.2017073184251785E-3</c:v>
                  </c:pt>
                  <c:pt idx="2">
                    <c:v>9.1669894754886627E-3</c:v>
                  </c:pt>
                  <c:pt idx="3">
                    <c:v>9.1695673763751984E-3</c:v>
                  </c:pt>
                  <c:pt idx="4">
                    <c:v>8.9883469045162201E-3</c:v>
                  </c:pt>
                </c:numCache>
              </c:numRef>
            </c:minus>
            <c:spPr>
              <a:ln w="6350"/>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2'!$B$21:$F$21</c:f>
              <c:numCache>
                <c:formatCode>0%</c:formatCode>
                <c:ptCount val="5"/>
                <c:pt idx="0">
                  <c:v>0.33507543802261353</c:v>
                </c:pt>
                <c:pt idx="1">
                  <c:v>0.33653292059898376</c:v>
                </c:pt>
                <c:pt idx="2">
                  <c:v>0.33146762847900391</c:v>
                </c:pt>
                <c:pt idx="3">
                  <c:v>0.33183783292770386</c:v>
                </c:pt>
                <c:pt idx="4">
                  <c:v>0.30776122212409973</c:v>
                </c:pt>
              </c:numCache>
            </c:numRef>
          </c:val>
          <c:extLst>
            <c:ext xmlns:c16="http://schemas.microsoft.com/office/drawing/2014/chart" uri="{C3380CC4-5D6E-409C-BE32-E72D297353CC}">
              <c16:uniqueId val="{00000006-34A1-4598-B9C9-78743D7C3ACD}"/>
            </c:ext>
          </c:extLst>
        </c:ser>
        <c:ser>
          <c:idx val="7"/>
          <c:order val="7"/>
          <c:tx>
            <c:strRef>
              <c:f>'Item 2'!$A$22</c:f>
              <c:strCache>
                <c:ptCount val="1"/>
                <c:pt idx="0">
                  <c:v>No earners w/dependents</c:v>
                </c:pt>
              </c:strCache>
            </c:strRef>
          </c:tx>
          <c:spPr>
            <a:solidFill>
              <a:srgbClr val="FD8D3C"/>
            </a:solidFill>
            <a:ln w="6350">
              <a:solidFill>
                <a:schemeClr val="tx1"/>
              </a:solidFill>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errBars>
            <c:errBarType val="both"/>
            <c:errValType val="cust"/>
            <c:noEndCap val="0"/>
            <c:plus>
              <c:numRef>
                <c:f>'Item 2'!$H$22:$L$22</c:f>
                <c:numCache>
                  <c:formatCode>General</c:formatCode>
                  <c:ptCount val="5"/>
                  <c:pt idx="0">
                    <c:v>7.8121945261955261E-3</c:v>
                  </c:pt>
                  <c:pt idx="1">
                    <c:v>7.8121945261955261E-3</c:v>
                  </c:pt>
                  <c:pt idx="2">
                    <c:v>7.8221019357442856E-3</c:v>
                  </c:pt>
                  <c:pt idx="3">
                    <c:v>7.8160567209124565E-3</c:v>
                  </c:pt>
                  <c:pt idx="4">
                    <c:v>7.9449275508522987E-3</c:v>
                  </c:pt>
                </c:numCache>
              </c:numRef>
            </c:plus>
            <c:minus>
              <c:numRef>
                <c:f>'Item 2'!$H$22:$L$22</c:f>
                <c:numCache>
                  <c:formatCode>General</c:formatCode>
                  <c:ptCount val="5"/>
                  <c:pt idx="0">
                    <c:v>7.8121945261955261E-3</c:v>
                  </c:pt>
                  <c:pt idx="1">
                    <c:v>7.8121945261955261E-3</c:v>
                  </c:pt>
                  <c:pt idx="2">
                    <c:v>7.8221019357442856E-3</c:v>
                  </c:pt>
                  <c:pt idx="3">
                    <c:v>7.8160567209124565E-3</c:v>
                  </c:pt>
                  <c:pt idx="4">
                    <c:v>7.9449275508522987E-3</c:v>
                  </c:pt>
                </c:numCache>
              </c:numRef>
            </c:minus>
            <c:spPr>
              <a:ln w="6350"/>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2'!$B$22:$F$22</c:f>
              <c:numCache>
                <c:formatCode>0%</c:formatCode>
                <c:ptCount val="5"/>
                <c:pt idx="0">
                  <c:v>0.6845928430557251</c:v>
                </c:pt>
                <c:pt idx="1">
                  <c:v>0.6845928430557251</c:v>
                </c:pt>
                <c:pt idx="2">
                  <c:v>0.68310236930847168</c:v>
                </c:pt>
                <c:pt idx="3">
                  <c:v>0.68401342630386353</c:v>
                </c:pt>
                <c:pt idx="4">
                  <c:v>0.66332417726516724</c:v>
                </c:pt>
              </c:numCache>
            </c:numRef>
          </c:val>
          <c:extLst>
            <c:ext xmlns:c16="http://schemas.microsoft.com/office/drawing/2014/chart" uri="{C3380CC4-5D6E-409C-BE32-E72D297353CC}">
              <c16:uniqueId val="{00000007-34A1-4598-B9C9-78743D7C3ACD}"/>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95351807"/>
        <c:crosses val="autoZero"/>
        <c:auto val="1"/>
        <c:lblAlgn val="ctr"/>
        <c:lblOffset val="100"/>
        <c:noMultiLvlLbl val="0"/>
      </c:catAx>
      <c:valAx>
        <c:axId val="1595351807"/>
        <c:scaling>
          <c:orientation val="minMax"/>
          <c:min val="0"/>
        </c:scaling>
        <c:delete val="0"/>
        <c:axPos val="l"/>
        <c:title>
          <c:tx>
            <c:rich>
              <a:bodyPr rot="-5400000" vert="horz"/>
              <a:lstStyle/>
              <a:p>
                <a:pPr>
                  <a:defRPr b="0"/>
                </a:pPr>
                <a:r>
                  <a:rPr lang="en-US" b="0"/>
                  <a:t>Poverty rate (% of population)</a:t>
                </a:r>
              </a:p>
            </c:rich>
          </c:tx>
          <c:layout>
            <c:manualLayout>
              <c:xMode val="edge"/>
              <c:yMode val="edge"/>
              <c:x val="7.8661431165370917E-4"/>
              <c:y val="0.17736193040345996"/>
            </c:manualLayout>
          </c:layout>
          <c:overlay val="0"/>
          <c:spPr>
            <a:noFill/>
            <a:ln>
              <a:noFill/>
            </a:ln>
            <a:effectLst/>
          </c:spPr>
        </c:title>
        <c:numFmt formatCode="0%" sourceLinked="0"/>
        <c:majorTickMark val="none"/>
        <c:minorTickMark val="none"/>
        <c:tickLblPos val="nextTo"/>
        <c:spPr>
          <a:noFill/>
          <a:ln>
            <a:noFill/>
          </a:ln>
          <a:effectLst/>
        </c:spPr>
        <c:txPr>
          <a:bodyPr rot="-60000000" vert="horz"/>
          <a:lstStyle/>
          <a:p>
            <a:pPr>
              <a:defRPr/>
            </a:pPr>
            <a:endParaRPr lang="en-US"/>
          </a:p>
        </c:txPr>
        <c:crossAx val="1145253039"/>
        <c:crosses val="autoZero"/>
        <c:crossBetween val="between"/>
        <c:majorUnit val="0.1"/>
      </c:valAx>
      <c:spPr>
        <a:noFill/>
      </c:spPr>
    </c:plotArea>
    <c:legend>
      <c:legendPos val="b"/>
      <c:layout>
        <c:manualLayout>
          <c:xMode val="edge"/>
          <c:yMode val="edge"/>
          <c:x val="4.110278813436135E-2"/>
          <c:y val="0.89668441935874876"/>
          <c:w val="0.95459646310374069"/>
          <c:h val="0.10331558064125122"/>
        </c:manualLayout>
      </c:layout>
      <c:overlay val="0"/>
      <c:spPr>
        <a:noFill/>
        <a:ln>
          <a:noFill/>
        </a:ln>
        <a:effectLst/>
      </c:spPr>
      <c:txPr>
        <a:bodyPr rot="0" vert="horz"/>
        <a:lstStyle/>
        <a:p>
          <a:pPr>
            <a:defRPr/>
          </a:pPr>
          <a:endParaRPr lang="en-US"/>
        </a:p>
      </c:txPr>
    </c:legend>
    <c:plotVisOnly val="1"/>
    <c:dispBlanksAs val="gap"/>
    <c:showDLblsOverMax val="0"/>
    <c:extLst/>
  </c:chart>
  <c:spPr>
    <a:noFill/>
    <a:ln w="9525" cap="flat" cmpd="sng" algn="ctr">
      <a:noFill/>
      <a:round/>
    </a:ln>
    <a:effectLst/>
  </c:spPr>
  <c:txPr>
    <a:bodyPr/>
    <a:lstStyle/>
    <a:p>
      <a:pPr>
        <a:defRPr sz="900">
          <a:solidFill>
            <a:sysClr val="windowText" lastClr="000000"/>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70901523828944"/>
          <c:y val="2.423086692327231E-2"/>
          <c:w val="0.82477994134967703"/>
          <c:h val="0.8423552502250693"/>
        </c:manualLayout>
      </c:layout>
      <c:barChart>
        <c:barDir val="col"/>
        <c:grouping val="clustered"/>
        <c:varyColors val="0"/>
        <c:ser>
          <c:idx val="0"/>
          <c:order val="0"/>
          <c:tx>
            <c:strRef>
              <c:f>'Item 2'!$A$25</c:f>
              <c:strCache>
                <c:ptCount val="1"/>
                <c:pt idx="0">
                  <c:v>No spouse</c:v>
                </c:pt>
              </c:strCache>
            </c:strRef>
          </c:tx>
          <c:spPr>
            <a:solidFill>
              <a:srgbClr val="FCAE91"/>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2'!$H$25:$L$25</c:f>
                <c:numCache>
                  <c:formatCode>General</c:formatCode>
                  <c:ptCount val="5"/>
                  <c:pt idx="0">
                    <c:v>5.4864203557372093E-3</c:v>
                  </c:pt>
                  <c:pt idx="1">
                    <c:v>5.4864203557372093E-3</c:v>
                  </c:pt>
                  <c:pt idx="2">
                    <c:v>5.4713371209800243E-3</c:v>
                  </c:pt>
                  <c:pt idx="3">
                    <c:v>5.4635070264339447E-3</c:v>
                  </c:pt>
                  <c:pt idx="4">
                    <c:v>5.3977980278432369E-3</c:v>
                  </c:pt>
                </c:numCache>
              </c:numRef>
            </c:plus>
            <c:minus>
              <c:numRef>
                <c:f>'Item 2'!$H$25:$L$25</c:f>
                <c:numCache>
                  <c:formatCode>General</c:formatCode>
                  <c:ptCount val="5"/>
                  <c:pt idx="0">
                    <c:v>5.4864203557372093E-3</c:v>
                  </c:pt>
                  <c:pt idx="1">
                    <c:v>5.4864203557372093E-3</c:v>
                  </c:pt>
                  <c:pt idx="2">
                    <c:v>5.4713371209800243E-3</c:v>
                  </c:pt>
                  <c:pt idx="3">
                    <c:v>5.4635070264339447E-3</c:v>
                  </c:pt>
                  <c:pt idx="4">
                    <c:v>5.3977980278432369E-3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2'!$B$25:$F$25</c:f>
              <c:numCache>
                <c:formatCode>0%</c:formatCode>
                <c:ptCount val="5"/>
                <c:pt idx="0">
                  <c:v>0.24060052633285522</c:v>
                </c:pt>
                <c:pt idx="1">
                  <c:v>0.24060052633285522</c:v>
                </c:pt>
                <c:pt idx="2">
                  <c:v>0.23867391049861908</c:v>
                </c:pt>
                <c:pt idx="3">
                  <c:v>0.23768141865730286</c:v>
                </c:pt>
                <c:pt idx="4">
                  <c:v>0.22955013811588287</c:v>
                </c:pt>
              </c:numCache>
            </c:numRef>
          </c:val>
          <c:extLst>
            <c:ext xmlns:c16="http://schemas.microsoft.com/office/drawing/2014/chart" uri="{C3380CC4-5D6E-409C-BE32-E72D297353CC}">
              <c16:uniqueId val="{00000000-9366-4E3B-B262-3F0C05D6515E}"/>
            </c:ext>
          </c:extLst>
        </c:ser>
        <c:ser>
          <c:idx val="2"/>
          <c:order val="1"/>
          <c:tx>
            <c:strRef>
              <c:f>'Item 2'!$A$26</c:f>
              <c:strCache>
                <c:ptCount val="1"/>
                <c:pt idx="0">
                  <c:v>Single spouse</c:v>
                </c:pt>
              </c:strCache>
            </c:strRef>
          </c:tx>
          <c:spPr>
            <a:solidFill>
              <a:srgbClr val="FB6A4A"/>
            </a:solidFill>
            <a:ln w="6350">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2'!$H$26:$L$26</c:f>
                <c:numCache>
                  <c:formatCode>General</c:formatCode>
                  <c:ptCount val="5"/>
                  <c:pt idx="0">
                    <c:v>4.1848751716315746E-3</c:v>
                  </c:pt>
                  <c:pt idx="1">
                    <c:v>4.1876165196299553E-3</c:v>
                  </c:pt>
                  <c:pt idx="2">
                    <c:v>4.1813412681221962E-3</c:v>
                  </c:pt>
                  <c:pt idx="3">
                    <c:v>4.18489845469594E-3</c:v>
                  </c:pt>
                  <c:pt idx="4">
                    <c:v>4.1336533613502979E-3</c:v>
                  </c:pt>
                </c:numCache>
              </c:numRef>
            </c:plus>
            <c:minus>
              <c:numRef>
                <c:f>'Item 2'!$H$26:$L$26</c:f>
                <c:numCache>
                  <c:formatCode>General</c:formatCode>
                  <c:ptCount val="5"/>
                  <c:pt idx="0">
                    <c:v>4.1848751716315746E-3</c:v>
                  </c:pt>
                  <c:pt idx="1">
                    <c:v>4.1876165196299553E-3</c:v>
                  </c:pt>
                  <c:pt idx="2">
                    <c:v>4.1813412681221962E-3</c:v>
                  </c:pt>
                  <c:pt idx="3">
                    <c:v>4.18489845469594E-3</c:v>
                  </c:pt>
                  <c:pt idx="4">
                    <c:v>4.1336533613502979E-3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2'!$B$26:$F$26</c:f>
              <c:numCache>
                <c:formatCode>0%</c:formatCode>
                <c:ptCount val="5"/>
                <c:pt idx="0">
                  <c:v>0.34578502178192139</c:v>
                </c:pt>
                <c:pt idx="1">
                  <c:v>0.34674927592277527</c:v>
                </c:pt>
                <c:pt idx="2">
                  <c:v>0.34455183148384094</c:v>
                </c:pt>
                <c:pt idx="3">
                  <c:v>0.34579327702522278</c:v>
                </c:pt>
                <c:pt idx="4">
                  <c:v>0.32886824011802673</c:v>
                </c:pt>
              </c:numCache>
            </c:numRef>
          </c:val>
          <c:extLst>
            <c:ext xmlns:c16="http://schemas.microsoft.com/office/drawing/2014/chart" uri="{C3380CC4-5D6E-409C-BE32-E72D297353CC}">
              <c16:uniqueId val="{00000001-9366-4E3B-B262-3F0C05D6515E}"/>
            </c:ext>
          </c:extLst>
        </c:ser>
        <c:ser>
          <c:idx val="1"/>
          <c:order val="2"/>
          <c:tx>
            <c:strRef>
              <c:f>'Item 2'!$A$27</c:f>
              <c:strCache>
                <c:ptCount val="1"/>
                <c:pt idx="0">
                  <c:v>Multiple spouses</c:v>
                </c:pt>
              </c:strCache>
            </c:strRef>
          </c:tx>
          <c:spPr>
            <a:solidFill>
              <a:srgbClr val="CB181D"/>
            </a:solidFill>
            <a:ln w="6350">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'Item 2'!$H$27:$L$27</c:f>
                <c:numCache>
                  <c:formatCode>General</c:formatCode>
                  <c:ptCount val="5"/>
                  <c:pt idx="0">
                    <c:v>9.0424120426177979E-3</c:v>
                  </c:pt>
                  <c:pt idx="1">
                    <c:v>9.0045575052499771E-3</c:v>
                  </c:pt>
                  <c:pt idx="2">
                    <c:v>9.0660098940134048E-3</c:v>
                  </c:pt>
                  <c:pt idx="3">
                    <c:v>9.0331695973873138E-3</c:v>
                  </c:pt>
                  <c:pt idx="4">
                    <c:v>9.2491162940859795E-3</c:v>
                  </c:pt>
                </c:numCache>
              </c:numRef>
            </c:plus>
            <c:minus>
              <c:numRef>
                <c:f>'Item 2'!$H$27:$L$27</c:f>
                <c:numCache>
                  <c:formatCode>General</c:formatCode>
                  <c:ptCount val="5"/>
                  <c:pt idx="0">
                    <c:v>9.0424120426177979E-3</c:v>
                  </c:pt>
                  <c:pt idx="1">
                    <c:v>9.0045575052499771E-3</c:v>
                  </c:pt>
                  <c:pt idx="2">
                    <c:v>9.0660098940134048E-3</c:v>
                  </c:pt>
                  <c:pt idx="3">
                    <c:v>9.0331695973873138E-3</c:v>
                  </c:pt>
                  <c:pt idx="4">
                    <c:v>9.2491162940859795E-3</c:v>
                  </c:pt>
                </c:numCache>
              </c:numRef>
            </c:minus>
            <c:spPr>
              <a:noFill/>
              <a:ln w="6350" cap="flat" cmpd="sng" algn="ctr">
                <a:solidFill>
                  <a:schemeClr val="tx1"/>
                </a:solidFill>
                <a:round/>
              </a:ln>
              <a:effectLst/>
            </c:spPr>
          </c:errBars>
          <c:cat>
            <c:strRef>
              <c:f>'Item 2'!$B$1:$F$1</c:f>
              <c:strCache>
                <c:ptCount val="5"/>
                <c:pt idx="0">
                  <c:v>Gross market income</c:v>
                </c:pt>
                <c:pt idx="1">
                  <c:v>Net market income</c:v>
                </c:pt>
                <c:pt idx="2">
                  <c:v>Disposable income</c:v>
                </c:pt>
                <c:pt idx="3">
                  <c:v>Consumable income</c:v>
                </c:pt>
                <c:pt idx="4">
                  <c:v>Final income</c:v>
                </c:pt>
              </c:strCache>
            </c:strRef>
          </c:cat>
          <c:val>
            <c:numRef>
              <c:f>'Item 2'!$B$27:$F$27</c:f>
              <c:numCache>
                <c:formatCode>0%</c:formatCode>
                <c:ptCount val="5"/>
                <c:pt idx="0">
                  <c:v>0.69677060842514038</c:v>
                </c:pt>
                <c:pt idx="1">
                  <c:v>0.7012062668800354</c:v>
                </c:pt>
                <c:pt idx="2">
                  <c:v>0.69394457340240479</c:v>
                </c:pt>
                <c:pt idx="3">
                  <c:v>0.69786453247070313</c:v>
                </c:pt>
                <c:pt idx="4">
                  <c:v>0.67014330625534058</c:v>
                </c:pt>
              </c:numCache>
            </c:numRef>
          </c:val>
          <c:extLst>
            <c:ext xmlns:c16="http://schemas.microsoft.com/office/drawing/2014/chart" uri="{C3380CC4-5D6E-409C-BE32-E72D297353CC}">
              <c16:uniqueId val="{00000002-9366-4E3B-B262-3F0C05D6515E}"/>
            </c:ext>
          </c:extLst>
        </c:ser>
        <c:dLbls>
          <c:dLblPos val="outEnd"/>
          <c:showLegendKey val="0"/>
          <c:showVal val="1"/>
          <c:showCatName val="0"/>
          <c:showSerName val="0"/>
          <c:showPercent val="0"/>
          <c:showBubbleSize val="0"/>
        </c:dLbls>
        <c:gapWidth val="219"/>
        <c:overlap val="-27"/>
        <c:axId val="1145253039"/>
        <c:axId val="1595351807"/>
      </c:barChart>
      <c:catAx>
        <c:axId val="11452530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595351807"/>
        <c:crosses val="autoZero"/>
        <c:auto val="1"/>
        <c:lblAlgn val="ctr"/>
        <c:lblOffset val="100"/>
        <c:noMultiLvlLbl val="0"/>
      </c:catAx>
      <c:valAx>
        <c:axId val="1595351807"/>
        <c:scaling>
          <c:orientation val="minMax"/>
        </c:scaling>
        <c:delete val="0"/>
        <c:axPos val="l"/>
        <c:title>
          <c:tx>
            <c:rich>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r>
                  <a:rPr lang="en-US"/>
                  <a:t>Poverty rate (% of population)</a:t>
                </a:r>
              </a:p>
            </c:rich>
          </c:tx>
          <c:layout>
            <c:manualLayout>
              <c:xMode val="edge"/>
              <c:yMode val="edge"/>
              <c:x val="1.5232292460015232E-2"/>
              <c:y val="0.16417654989156133"/>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145253039"/>
        <c:crosses val="autoZero"/>
        <c:crossBetween val="between"/>
      </c:valAx>
      <c:spPr>
        <a:noFill/>
        <a:ln>
          <a:noFill/>
        </a:ln>
        <a:effectLst/>
      </c:spPr>
    </c:plotArea>
    <c:legend>
      <c:legendPos val="b"/>
      <c:layout>
        <c:manualLayout>
          <c:xMode val="edge"/>
          <c:yMode val="edge"/>
          <c:x val="0.14766244014125662"/>
          <c:y val="0.92905265865200415"/>
          <c:w val="0.80842251391853381"/>
          <c:h val="7.094731777276681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a:solidFill>
            <a:sysClr val="windowText" lastClr="000000"/>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CE4680-8EF9-48C5-95C9-68CF8A678716}" type="datetimeFigureOut">
              <a:rPr lang="en-US" smtClean="0"/>
              <a:t>4/7/2025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50B52B-E490-4627-B0E4-412B5E60AFE0}" type="slidenum">
              <a:rPr lang="en-US" smtClean="0"/>
              <a:t>‹#›</a:t>
            </a:fld>
            <a:endParaRPr lang="en-US" dirty="0"/>
          </a:p>
        </p:txBody>
      </p:sp>
    </p:spTree>
    <p:extLst>
      <p:ext uri="{BB962C8B-B14F-4D97-AF65-F5344CB8AC3E}">
        <p14:creationId xmlns:p14="http://schemas.microsoft.com/office/powerpoint/2010/main" val="3064314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4000" baseline="0" dirty="0"/>
          </a:p>
        </p:txBody>
      </p:sp>
      <p:sp>
        <p:nvSpPr>
          <p:cNvPr id="4" name="Slide Number Placeholder 3"/>
          <p:cNvSpPr>
            <a:spLocks noGrp="1"/>
          </p:cNvSpPr>
          <p:nvPr>
            <p:ph type="sldNum" sz="quarter" idx="5"/>
          </p:nvPr>
        </p:nvSpPr>
        <p:spPr/>
        <p:txBody>
          <a:bodyPr/>
          <a:lstStyle/>
          <a:p>
            <a:fld id="{A550B52B-E490-4627-B0E4-412B5E60AFE0}" type="slidenum">
              <a:rPr lang="en-US" smtClean="0"/>
              <a:t>1</a:t>
            </a:fld>
            <a:endParaRPr lang="en-US" dirty="0"/>
          </a:p>
        </p:txBody>
      </p:sp>
    </p:spTree>
    <p:extLst>
      <p:ext uri="{BB962C8B-B14F-4D97-AF65-F5344CB8AC3E}">
        <p14:creationId xmlns:p14="http://schemas.microsoft.com/office/powerpoint/2010/main" val="4135647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DD126-08FB-2647-2ADC-79EDE1772A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F85D20-9B02-07E5-2359-EF733A2B9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AB0D97-FBC6-B26B-C0CB-E98DB77D59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64E060-206D-0DC1-3142-33DF74382089}"/>
              </a:ext>
            </a:extLst>
          </p:cNvPr>
          <p:cNvSpPr>
            <a:spLocks noGrp="1"/>
          </p:cNvSpPr>
          <p:nvPr>
            <p:ph type="sldNum" sz="quarter" idx="5"/>
          </p:nvPr>
        </p:nvSpPr>
        <p:spPr/>
        <p:txBody>
          <a:bodyPr/>
          <a:lstStyle/>
          <a:p>
            <a:fld id="{A550B52B-E490-4627-B0E4-412B5E60AFE0}" type="slidenum">
              <a:rPr lang="en-US" smtClean="0"/>
              <a:t>10</a:t>
            </a:fld>
            <a:endParaRPr lang="en-US" dirty="0"/>
          </a:p>
        </p:txBody>
      </p:sp>
    </p:spTree>
    <p:extLst>
      <p:ext uri="{BB962C8B-B14F-4D97-AF65-F5344CB8AC3E}">
        <p14:creationId xmlns:p14="http://schemas.microsoft.com/office/powerpoint/2010/main" val="3330622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5E245-E010-F214-103A-B63E11BDC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6404FC-D702-8408-8FA5-53F44A9C95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199D39-D814-ABF0-0CDC-0E5AC31BAF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B2B3AB-ED32-5AE5-F218-5BCCD6851C04}"/>
              </a:ext>
            </a:extLst>
          </p:cNvPr>
          <p:cNvSpPr>
            <a:spLocks noGrp="1"/>
          </p:cNvSpPr>
          <p:nvPr>
            <p:ph type="sldNum" sz="quarter" idx="5"/>
          </p:nvPr>
        </p:nvSpPr>
        <p:spPr/>
        <p:txBody>
          <a:bodyPr/>
          <a:lstStyle/>
          <a:p>
            <a:fld id="{A550B52B-E490-4627-B0E4-412B5E60AFE0}" type="slidenum">
              <a:rPr lang="en-US" smtClean="0"/>
              <a:t>11</a:t>
            </a:fld>
            <a:endParaRPr lang="en-US" dirty="0"/>
          </a:p>
        </p:txBody>
      </p:sp>
    </p:spTree>
    <p:extLst>
      <p:ext uri="{BB962C8B-B14F-4D97-AF65-F5344CB8AC3E}">
        <p14:creationId xmlns:p14="http://schemas.microsoft.com/office/powerpoint/2010/main" val="331309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40F97-3D27-C283-F507-579C708762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86E26-9F9E-2834-C40D-52ADEE11C7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F81229-67C6-4834-5D95-1BBE9F894A3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16B623-750F-A6D9-BDCB-CE1D16BEB945}"/>
              </a:ext>
            </a:extLst>
          </p:cNvPr>
          <p:cNvSpPr>
            <a:spLocks noGrp="1"/>
          </p:cNvSpPr>
          <p:nvPr>
            <p:ph type="sldNum" sz="quarter" idx="5"/>
          </p:nvPr>
        </p:nvSpPr>
        <p:spPr/>
        <p:txBody>
          <a:bodyPr/>
          <a:lstStyle/>
          <a:p>
            <a:fld id="{A550B52B-E490-4627-B0E4-412B5E60AFE0}" type="slidenum">
              <a:rPr lang="en-US" smtClean="0"/>
              <a:t>12</a:t>
            </a:fld>
            <a:endParaRPr lang="en-US" dirty="0"/>
          </a:p>
        </p:txBody>
      </p:sp>
    </p:spTree>
    <p:extLst>
      <p:ext uri="{BB962C8B-B14F-4D97-AF65-F5344CB8AC3E}">
        <p14:creationId xmlns:p14="http://schemas.microsoft.com/office/powerpoint/2010/main" val="2070074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50B52B-E490-4627-B0E4-412B5E60AFE0}" type="slidenum">
              <a:rPr lang="en-US" smtClean="0"/>
              <a:t>13</a:t>
            </a:fld>
            <a:endParaRPr lang="en-US" dirty="0"/>
          </a:p>
        </p:txBody>
      </p:sp>
    </p:spTree>
    <p:extLst>
      <p:ext uri="{BB962C8B-B14F-4D97-AF65-F5344CB8AC3E}">
        <p14:creationId xmlns:p14="http://schemas.microsoft.com/office/powerpoint/2010/main" val="3243424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50B52B-E490-4627-B0E4-412B5E60AFE0}" type="slidenum">
              <a:rPr lang="en-US" smtClean="0"/>
              <a:t>2</a:t>
            </a:fld>
            <a:endParaRPr lang="en-US" dirty="0"/>
          </a:p>
        </p:txBody>
      </p:sp>
    </p:spTree>
    <p:extLst>
      <p:ext uri="{BB962C8B-B14F-4D97-AF65-F5344CB8AC3E}">
        <p14:creationId xmlns:p14="http://schemas.microsoft.com/office/powerpoint/2010/main" val="2360699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50B52B-E490-4627-B0E4-412B5E60AFE0}" type="slidenum">
              <a:rPr lang="en-US" smtClean="0"/>
              <a:t>3</a:t>
            </a:fld>
            <a:endParaRPr lang="en-US" dirty="0"/>
          </a:p>
        </p:txBody>
      </p:sp>
    </p:spTree>
    <p:extLst>
      <p:ext uri="{BB962C8B-B14F-4D97-AF65-F5344CB8AC3E}">
        <p14:creationId xmlns:p14="http://schemas.microsoft.com/office/powerpoint/2010/main" val="1789689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75B56-88E4-1673-BAEF-ED9D8E18FD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7EB7C0-5D1B-AF1C-8DD3-5518E13DEA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5360ED-D737-2049-2095-1FAE2419F9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CDE184-E91C-5F38-11B2-F6663562F79D}"/>
              </a:ext>
            </a:extLst>
          </p:cNvPr>
          <p:cNvSpPr>
            <a:spLocks noGrp="1"/>
          </p:cNvSpPr>
          <p:nvPr>
            <p:ph type="sldNum" sz="quarter" idx="5"/>
          </p:nvPr>
        </p:nvSpPr>
        <p:spPr/>
        <p:txBody>
          <a:bodyPr/>
          <a:lstStyle/>
          <a:p>
            <a:fld id="{A550B52B-E490-4627-B0E4-412B5E60AFE0}" type="slidenum">
              <a:rPr lang="en-US" smtClean="0"/>
              <a:t>4</a:t>
            </a:fld>
            <a:endParaRPr lang="en-US" dirty="0"/>
          </a:p>
        </p:txBody>
      </p:sp>
    </p:spTree>
    <p:extLst>
      <p:ext uri="{BB962C8B-B14F-4D97-AF65-F5344CB8AC3E}">
        <p14:creationId xmlns:p14="http://schemas.microsoft.com/office/powerpoint/2010/main" val="160880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DB0F1-5A55-0A10-1BB9-322791423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DC70F1-8320-FF3C-3BE0-33FCB8622C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AC35E3-AD17-D92E-FA76-27A6226F7D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257760-D430-8623-9217-18DDFE4F4F8E}"/>
              </a:ext>
            </a:extLst>
          </p:cNvPr>
          <p:cNvSpPr>
            <a:spLocks noGrp="1"/>
          </p:cNvSpPr>
          <p:nvPr>
            <p:ph type="sldNum" sz="quarter" idx="5"/>
          </p:nvPr>
        </p:nvSpPr>
        <p:spPr/>
        <p:txBody>
          <a:bodyPr/>
          <a:lstStyle/>
          <a:p>
            <a:fld id="{A550B52B-E490-4627-B0E4-412B5E60AFE0}" type="slidenum">
              <a:rPr lang="en-US" smtClean="0"/>
              <a:t>5</a:t>
            </a:fld>
            <a:endParaRPr lang="en-US" dirty="0"/>
          </a:p>
        </p:txBody>
      </p:sp>
    </p:spTree>
    <p:extLst>
      <p:ext uri="{BB962C8B-B14F-4D97-AF65-F5344CB8AC3E}">
        <p14:creationId xmlns:p14="http://schemas.microsoft.com/office/powerpoint/2010/main" val="1621792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E2826-1207-E993-62F4-F5D0FF22F3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CA621B-F923-14CF-C577-2E3654B3AC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BF6306-5DDB-1547-8525-37D361DEF1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CE4DFB-4B68-7C70-533B-471E71D42B3B}"/>
              </a:ext>
            </a:extLst>
          </p:cNvPr>
          <p:cNvSpPr>
            <a:spLocks noGrp="1"/>
          </p:cNvSpPr>
          <p:nvPr>
            <p:ph type="sldNum" sz="quarter" idx="5"/>
          </p:nvPr>
        </p:nvSpPr>
        <p:spPr/>
        <p:txBody>
          <a:bodyPr/>
          <a:lstStyle/>
          <a:p>
            <a:fld id="{A550B52B-E490-4627-B0E4-412B5E60AFE0}" type="slidenum">
              <a:rPr lang="en-US" smtClean="0"/>
              <a:t>6</a:t>
            </a:fld>
            <a:endParaRPr lang="en-US" dirty="0"/>
          </a:p>
        </p:txBody>
      </p:sp>
    </p:spTree>
    <p:extLst>
      <p:ext uri="{BB962C8B-B14F-4D97-AF65-F5344CB8AC3E}">
        <p14:creationId xmlns:p14="http://schemas.microsoft.com/office/powerpoint/2010/main" val="2738741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36C9E-DB66-367A-86B7-0A494FC722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56A75-DA2D-190F-7BEE-91EFD96D72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56F9B-8722-E92C-3FE8-8FE499B573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D9879A-1FCB-8A4F-38A0-73198F2988F4}"/>
              </a:ext>
            </a:extLst>
          </p:cNvPr>
          <p:cNvSpPr>
            <a:spLocks noGrp="1"/>
          </p:cNvSpPr>
          <p:nvPr>
            <p:ph type="sldNum" sz="quarter" idx="5"/>
          </p:nvPr>
        </p:nvSpPr>
        <p:spPr/>
        <p:txBody>
          <a:bodyPr/>
          <a:lstStyle/>
          <a:p>
            <a:fld id="{A550B52B-E490-4627-B0E4-412B5E60AFE0}" type="slidenum">
              <a:rPr lang="en-US" smtClean="0"/>
              <a:t>7</a:t>
            </a:fld>
            <a:endParaRPr lang="en-US" dirty="0"/>
          </a:p>
        </p:txBody>
      </p:sp>
    </p:spTree>
    <p:extLst>
      <p:ext uri="{BB962C8B-B14F-4D97-AF65-F5344CB8AC3E}">
        <p14:creationId xmlns:p14="http://schemas.microsoft.com/office/powerpoint/2010/main" val="1708666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A2881-9669-762D-7678-7722F7FCF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2C29B2-56F6-56F2-51DB-B79B9262EF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BC8E72-B37E-3B02-ED7A-248C071D1E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6260A7-28DD-62F6-A6E7-C2383FE65D71}"/>
              </a:ext>
            </a:extLst>
          </p:cNvPr>
          <p:cNvSpPr>
            <a:spLocks noGrp="1"/>
          </p:cNvSpPr>
          <p:nvPr>
            <p:ph type="sldNum" sz="quarter" idx="5"/>
          </p:nvPr>
        </p:nvSpPr>
        <p:spPr/>
        <p:txBody>
          <a:bodyPr/>
          <a:lstStyle/>
          <a:p>
            <a:fld id="{A550B52B-E490-4627-B0E4-412B5E60AFE0}" type="slidenum">
              <a:rPr lang="en-US" smtClean="0"/>
              <a:t>8</a:t>
            </a:fld>
            <a:endParaRPr lang="en-US" dirty="0"/>
          </a:p>
        </p:txBody>
      </p:sp>
    </p:spTree>
    <p:extLst>
      <p:ext uri="{BB962C8B-B14F-4D97-AF65-F5344CB8AC3E}">
        <p14:creationId xmlns:p14="http://schemas.microsoft.com/office/powerpoint/2010/main" val="1247594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F767E-E862-C3A4-878C-CCB795F056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E9164-8752-A5BF-11C3-2A0363BE04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03F60-0271-A7E1-EB0C-294D6CA5677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55B116-CB69-1A7E-A43B-C66E88ABCE70}"/>
              </a:ext>
            </a:extLst>
          </p:cNvPr>
          <p:cNvSpPr>
            <a:spLocks noGrp="1"/>
          </p:cNvSpPr>
          <p:nvPr>
            <p:ph type="sldNum" sz="quarter" idx="5"/>
          </p:nvPr>
        </p:nvSpPr>
        <p:spPr/>
        <p:txBody>
          <a:bodyPr/>
          <a:lstStyle/>
          <a:p>
            <a:fld id="{A550B52B-E490-4627-B0E4-412B5E60AFE0}" type="slidenum">
              <a:rPr lang="en-US" smtClean="0"/>
              <a:t>9</a:t>
            </a:fld>
            <a:endParaRPr lang="en-US" dirty="0"/>
          </a:p>
        </p:txBody>
      </p:sp>
    </p:spTree>
    <p:extLst>
      <p:ext uri="{BB962C8B-B14F-4D97-AF65-F5344CB8AC3E}">
        <p14:creationId xmlns:p14="http://schemas.microsoft.com/office/powerpoint/2010/main" val="623918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BAF16-E9B7-C7F1-F59C-0A3481EDB9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FFEB6A-4845-D65F-55B1-0CA7EF0007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354D70-69E3-45BE-F903-DC2F6E79BCC6}"/>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69A831D9-2FB4-1025-80AA-59CCE406F4E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D9A54D-8E3A-8E5B-5CFF-40B0B49A0E35}"/>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3595905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66BF9-5CF7-3A36-2ECE-090374FDE1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F16F98D-F35B-2C45-C199-E195123B69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056212-E3C2-EAB9-2597-256BED6ADF71}"/>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35AC787F-4A97-7ABB-79C0-E59157C2A53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3FFB41F-CF16-ABD9-D9C7-564AEA745277}"/>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188318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6A8AE3-302B-02D5-FD0C-A11B8C18A1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C12DDB-F3B9-925E-78FC-D8650FA44C2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7E83A6-0846-AE4A-F602-46DF4B7F6E02}"/>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4430D983-C45C-4D7A-2261-D65164F157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7B64184-3F28-454B-A1E5-17A21E134B25}"/>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811068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C4E23-1F80-F572-232B-41F43F104C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F75531-6726-F62C-1AF7-71D28C536A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DB32B-36E7-DBDF-A58A-DFEE969BF7FF}"/>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65A45C82-0618-FB09-045F-59C20630535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D39D3C2-AF7D-6EED-F505-70D11B069046}"/>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718790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74B59-A317-852A-6CC1-AFD3A840FC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7914F2-D37B-3A03-5E51-0C67DB82C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FEB029-3F68-12F2-D052-FD26CF8453B4}"/>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5BF1DE9D-57BC-EF9A-B793-63B96C1564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CFBB7AA-29E6-0871-90D6-26E78AB2D932}"/>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2467307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395CC-1DE3-D2FE-EC88-6DDBF52AAE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A648C1-24C2-F6AF-A939-4711BC1E0F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4E4D84-553D-025C-1B8D-6CFCE7F94E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321C425-61F5-D30B-AC89-D443585D24C4}"/>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6" name="Footer Placeholder 5">
            <a:extLst>
              <a:ext uri="{FF2B5EF4-FFF2-40B4-BE49-F238E27FC236}">
                <a16:creationId xmlns:a16="http://schemas.microsoft.com/office/drawing/2014/main" id="{C8D00FBB-CE5D-682A-1F14-E60C925F8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0A5B527-4D88-E3E8-DC89-E0ACF066CBB4}"/>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721537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EACC9-606C-CB9A-E60D-99FC3462E2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13E6D1-5385-4EE2-F109-061974F051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446873-3550-715B-88E0-00EE30EBA3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11746B-68A9-FC43-7CA2-6FA9E17BCD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4DED22-C0B5-023D-2335-A582FE204B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C721F4-EF53-B671-E258-467D756B40B0}"/>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8" name="Footer Placeholder 7">
            <a:extLst>
              <a:ext uri="{FF2B5EF4-FFF2-40B4-BE49-F238E27FC236}">
                <a16:creationId xmlns:a16="http://schemas.microsoft.com/office/drawing/2014/main" id="{8B980CF0-47FD-3930-60FC-666374234F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F6F20AC-86D2-2905-5C78-6CAC0E90291A}"/>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3687967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55ED5-F754-47CE-2136-9CDEB73C7C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C4A26E-F2F6-65EC-B87E-C669F0E33860}"/>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4" name="Footer Placeholder 3">
            <a:extLst>
              <a:ext uri="{FF2B5EF4-FFF2-40B4-BE49-F238E27FC236}">
                <a16:creationId xmlns:a16="http://schemas.microsoft.com/office/drawing/2014/main" id="{5951D013-60B1-972A-E8A9-270A3333018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DE2FD6B8-F636-E2BC-B1F2-0C93712AFF27}"/>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3988494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12BDEC-EE95-9E22-02B2-05D32B1EE0E8}"/>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3" name="Footer Placeholder 2">
            <a:extLst>
              <a:ext uri="{FF2B5EF4-FFF2-40B4-BE49-F238E27FC236}">
                <a16:creationId xmlns:a16="http://schemas.microsoft.com/office/drawing/2014/main" id="{BA4F96C4-5CC6-BD8D-2262-6407D8BB7D2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FCF6142-9857-EFD5-765F-4AFD43FA2645}"/>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647632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6E7FF-BBFC-A707-458A-8FF8C63B7F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F714D5-51E2-EDEC-707E-555E98F8A2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05133B-B92E-4AD1-E9D3-C7E2AFDAFD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FAE51-9AC0-329F-812E-EB8F0F44E850}"/>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6" name="Footer Placeholder 5">
            <a:extLst>
              <a:ext uri="{FF2B5EF4-FFF2-40B4-BE49-F238E27FC236}">
                <a16:creationId xmlns:a16="http://schemas.microsoft.com/office/drawing/2014/main" id="{842A6962-A1FB-CB70-3758-3D43E806B66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EB0D7B8-AB47-A56D-28AF-56C7540F5B69}"/>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2066523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A32F3-3AE4-7064-F309-84814DEF19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8091C1-B6C4-3B03-E644-3CEAD6E719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56ADDE42-DB8B-D37F-A337-91483FB2FE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4EF6F8-00EA-D636-28BD-8312194DBA4E}"/>
              </a:ext>
            </a:extLst>
          </p:cNvPr>
          <p:cNvSpPr>
            <a:spLocks noGrp="1"/>
          </p:cNvSpPr>
          <p:nvPr>
            <p:ph type="dt" sz="half" idx="10"/>
          </p:nvPr>
        </p:nvSpPr>
        <p:spPr/>
        <p:txBody>
          <a:bodyPr/>
          <a:lstStyle/>
          <a:p>
            <a:fld id="{D57B52E0-44E1-42BB-9355-EDBAAD4B8B55}" type="datetimeFigureOut">
              <a:rPr lang="en-US" smtClean="0"/>
              <a:t>4/7/2025</a:t>
            </a:fld>
            <a:endParaRPr lang="en-US" dirty="0"/>
          </a:p>
        </p:txBody>
      </p:sp>
      <p:sp>
        <p:nvSpPr>
          <p:cNvPr id="6" name="Footer Placeholder 5">
            <a:extLst>
              <a:ext uri="{FF2B5EF4-FFF2-40B4-BE49-F238E27FC236}">
                <a16:creationId xmlns:a16="http://schemas.microsoft.com/office/drawing/2014/main" id="{9EE88BB8-2B37-0AE1-8A4C-049F1ECCF7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0E3D6EB-09AB-7BFB-B1B5-63C774C355B1}"/>
              </a:ext>
            </a:extLst>
          </p:cNvPr>
          <p:cNvSpPr>
            <a:spLocks noGrp="1"/>
          </p:cNvSpPr>
          <p:nvPr>
            <p:ph type="sldNum" sz="quarter" idx="12"/>
          </p:nvPr>
        </p:nvSpPr>
        <p:spPr/>
        <p:txBody>
          <a:bodyPr/>
          <a:lstStyle/>
          <a:p>
            <a:fld id="{B41740E8-67B2-4651-8390-79BECC395BED}" type="slidenum">
              <a:rPr lang="en-US" smtClean="0"/>
              <a:t>‹#›</a:t>
            </a:fld>
            <a:endParaRPr lang="en-US" dirty="0"/>
          </a:p>
        </p:txBody>
      </p:sp>
    </p:spTree>
    <p:extLst>
      <p:ext uri="{BB962C8B-B14F-4D97-AF65-F5344CB8AC3E}">
        <p14:creationId xmlns:p14="http://schemas.microsoft.com/office/powerpoint/2010/main" val="66322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A3F4CE-16E9-FAE9-3FCE-F5C58580D8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B576B3C-9DDD-E28A-7AE7-76E6030CA3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FC83F-8BAA-848E-73A1-320841777B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7B52E0-44E1-42BB-9355-EDBAAD4B8B55}" type="datetimeFigureOut">
              <a:rPr lang="en-US" smtClean="0"/>
              <a:t>4/7/2025</a:t>
            </a:fld>
            <a:endParaRPr lang="en-US" dirty="0"/>
          </a:p>
        </p:txBody>
      </p:sp>
      <p:sp>
        <p:nvSpPr>
          <p:cNvPr id="5" name="Footer Placeholder 4">
            <a:extLst>
              <a:ext uri="{FF2B5EF4-FFF2-40B4-BE49-F238E27FC236}">
                <a16:creationId xmlns:a16="http://schemas.microsoft.com/office/drawing/2014/main" id="{41DCD814-FEBE-0C05-147D-4C87A1216C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C1FDE13-DF99-64EA-485D-0D09192FCD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740E8-67B2-4651-8390-79BECC395BED}" type="slidenum">
              <a:rPr lang="en-US" smtClean="0"/>
              <a:t>‹#›</a:t>
            </a:fld>
            <a:endParaRPr lang="en-US" dirty="0"/>
          </a:p>
        </p:txBody>
      </p:sp>
    </p:spTree>
    <p:extLst>
      <p:ext uri="{BB962C8B-B14F-4D97-AF65-F5344CB8AC3E}">
        <p14:creationId xmlns:p14="http://schemas.microsoft.com/office/powerpoint/2010/main" val="1889198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3A373CC-8405-1D19-34EF-63680BA03DC3}"/>
              </a:ext>
            </a:extLst>
          </p:cNvPr>
          <p:cNvSpPr txBox="1">
            <a:spLocks/>
          </p:cNvSpPr>
          <p:nvPr/>
        </p:nvSpPr>
        <p:spPr>
          <a:xfrm>
            <a:off x="405657" y="1498617"/>
            <a:ext cx="11404314" cy="246376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1" dirty="0">
                <a:solidFill>
                  <a:srgbClr val="C00000"/>
                </a:solidFill>
                <a:latin typeface="Arial Bold" panose="020B0704020202020204" pitchFamily="34" charset="0"/>
                <a:cs typeface="Arial Bold" panose="020B0704020202020204" pitchFamily="34" charset="0"/>
              </a:rPr>
              <a:t>Engendered Commitment to </a:t>
            </a:r>
            <a:br>
              <a:rPr lang="en-US" sz="2800" b="1" dirty="0">
                <a:solidFill>
                  <a:srgbClr val="C00000"/>
                </a:solidFill>
                <a:latin typeface="Arial Bold" panose="020B0704020202020204" pitchFamily="34" charset="0"/>
                <a:cs typeface="Arial Bold" panose="020B0704020202020204" pitchFamily="34" charset="0"/>
              </a:rPr>
            </a:br>
            <a:r>
              <a:rPr lang="en-US" sz="2800" b="1" dirty="0">
                <a:solidFill>
                  <a:srgbClr val="C00000"/>
                </a:solidFill>
                <a:latin typeface="Arial Bold" panose="020B0704020202020204" pitchFamily="34" charset="0"/>
                <a:cs typeface="Arial Bold" panose="020B0704020202020204" pitchFamily="34" charset="0"/>
              </a:rPr>
              <a:t>Equity (E-CEQ) </a:t>
            </a:r>
          </a:p>
          <a:p>
            <a:endParaRPr lang="en-US" sz="2800" b="1" dirty="0">
              <a:solidFill>
                <a:srgbClr val="C00000"/>
              </a:solidFill>
              <a:latin typeface="Arial Bold" panose="020B0704020202020204" pitchFamily="34" charset="0"/>
              <a:cs typeface="Arial Bold" panose="020B0704020202020204" pitchFamily="34" charset="0"/>
            </a:endParaRPr>
          </a:p>
          <a:p>
            <a:endParaRPr lang="en-US" sz="2800" b="1" dirty="0">
              <a:solidFill>
                <a:srgbClr val="C00000"/>
              </a:solidFill>
              <a:latin typeface="Arial Bold" panose="020B0704020202020204" pitchFamily="34" charset="0"/>
              <a:cs typeface="Arial Bold" panose="020B0704020202020204" pitchFamily="34" charset="0"/>
            </a:endParaRPr>
          </a:p>
          <a:p>
            <a:r>
              <a:rPr lang="en-US" sz="2800" b="1" dirty="0">
                <a:solidFill>
                  <a:srgbClr val="C00000"/>
                </a:solidFill>
                <a:latin typeface="Arial Bold" panose="020B0704020202020204" pitchFamily="34" charset="0"/>
                <a:cs typeface="Arial Bold" panose="020B0704020202020204" pitchFamily="34" charset="0"/>
              </a:rPr>
              <a:t>Nigeria 2019</a:t>
            </a:r>
            <a:br>
              <a:rPr lang="en-US" sz="2800" b="1" dirty="0">
                <a:solidFill>
                  <a:srgbClr val="C00000"/>
                </a:solidFill>
                <a:latin typeface="Arial Bold" panose="020B0704020202020204" pitchFamily="34" charset="0"/>
                <a:cs typeface="Arial Bold" panose="020B0704020202020204" pitchFamily="34" charset="0"/>
              </a:rPr>
            </a:br>
            <a:endParaRPr lang="en-US" sz="2800" b="1" dirty="0">
              <a:solidFill>
                <a:srgbClr val="C00000"/>
              </a:solidFill>
              <a:latin typeface="Arial Bold" panose="020B0704020202020204" pitchFamily="34" charset="0"/>
              <a:cs typeface="Arial Bold" panose="020B0704020202020204" pitchFamily="34" charset="0"/>
            </a:endParaRPr>
          </a:p>
          <a:p>
            <a:br>
              <a:rPr lang="en-US" sz="2800" b="1" dirty="0">
                <a:solidFill>
                  <a:srgbClr val="C00000"/>
                </a:solidFill>
                <a:latin typeface="Arial Bold" panose="020B0704020202020204" pitchFamily="34" charset="0"/>
                <a:cs typeface="Arial Bold" panose="020B0704020202020204" pitchFamily="34" charset="0"/>
              </a:rPr>
            </a:br>
            <a:r>
              <a:rPr lang="en-US" sz="2800" b="1" dirty="0">
                <a:solidFill>
                  <a:srgbClr val="C00000"/>
                </a:solidFill>
                <a:latin typeface="Arial Bold" panose="020B0704020202020204" pitchFamily="34" charset="0"/>
                <a:cs typeface="Arial Bold" panose="020B0704020202020204" pitchFamily="34" charset="0"/>
              </a:rPr>
              <a:t>Draft for review</a:t>
            </a:r>
          </a:p>
        </p:txBody>
      </p:sp>
      <p:sp>
        <p:nvSpPr>
          <p:cNvPr id="4" name="Title 1">
            <a:extLst>
              <a:ext uri="{FF2B5EF4-FFF2-40B4-BE49-F238E27FC236}">
                <a16:creationId xmlns:a16="http://schemas.microsoft.com/office/drawing/2014/main" id="{C558AD3A-5EAA-97AE-4FD9-DC2F9DA4BB29}"/>
              </a:ext>
            </a:extLst>
          </p:cNvPr>
          <p:cNvSpPr txBox="1">
            <a:spLocks/>
          </p:cNvSpPr>
          <p:nvPr/>
        </p:nvSpPr>
        <p:spPr>
          <a:xfrm>
            <a:off x="2731213" y="2729530"/>
            <a:ext cx="6729573" cy="246376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solidFill>
                  <a:schemeClr val="accent6">
                    <a:lumMod val="75000"/>
                  </a:schemeClr>
                </a:solidFill>
                <a:latin typeface="Arial Bold" panose="020B0704020202020204" pitchFamily="34" charset="0"/>
                <a:cs typeface="Arial Bold" panose="020B0704020202020204" pitchFamily="34" charset="0"/>
              </a:rPr>
              <a:t>April 2025</a:t>
            </a:r>
          </a:p>
        </p:txBody>
      </p:sp>
      <p:pic>
        <p:nvPicPr>
          <p:cNvPr id="2" name="Picture 1" descr="A blue text on a black background&#10;&#10;Description automatically generated">
            <a:extLst>
              <a:ext uri="{FF2B5EF4-FFF2-40B4-BE49-F238E27FC236}">
                <a16:creationId xmlns:a16="http://schemas.microsoft.com/office/drawing/2014/main" id="{A1F40081-112A-DF0B-815B-8A03C8E03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287" y="5338118"/>
            <a:ext cx="5929423" cy="1176002"/>
          </a:xfrm>
          <a:prstGeom prst="rect">
            <a:avLst/>
          </a:prstGeom>
        </p:spPr>
      </p:pic>
    </p:spTree>
    <p:extLst>
      <p:ext uri="{BB962C8B-B14F-4D97-AF65-F5344CB8AC3E}">
        <p14:creationId xmlns:p14="http://schemas.microsoft.com/office/powerpoint/2010/main" val="2726336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B2717-C5FD-6B62-A1C8-0D4283B4556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2A8B28-F79A-986F-7CBC-F5EF1C99BBDB}"/>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Across income concepts, poverty decreases by 0.9 percentage points for households where earners are a female majority without dependents, compared to 1.7 percentage for the same group but with dependents. The same pattern is observed for other groups.</a:t>
            </a:r>
          </a:p>
        </p:txBody>
      </p:sp>
      <p:sp>
        <p:nvSpPr>
          <p:cNvPr id="4" name="Slide Number Placeholder 8">
            <a:extLst>
              <a:ext uri="{FF2B5EF4-FFF2-40B4-BE49-F238E27FC236}">
                <a16:creationId xmlns:a16="http://schemas.microsoft.com/office/drawing/2014/main" id="{F4A00CD7-79CF-8D94-2DB9-63CD133474BE}"/>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10</a:t>
            </a:fld>
            <a:endParaRPr lang="en-US" altLang="en-US" dirty="0">
              <a:latin typeface="Arial" panose="020B0604020202020204" pitchFamily="34" charset="0"/>
              <a:cs typeface="Arial" panose="020B0604020202020204" pitchFamily="34" charset="0"/>
            </a:endParaRPr>
          </a:p>
        </p:txBody>
      </p:sp>
      <p:graphicFrame>
        <p:nvGraphicFramePr>
          <p:cNvPr id="6" name="Chart 5">
            <a:extLst>
              <a:ext uri="{FF2B5EF4-FFF2-40B4-BE49-F238E27FC236}">
                <a16:creationId xmlns:a16="http://schemas.microsoft.com/office/drawing/2014/main" id="{9E783C4F-43A5-4122-910F-1F84C68FCE6B}"/>
              </a:ext>
            </a:extLst>
          </p:cNvPr>
          <p:cNvGraphicFramePr>
            <a:graphicFrameLocks/>
          </p:cNvGraphicFramePr>
          <p:nvPr>
            <p:extLst>
              <p:ext uri="{D42A27DB-BD31-4B8C-83A1-F6EECF244321}">
                <p14:modId xmlns:p14="http://schemas.microsoft.com/office/powerpoint/2010/main" val="1678197002"/>
              </p:ext>
            </p:extLst>
          </p:nvPr>
        </p:nvGraphicFramePr>
        <p:xfrm>
          <a:off x="2146008" y="1274025"/>
          <a:ext cx="7912391" cy="385274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08F52B36-8406-6696-7AB5-9E61D0E87736}"/>
              </a:ext>
            </a:extLst>
          </p:cNvPr>
          <p:cNvSpPr txBox="1">
            <a:spLocks/>
          </p:cNvSpPr>
          <p:nvPr/>
        </p:nvSpPr>
        <p:spPr>
          <a:xfrm>
            <a:off x="530403" y="468499"/>
            <a:ext cx="11131192" cy="4773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b="1" dirty="0">
                <a:solidFill>
                  <a:srgbClr val="C00000"/>
                </a:solidFill>
                <a:latin typeface="Arial Bold" panose="020B0704020202020204" pitchFamily="34" charset="0"/>
                <a:cs typeface="Arial Bold" panose="020B0704020202020204" pitchFamily="34" charset="0"/>
              </a:rPr>
              <a:t>Yet, for each group, fiscal instruments help closing the gap between households with vs. without dependents</a:t>
            </a:r>
          </a:p>
        </p:txBody>
      </p:sp>
    </p:spTree>
    <p:extLst>
      <p:ext uri="{BB962C8B-B14F-4D97-AF65-F5344CB8AC3E}">
        <p14:creationId xmlns:p14="http://schemas.microsoft.com/office/powerpoint/2010/main" val="306091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D4A8F-CDDF-D346-3D56-4A501C073F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18A334-E680-3F52-8B53-40B6FEA9B141}"/>
              </a:ext>
            </a:extLst>
          </p:cNvPr>
          <p:cNvSpPr>
            <a:spLocks noGrp="1"/>
          </p:cNvSpPr>
          <p:nvPr>
            <p:ph type="title"/>
          </p:nvPr>
        </p:nvSpPr>
        <p:spPr>
          <a:xfrm>
            <a:off x="530403" y="7351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Household heads with multiple spouses, a separate gender dimension, have higher poverty rates, but benefit the most from fiscal instruments considered </a:t>
            </a:r>
          </a:p>
        </p:txBody>
      </p:sp>
      <p:sp>
        <p:nvSpPr>
          <p:cNvPr id="3" name="Content Placeholder 2">
            <a:extLst>
              <a:ext uri="{FF2B5EF4-FFF2-40B4-BE49-F238E27FC236}">
                <a16:creationId xmlns:a16="http://schemas.microsoft.com/office/drawing/2014/main" id="{EED9C838-AEF3-DAF3-F1AF-B2396A6275EA}"/>
              </a:ext>
            </a:extLst>
          </p:cNvPr>
          <p:cNvSpPr>
            <a:spLocks noGrp="1"/>
          </p:cNvSpPr>
          <p:nvPr>
            <p:ph idx="1"/>
          </p:nvPr>
        </p:nvSpPr>
        <p:spPr>
          <a:xfrm>
            <a:off x="760935" y="1930153"/>
            <a:ext cx="5157266" cy="4057449"/>
          </a:xfrm>
        </p:spPr>
        <p:txBody>
          <a:bodyPr vert="horz" lIns="91440" tIns="45720" rIns="91440" bIns="45720" rtlCol="0" anchor="t">
            <a:noAutofit/>
          </a:bodyPr>
          <a:lstStyle/>
          <a:p>
            <a:pPr marL="0" indent="0" algn="just">
              <a:spcBef>
                <a:spcPts val="0"/>
              </a:spcBef>
              <a:buNone/>
            </a:pPr>
            <a:r>
              <a:rPr lang="en-US" sz="2200" dirty="0">
                <a:latin typeface="Arial" panose="020B0604020202020204" pitchFamily="34" charset="0"/>
                <a:cs typeface="Arial" panose="020B0604020202020204" pitchFamily="34" charset="0"/>
              </a:rPr>
              <a:t>Only 10 percent of household heads reported having multiple spouses, which is why this aspect dimensions (the number of spouses) is not considered in the main set of gender categories.</a:t>
            </a: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Fiscal instruments help reducing poverty by around 3 percentage points among households with multiple spouses, compared to 2 percentage points for those with a single spouse and a 1 percentage point for those with no spouse.</a:t>
            </a: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p:txBody>
      </p:sp>
      <p:sp>
        <p:nvSpPr>
          <p:cNvPr id="4" name="Slide Number Placeholder 8">
            <a:extLst>
              <a:ext uri="{FF2B5EF4-FFF2-40B4-BE49-F238E27FC236}">
                <a16:creationId xmlns:a16="http://schemas.microsoft.com/office/drawing/2014/main" id="{6A214FE6-E5D4-4547-F1E0-D72B14FE1936}"/>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11</a:t>
            </a:fld>
            <a:endParaRPr lang="en-US" altLang="en-US" dirty="0">
              <a:latin typeface="Arial" panose="020B0604020202020204" pitchFamily="34" charset="0"/>
              <a:cs typeface="Arial" panose="020B0604020202020204" pitchFamily="34" charset="0"/>
            </a:endParaRPr>
          </a:p>
        </p:txBody>
      </p:sp>
      <p:graphicFrame>
        <p:nvGraphicFramePr>
          <p:cNvPr id="5" name="Chart 4">
            <a:extLst>
              <a:ext uri="{FF2B5EF4-FFF2-40B4-BE49-F238E27FC236}">
                <a16:creationId xmlns:a16="http://schemas.microsoft.com/office/drawing/2014/main" id="{0EFE24F7-C9B0-46C2-A108-1B2785753CFB}"/>
              </a:ext>
            </a:extLst>
          </p:cNvPr>
          <p:cNvGraphicFramePr>
            <a:graphicFrameLocks/>
          </p:cNvGraphicFramePr>
          <p:nvPr>
            <p:extLst>
              <p:ext uri="{D42A27DB-BD31-4B8C-83A1-F6EECF244321}">
                <p14:modId xmlns:p14="http://schemas.microsoft.com/office/powerpoint/2010/main" val="2650855894"/>
              </p:ext>
            </p:extLst>
          </p:nvPr>
        </p:nvGraphicFramePr>
        <p:xfrm>
          <a:off x="6095999" y="1930153"/>
          <a:ext cx="5923181" cy="38732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80952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88221-EFDE-47BC-9C23-55A393B43D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0DE84-AE50-898A-BA7A-678D21750B98}"/>
              </a:ext>
            </a:extLst>
          </p:cNvPr>
          <p:cNvSpPr>
            <a:spLocks noGrp="1"/>
          </p:cNvSpPr>
          <p:nvPr>
            <p:ph type="title"/>
          </p:nvPr>
        </p:nvSpPr>
        <p:spPr>
          <a:xfrm>
            <a:off x="530403" y="565076"/>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The fiscal instruments help reducing inequality for all groups, but have a larger effect among households with majority female adult earners and those without earners</a:t>
            </a:r>
          </a:p>
        </p:txBody>
      </p:sp>
      <p:sp>
        <p:nvSpPr>
          <p:cNvPr id="3" name="Content Placeholder 2">
            <a:extLst>
              <a:ext uri="{FF2B5EF4-FFF2-40B4-BE49-F238E27FC236}">
                <a16:creationId xmlns:a16="http://schemas.microsoft.com/office/drawing/2014/main" id="{3DA5DE82-E25E-87F2-B632-634D9EB05597}"/>
              </a:ext>
            </a:extLst>
          </p:cNvPr>
          <p:cNvSpPr>
            <a:spLocks noGrp="1"/>
          </p:cNvSpPr>
          <p:nvPr>
            <p:ph idx="1"/>
          </p:nvPr>
        </p:nvSpPr>
        <p:spPr>
          <a:xfrm>
            <a:off x="888522" y="1835645"/>
            <a:ext cx="4385223"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Household with majority male adults have the highest inequality, particularly those without dependents.</a:t>
            </a: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For all gender categories, disparities within each group are larger than between groups.</a:t>
            </a:r>
          </a:p>
          <a:p>
            <a:pPr marL="0" indent="0" algn="just">
              <a:spcBef>
                <a:spcPts val="0"/>
              </a:spcBef>
              <a:buNone/>
            </a:pPr>
            <a:endParaRPr lang="en-US" sz="2200" dirty="0">
              <a:latin typeface="Arial" panose="020B0604020202020204" pitchFamily="34" charset="0"/>
              <a:cs typeface="Arial" panose="020B0604020202020204" pitchFamily="34" charset="0"/>
            </a:endParaRPr>
          </a:p>
        </p:txBody>
      </p:sp>
      <p:sp>
        <p:nvSpPr>
          <p:cNvPr id="4" name="Slide Number Placeholder 8">
            <a:extLst>
              <a:ext uri="{FF2B5EF4-FFF2-40B4-BE49-F238E27FC236}">
                <a16:creationId xmlns:a16="http://schemas.microsoft.com/office/drawing/2014/main" id="{D8BC60CF-3322-7E9D-CECC-3DFA8A14A40B}"/>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12</a:t>
            </a:fld>
            <a:endParaRPr lang="en-US" altLang="en-US"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2D78327F-67E9-995F-BF72-55BA229923AE}"/>
              </a:ext>
            </a:extLst>
          </p:cNvPr>
          <p:cNvGraphicFramePr>
            <a:graphicFrameLocks noGrp="1"/>
          </p:cNvGraphicFramePr>
          <p:nvPr>
            <p:extLst>
              <p:ext uri="{D42A27DB-BD31-4B8C-83A1-F6EECF244321}">
                <p14:modId xmlns:p14="http://schemas.microsoft.com/office/powerpoint/2010/main" val="3661366252"/>
              </p:ext>
            </p:extLst>
          </p:nvPr>
        </p:nvGraphicFramePr>
        <p:xfrm>
          <a:off x="5820798" y="1519357"/>
          <a:ext cx="5840797" cy="5255880"/>
        </p:xfrm>
        <a:graphic>
          <a:graphicData uri="http://schemas.openxmlformats.org/drawingml/2006/table">
            <a:tbl>
              <a:tblPr>
                <a:tableStyleId>{5C22544A-7EE6-4342-B048-85BDC9FD1C3A}</a:tableStyleId>
              </a:tblPr>
              <a:tblGrid>
                <a:gridCol w="2674087">
                  <a:extLst>
                    <a:ext uri="{9D8B030D-6E8A-4147-A177-3AD203B41FA5}">
                      <a16:colId xmlns:a16="http://schemas.microsoft.com/office/drawing/2014/main" val="812031437"/>
                    </a:ext>
                  </a:extLst>
                </a:gridCol>
                <a:gridCol w="1583355">
                  <a:extLst>
                    <a:ext uri="{9D8B030D-6E8A-4147-A177-3AD203B41FA5}">
                      <a16:colId xmlns:a16="http://schemas.microsoft.com/office/drawing/2014/main" val="3732881528"/>
                    </a:ext>
                  </a:extLst>
                </a:gridCol>
                <a:gridCol w="1583355">
                  <a:extLst>
                    <a:ext uri="{9D8B030D-6E8A-4147-A177-3AD203B41FA5}">
                      <a16:colId xmlns:a16="http://schemas.microsoft.com/office/drawing/2014/main" val="895897730"/>
                    </a:ext>
                  </a:extLst>
                </a:gridCol>
              </a:tblGrid>
              <a:tr h="245646">
                <a:tc>
                  <a:txBody>
                    <a:bodyPr/>
                    <a:lstStyle/>
                    <a:p>
                      <a:pPr marL="0" algn="ctr" fontAlgn="b">
                        <a:spcBef>
                          <a:spcPts val="0"/>
                        </a:spcBef>
                      </a:pPr>
                      <a:r>
                        <a:rPr lang="en-US" sz="1200" b="1" i="0" u="none" strike="noStrike" dirty="0">
                          <a:effectLst/>
                          <a:latin typeface="Calibri" panose="020F0502020204030204" pitchFamily="34" charset="0"/>
                        </a:rPr>
                        <a:t>Gini inequality index</a:t>
                      </a:r>
                    </a:p>
                  </a:txBody>
                  <a:tcPr marL="6252" marR="6252" marT="6252"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fontAlgn="b">
                        <a:spcBef>
                          <a:spcPts val="0"/>
                        </a:spcBef>
                      </a:pPr>
                      <a:r>
                        <a:rPr lang="en-US" sz="1200" b="1" u="none" strike="noStrike" dirty="0">
                          <a:effectLst/>
                        </a:rPr>
                        <a:t>Gross market income</a:t>
                      </a:r>
                      <a:endParaRPr lang="en-US" sz="1200" b="1" i="0" u="none" strike="noStrike" dirty="0">
                        <a:effectLst/>
                        <a:latin typeface="Calibri" panose="020F0502020204030204" pitchFamily="34" charset="0"/>
                      </a:endParaRPr>
                    </a:p>
                  </a:txBody>
                  <a:tcPr marL="6252" marR="6252" marT="6252"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fontAlgn="ctr">
                        <a:spcBef>
                          <a:spcPts val="0"/>
                        </a:spcBef>
                      </a:pPr>
                      <a:r>
                        <a:rPr lang="en-US" sz="1200" b="1" u="none" strike="noStrike" dirty="0">
                          <a:effectLst/>
                        </a:rPr>
                        <a:t>Final income</a:t>
                      </a:r>
                      <a:endParaRPr lang="en-US" sz="1200" b="1" i="0" u="none" strike="noStrike" dirty="0">
                        <a:effectLst/>
                        <a:latin typeface="Calibri" panose="020F0502020204030204" pitchFamily="34" charset="0"/>
                      </a:endParaRPr>
                    </a:p>
                  </a:txBody>
                  <a:tcPr marL="6252" marR="6252" marT="6252"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8173810"/>
                  </a:ext>
                </a:extLst>
              </a:tr>
              <a:tr h="196865">
                <a:tc gridSpan="2">
                  <a:txBody>
                    <a:bodyPr/>
                    <a:lstStyle/>
                    <a:p>
                      <a:pPr marL="0" algn="l" fontAlgn="b">
                        <a:spcBef>
                          <a:spcPts val="0"/>
                        </a:spcBef>
                      </a:pPr>
                      <a:r>
                        <a:rPr lang="en-US" sz="1000" b="1" i="0" u="none" strike="noStrike" dirty="0">
                          <a:effectLst/>
                        </a:rPr>
                        <a:t>Gender category 1: Demographics</a:t>
                      </a:r>
                      <a:endParaRPr lang="en-US" sz="1000" b="1"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fontAlgn="b">
                        <a:spcBef>
                          <a:spcPts val="0"/>
                        </a:spcBef>
                      </a:pPr>
                      <a:endParaRPr lang="en-US" sz="1100" b="0" i="0" u="none" strike="noStrike" dirty="0">
                        <a:effectLst/>
                        <a:latin typeface="Calibri" panose="020F0502020204030204" pitchFamily="34" charset="0"/>
                      </a:endParaRPr>
                    </a:p>
                  </a:txBody>
                  <a:tcPr marL="6252" marR="6252" marT="6252"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388507237"/>
                  </a:ext>
                </a:extLst>
              </a:tr>
              <a:tr h="196865">
                <a:tc>
                  <a:txBody>
                    <a:bodyPr/>
                    <a:lstStyle/>
                    <a:p>
                      <a:pPr marL="0" algn="l" fontAlgn="b">
                        <a:spcBef>
                          <a:spcPts val="0"/>
                        </a:spcBef>
                      </a:pPr>
                      <a:r>
                        <a:rPr lang="en-US" sz="1000" b="0" i="0" u="none" strike="noStrike" dirty="0">
                          <a:effectLst/>
                        </a:rPr>
                        <a:t>Majority female adults</a:t>
                      </a:r>
                      <a:endParaRPr lang="en-US" sz="1000" b="0" i="0" u="none" strike="noStrike" dirty="0">
                        <a:effectLst/>
                        <a:latin typeface="Calibri" panose="020F0502020204030204" pitchFamily="34" charset="0"/>
                      </a:endParaRP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36.3</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34.9</a:t>
                      </a:r>
                    </a:p>
                  </a:txBody>
                  <a:tcPr marL="6002" marR="6002" marT="6002" marB="0" anchor="ctr">
                    <a:solidFill>
                      <a:schemeClr val="bg1">
                        <a:lumMod val="95000"/>
                      </a:schemeClr>
                    </a:solidFill>
                  </a:tcPr>
                </a:tc>
                <a:extLst>
                  <a:ext uri="{0D108BD9-81ED-4DB2-BD59-A6C34878D82A}">
                    <a16:rowId xmlns:a16="http://schemas.microsoft.com/office/drawing/2014/main" val="4256286422"/>
                  </a:ext>
                </a:extLst>
              </a:tr>
              <a:tr h="196865">
                <a:tc>
                  <a:txBody>
                    <a:bodyPr/>
                    <a:lstStyle/>
                    <a:p>
                      <a:pPr marL="0" algn="l" fontAlgn="b">
                        <a:spcBef>
                          <a:spcPts val="0"/>
                        </a:spcBef>
                      </a:pPr>
                      <a:r>
                        <a:rPr lang="en-US" sz="1000" b="0" i="0" u="none" strike="noStrike" dirty="0">
                          <a:effectLst/>
                          <a:latin typeface="Calibri" panose="020F0502020204030204" pitchFamily="34" charset="0"/>
                        </a:rPr>
                        <a:t>Majority male adults</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38.9</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37.7</a:t>
                      </a:r>
                    </a:p>
                  </a:txBody>
                  <a:tcPr marL="6002" marR="6002" marT="6002" marB="0" anchor="ctr">
                    <a:solidFill>
                      <a:schemeClr val="bg1">
                        <a:lumMod val="95000"/>
                      </a:schemeClr>
                    </a:solidFill>
                  </a:tcPr>
                </a:tc>
                <a:extLst>
                  <a:ext uri="{0D108BD9-81ED-4DB2-BD59-A6C34878D82A}">
                    <a16:rowId xmlns:a16="http://schemas.microsoft.com/office/drawing/2014/main" val="2180813083"/>
                  </a:ext>
                </a:extLst>
              </a:tr>
              <a:tr h="196865">
                <a:tc>
                  <a:txBody>
                    <a:bodyPr/>
                    <a:lstStyle/>
                    <a:p>
                      <a:pPr marL="0" algn="l" fontAlgn="b">
                        <a:spcBef>
                          <a:spcPts val="0"/>
                        </a:spcBef>
                      </a:pPr>
                      <a:r>
                        <a:rPr lang="en-US" sz="1000" b="0" i="0" u="none" strike="noStrike" dirty="0">
                          <a:effectLst/>
                        </a:rPr>
                        <a:t>Female-male balanced</a:t>
                      </a:r>
                      <a:endParaRPr lang="en-US" sz="1000" b="0" i="0" u="none" strike="noStrike" dirty="0">
                        <a:effectLst/>
                        <a:latin typeface="Calibri" panose="020F0502020204030204" pitchFamily="34" charset="0"/>
                      </a:endParaRPr>
                    </a:p>
                  </a:txBody>
                  <a:tcPr marL="5678" marR="5678" marT="5678"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34.2</a:t>
                      </a:r>
                    </a:p>
                  </a:txBody>
                  <a:tcPr marL="6002" marR="6002" marT="6002"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32.9</a:t>
                      </a:r>
                    </a:p>
                  </a:txBody>
                  <a:tcPr marL="6002" marR="6002" marT="6002"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57601874"/>
                  </a:ext>
                </a:extLst>
              </a:tr>
              <a:tr h="196865">
                <a:tc>
                  <a:txBody>
                    <a:bodyPr/>
                    <a:lstStyle/>
                    <a:p>
                      <a:pPr marL="0" algn="l" fontAlgn="b">
                        <a:spcBef>
                          <a:spcPts val="0"/>
                        </a:spcBef>
                      </a:pPr>
                      <a:r>
                        <a:rPr lang="en-US" sz="1000" i="1" u="none" strike="noStrike" dirty="0">
                          <a:effectLst/>
                        </a:rPr>
                        <a:t>Inequality decomposition: Within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98.2%</a:t>
                      </a:r>
                    </a:p>
                  </a:txBody>
                  <a:tcPr marL="6002" marR="6002" marT="6002"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98.2%</a:t>
                      </a:r>
                    </a:p>
                  </a:txBody>
                  <a:tcPr marL="6002" marR="6002" marT="6002"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4217013645"/>
                  </a:ext>
                </a:extLst>
              </a:tr>
              <a:tr h="196865">
                <a:tc>
                  <a:txBody>
                    <a:bodyPr/>
                    <a:lstStyle/>
                    <a:p>
                      <a:pPr marL="0" algn="l" fontAlgn="b">
                        <a:spcBef>
                          <a:spcPts val="0"/>
                        </a:spcBef>
                      </a:pPr>
                      <a:r>
                        <a:rPr lang="en-US" sz="1000" i="1" u="none" strike="noStrike" dirty="0">
                          <a:effectLst/>
                        </a:rPr>
                        <a:t>Inequality decomposition: Between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1.8%</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1.8%</a:t>
                      </a:r>
                    </a:p>
                  </a:txBody>
                  <a:tcPr marL="6002" marR="6002" marT="6002" marB="0" anchor="ctr">
                    <a:solidFill>
                      <a:schemeClr val="bg1">
                        <a:lumMod val="95000"/>
                      </a:schemeClr>
                    </a:solidFill>
                  </a:tcPr>
                </a:tc>
                <a:extLst>
                  <a:ext uri="{0D108BD9-81ED-4DB2-BD59-A6C34878D82A}">
                    <a16:rowId xmlns:a16="http://schemas.microsoft.com/office/drawing/2014/main" val="749179757"/>
                  </a:ext>
                </a:extLst>
              </a:tr>
              <a:tr h="329977">
                <a:tc gridSpan="2">
                  <a:txBody>
                    <a:bodyPr/>
                    <a:lstStyle/>
                    <a:p>
                      <a:pPr marL="0" algn="l" fontAlgn="b">
                        <a:spcBef>
                          <a:spcPts val="0"/>
                        </a:spcBef>
                      </a:pPr>
                      <a:r>
                        <a:rPr lang="en-US" sz="1000" b="1" i="0" u="none" strike="noStrike" dirty="0">
                          <a:effectLst/>
                        </a:rPr>
                        <a:t>Gender category 2: Demographics and income</a:t>
                      </a:r>
                      <a:endParaRPr lang="en-US" sz="1000" b="1" i="0" u="none" strike="noStrike" dirty="0">
                        <a:effectLst/>
                        <a:latin typeface="Calibri" panose="020F0502020204030204" pitchFamily="34" charset="0"/>
                      </a:endParaRPr>
                    </a:p>
                  </a:txBody>
                  <a:tcPr marL="5678" marR="5678" marT="5678" marB="0" anchor="b">
                    <a:solidFill>
                      <a:schemeClr val="bg1">
                        <a:lumMod val="95000"/>
                      </a:schemeClr>
                    </a:solidFill>
                  </a:tcPr>
                </a:tc>
                <a:tc hMerge="1">
                  <a:txBody>
                    <a:bodyPr/>
                    <a:lstStyle/>
                    <a:p>
                      <a:endParaRPr lang="en-US"/>
                    </a:p>
                  </a:txBody>
                  <a:tcPr/>
                </a:tc>
                <a:tc>
                  <a:txBody>
                    <a:bodyPr/>
                    <a:lstStyle/>
                    <a:p>
                      <a:pPr marL="0" algn="ctr" fontAlgn="ctr">
                        <a:spcBef>
                          <a:spcPts val="0"/>
                        </a:spcBef>
                      </a:pPr>
                      <a:endParaRPr lang="en-US" sz="1100" b="0" i="0" u="none" strike="noStrike" dirty="0">
                        <a:effectLst/>
                        <a:latin typeface="Calibri" panose="020F0502020204030204" pitchFamily="34" charset="0"/>
                      </a:endParaRPr>
                    </a:p>
                  </a:txBody>
                  <a:tcPr marL="6252" marR="6252" marT="6252" marB="0" anchor="ctr">
                    <a:solidFill>
                      <a:schemeClr val="bg1">
                        <a:lumMod val="95000"/>
                      </a:schemeClr>
                    </a:solidFill>
                  </a:tcPr>
                </a:tc>
                <a:extLst>
                  <a:ext uri="{0D108BD9-81ED-4DB2-BD59-A6C34878D82A}">
                    <a16:rowId xmlns:a16="http://schemas.microsoft.com/office/drawing/2014/main" val="3574789949"/>
                  </a:ext>
                </a:extLst>
              </a:tr>
              <a:tr h="196865">
                <a:tc>
                  <a:txBody>
                    <a:bodyPr/>
                    <a:lstStyle/>
                    <a:p>
                      <a:pPr marL="0" algn="l" fontAlgn="b">
                        <a:spcBef>
                          <a:spcPts val="0"/>
                        </a:spcBef>
                      </a:pPr>
                      <a:r>
                        <a:rPr lang="en-US" sz="1000" b="0" i="0" u="none" strike="noStrike" dirty="0">
                          <a:effectLst/>
                          <a:latin typeface="Calibri" panose="020F0502020204030204" pitchFamily="34" charset="0"/>
                        </a:rPr>
                        <a:t>Earners are female majority</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35.4</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33.9</a:t>
                      </a:r>
                    </a:p>
                  </a:txBody>
                  <a:tcPr marL="6002" marR="6002" marT="6002" marB="0" anchor="ctr">
                    <a:solidFill>
                      <a:schemeClr val="bg1">
                        <a:lumMod val="95000"/>
                      </a:schemeClr>
                    </a:solidFill>
                  </a:tcPr>
                </a:tc>
                <a:extLst>
                  <a:ext uri="{0D108BD9-81ED-4DB2-BD59-A6C34878D82A}">
                    <a16:rowId xmlns:a16="http://schemas.microsoft.com/office/drawing/2014/main" val="3501254382"/>
                  </a:ext>
                </a:extLst>
              </a:tr>
              <a:tr h="196865">
                <a:tc>
                  <a:txBody>
                    <a:bodyPr/>
                    <a:lstStyle/>
                    <a:p>
                      <a:pPr marL="0" algn="l" fontAlgn="b">
                        <a:spcBef>
                          <a:spcPts val="0"/>
                        </a:spcBef>
                      </a:pPr>
                      <a:r>
                        <a:rPr lang="en-US" sz="1000" b="0" i="0" u="none" strike="noStrike" dirty="0">
                          <a:effectLst/>
                          <a:latin typeface="Calibri" panose="020F0502020204030204" pitchFamily="34" charset="0"/>
                        </a:rPr>
                        <a:t>Earners are male majority</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37.1</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36.0</a:t>
                      </a:r>
                    </a:p>
                  </a:txBody>
                  <a:tcPr marL="6002" marR="6002" marT="6002" marB="0" anchor="ctr">
                    <a:solidFill>
                      <a:schemeClr val="bg1">
                        <a:lumMod val="95000"/>
                      </a:schemeClr>
                    </a:solidFill>
                  </a:tcPr>
                </a:tc>
                <a:extLst>
                  <a:ext uri="{0D108BD9-81ED-4DB2-BD59-A6C34878D82A}">
                    <a16:rowId xmlns:a16="http://schemas.microsoft.com/office/drawing/2014/main" val="1368656984"/>
                  </a:ext>
                </a:extLst>
              </a:tr>
              <a:tr h="196865">
                <a:tc>
                  <a:txBody>
                    <a:bodyPr/>
                    <a:lstStyle/>
                    <a:p>
                      <a:pPr marL="0" algn="l" fontAlgn="b">
                        <a:spcBef>
                          <a:spcPts val="0"/>
                        </a:spcBef>
                      </a:pPr>
                      <a:r>
                        <a:rPr lang="en-US" sz="1000" b="0" i="0" u="none" strike="noStrike" dirty="0">
                          <a:effectLst/>
                          <a:latin typeface="Calibri" panose="020F0502020204030204" pitchFamily="34" charset="0"/>
                        </a:rPr>
                        <a:t>Female-male earners balanced</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32.2</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30.9</a:t>
                      </a:r>
                    </a:p>
                  </a:txBody>
                  <a:tcPr marL="6002" marR="6002" marT="6002" marB="0" anchor="ctr">
                    <a:solidFill>
                      <a:schemeClr val="bg1">
                        <a:lumMod val="95000"/>
                      </a:schemeClr>
                    </a:solidFill>
                  </a:tcPr>
                </a:tc>
                <a:extLst>
                  <a:ext uri="{0D108BD9-81ED-4DB2-BD59-A6C34878D82A}">
                    <a16:rowId xmlns:a16="http://schemas.microsoft.com/office/drawing/2014/main" val="1610385632"/>
                  </a:ext>
                </a:extLst>
              </a:tr>
              <a:tr h="196865">
                <a:tc>
                  <a:txBody>
                    <a:bodyPr/>
                    <a:lstStyle/>
                    <a:p>
                      <a:pPr marL="0" algn="l" fontAlgn="b">
                        <a:spcBef>
                          <a:spcPts val="0"/>
                        </a:spcBef>
                      </a:pPr>
                      <a:r>
                        <a:rPr lang="en-US" sz="1000" b="0" i="0" u="none" strike="noStrike" dirty="0">
                          <a:effectLst/>
                          <a:latin typeface="Calibri" panose="020F0502020204030204" pitchFamily="34" charset="0"/>
                        </a:rPr>
                        <a:t>No earners</a:t>
                      </a:r>
                    </a:p>
                  </a:txBody>
                  <a:tcPr marL="5678" marR="5678" marT="5678"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37.4</a:t>
                      </a:r>
                    </a:p>
                  </a:txBody>
                  <a:tcPr marL="6002" marR="6002" marT="6002"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35.9</a:t>
                      </a:r>
                    </a:p>
                  </a:txBody>
                  <a:tcPr marL="6002" marR="6002" marT="6002"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19230264"/>
                  </a:ext>
                </a:extLst>
              </a:tr>
              <a:tr h="196865">
                <a:tc>
                  <a:txBody>
                    <a:bodyPr/>
                    <a:lstStyle/>
                    <a:p>
                      <a:pPr marL="0" algn="l" fontAlgn="b">
                        <a:spcBef>
                          <a:spcPts val="0"/>
                        </a:spcBef>
                      </a:pPr>
                      <a:r>
                        <a:rPr lang="en-US" sz="1000" i="1" u="none" strike="noStrike" dirty="0">
                          <a:effectLst/>
                        </a:rPr>
                        <a:t>Inequality decomposition: Within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95.7%</a:t>
                      </a:r>
                    </a:p>
                  </a:txBody>
                  <a:tcPr marL="6002" marR="6002" marT="6002"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95.6%</a:t>
                      </a:r>
                    </a:p>
                  </a:txBody>
                  <a:tcPr marL="6002" marR="6002" marT="6002"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227579315"/>
                  </a:ext>
                </a:extLst>
              </a:tr>
              <a:tr h="196865">
                <a:tc>
                  <a:txBody>
                    <a:bodyPr/>
                    <a:lstStyle/>
                    <a:p>
                      <a:pPr marL="0" algn="l" fontAlgn="b">
                        <a:spcBef>
                          <a:spcPts val="0"/>
                        </a:spcBef>
                      </a:pPr>
                      <a:r>
                        <a:rPr lang="en-US" sz="1000" i="1" u="none" strike="noStrike" dirty="0">
                          <a:effectLst/>
                        </a:rPr>
                        <a:t>Inequality decomposition: Between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4.3%</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4.4%</a:t>
                      </a:r>
                    </a:p>
                  </a:txBody>
                  <a:tcPr marL="6002" marR="6002" marT="6002" marB="0" anchor="ctr">
                    <a:solidFill>
                      <a:schemeClr val="bg1">
                        <a:lumMod val="95000"/>
                      </a:schemeClr>
                    </a:solidFill>
                  </a:tcPr>
                </a:tc>
                <a:extLst>
                  <a:ext uri="{0D108BD9-81ED-4DB2-BD59-A6C34878D82A}">
                    <a16:rowId xmlns:a16="http://schemas.microsoft.com/office/drawing/2014/main" val="2866353696"/>
                  </a:ext>
                </a:extLst>
              </a:tr>
              <a:tr h="349227">
                <a:tc gridSpan="3">
                  <a:txBody>
                    <a:bodyPr/>
                    <a:lstStyle/>
                    <a:p>
                      <a:pPr marL="0" algn="l" fontAlgn="b">
                        <a:spcBef>
                          <a:spcPts val="0"/>
                        </a:spcBef>
                      </a:pPr>
                      <a:r>
                        <a:rPr lang="en-US" sz="1000" b="1" i="0" u="none" strike="noStrike" dirty="0">
                          <a:effectLst/>
                        </a:rPr>
                        <a:t>Gender category 3: Demographics, income and dependents</a:t>
                      </a:r>
                      <a:endParaRPr lang="en-US" sz="1000" b="1" i="0" u="none" strike="noStrike" dirty="0">
                        <a:effectLst/>
                        <a:latin typeface="Calibri" panose="020F0502020204030204" pitchFamily="34" charset="0"/>
                      </a:endParaRPr>
                    </a:p>
                  </a:txBody>
                  <a:tcPr marL="5678" marR="5678" marT="5678" marB="0" anchor="b">
                    <a:solidFill>
                      <a:schemeClr val="bg1">
                        <a:lumMod val="95000"/>
                      </a:schemeClr>
                    </a:solidFill>
                  </a:tcPr>
                </a:tc>
                <a:tc hMerge="1">
                  <a:txBody>
                    <a:bodyPr/>
                    <a:lstStyle/>
                    <a:p>
                      <a:endParaRPr lang="en-US"/>
                    </a:p>
                  </a:txBody>
                  <a:tcPr/>
                </a:tc>
                <a:tc hMerge="1">
                  <a:txBody>
                    <a:bodyPr/>
                    <a:lstStyle/>
                    <a:p>
                      <a:endParaRPr lang="en-US"/>
                    </a:p>
                  </a:txBody>
                  <a:tcPr>
                    <a:solidFill>
                      <a:schemeClr val="bg1">
                        <a:lumMod val="95000"/>
                      </a:schemeClr>
                    </a:solidFill>
                  </a:tcPr>
                </a:tc>
                <a:extLst>
                  <a:ext uri="{0D108BD9-81ED-4DB2-BD59-A6C34878D82A}">
                    <a16:rowId xmlns:a16="http://schemas.microsoft.com/office/drawing/2014/main" val="1903720223"/>
                  </a:ext>
                </a:extLst>
              </a:tr>
              <a:tr h="196865">
                <a:tc>
                  <a:txBody>
                    <a:bodyPr/>
                    <a:lstStyle/>
                    <a:p>
                      <a:pPr marL="0" algn="l" fontAlgn="b">
                        <a:spcBef>
                          <a:spcPts val="0"/>
                        </a:spcBef>
                      </a:pPr>
                      <a:r>
                        <a:rPr lang="en-US" sz="1000" b="0" i="0" u="none" strike="noStrike" dirty="0">
                          <a:effectLst/>
                        </a:rPr>
                        <a:t>Earners female majority w/o dependents</a:t>
                      </a:r>
                      <a:endParaRPr lang="en-US" sz="1000" b="0" i="0" u="none" strike="noStrike" dirty="0">
                        <a:effectLst/>
                        <a:latin typeface="Calibri" panose="020F0502020204030204" pitchFamily="34" charset="0"/>
                      </a:endParaRP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33.3</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31.8</a:t>
                      </a:r>
                    </a:p>
                  </a:txBody>
                  <a:tcPr marL="6002" marR="6002" marT="6002" marB="0" anchor="ctr">
                    <a:solidFill>
                      <a:schemeClr val="bg1">
                        <a:lumMod val="95000"/>
                      </a:schemeClr>
                    </a:solidFill>
                  </a:tcPr>
                </a:tc>
                <a:extLst>
                  <a:ext uri="{0D108BD9-81ED-4DB2-BD59-A6C34878D82A}">
                    <a16:rowId xmlns:a16="http://schemas.microsoft.com/office/drawing/2014/main" val="3008265406"/>
                  </a:ext>
                </a:extLst>
              </a:tr>
              <a:tr h="196865">
                <a:tc>
                  <a:txBody>
                    <a:bodyPr/>
                    <a:lstStyle/>
                    <a:p>
                      <a:pPr marL="0" algn="l" fontAlgn="b">
                        <a:spcBef>
                          <a:spcPts val="0"/>
                        </a:spcBef>
                      </a:pPr>
                      <a:r>
                        <a:rPr lang="en-US" sz="1000" b="0" i="0" u="none" strike="noStrike" dirty="0">
                          <a:effectLst/>
                          <a:latin typeface="Calibri" panose="020F0502020204030204" pitchFamily="34" charset="0"/>
                        </a:rPr>
                        <a:t>Earners male majority w/o dependents</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38.2</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37.2</a:t>
                      </a:r>
                    </a:p>
                  </a:txBody>
                  <a:tcPr marL="6002" marR="6002" marT="6002" marB="0" anchor="ctr">
                    <a:solidFill>
                      <a:schemeClr val="bg1">
                        <a:lumMod val="95000"/>
                      </a:schemeClr>
                    </a:solidFill>
                  </a:tcPr>
                </a:tc>
                <a:extLst>
                  <a:ext uri="{0D108BD9-81ED-4DB2-BD59-A6C34878D82A}">
                    <a16:rowId xmlns:a16="http://schemas.microsoft.com/office/drawing/2014/main" val="4241249048"/>
                  </a:ext>
                </a:extLst>
              </a:tr>
              <a:tr h="196865">
                <a:tc>
                  <a:txBody>
                    <a:bodyPr/>
                    <a:lstStyle/>
                    <a:p>
                      <a:pPr marL="0" algn="l" fontAlgn="b">
                        <a:spcBef>
                          <a:spcPts val="0"/>
                        </a:spcBef>
                      </a:pPr>
                      <a:r>
                        <a:rPr lang="en-US" sz="1000" b="0" i="0" u="none" strike="noStrike" dirty="0">
                          <a:effectLst/>
                          <a:latin typeface="Calibri" panose="020F0502020204030204" pitchFamily="34" charset="0"/>
                        </a:rPr>
                        <a:t>Equal no. M-F earners w/o dependents</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30.2</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28.9</a:t>
                      </a:r>
                    </a:p>
                  </a:txBody>
                  <a:tcPr marL="6002" marR="6002" marT="6002" marB="0" anchor="ctr">
                    <a:solidFill>
                      <a:schemeClr val="bg1">
                        <a:lumMod val="95000"/>
                      </a:schemeClr>
                    </a:solidFill>
                  </a:tcPr>
                </a:tc>
                <a:extLst>
                  <a:ext uri="{0D108BD9-81ED-4DB2-BD59-A6C34878D82A}">
                    <a16:rowId xmlns:a16="http://schemas.microsoft.com/office/drawing/2014/main" val="4066971768"/>
                  </a:ext>
                </a:extLst>
              </a:tr>
              <a:tr h="196865">
                <a:tc>
                  <a:txBody>
                    <a:bodyPr/>
                    <a:lstStyle/>
                    <a:p>
                      <a:pPr marL="0" algn="l" fontAlgn="b">
                        <a:spcBef>
                          <a:spcPts val="0"/>
                        </a:spcBef>
                      </a:pPr>
                      <a:r>
                        <a:rPr lang="en-US" sz="1000" b="0" i="0" u="none" strike="noStrike" dirty="0">
                          <a:effectLst/>
                          <a:latin typeface="Calibri" panose="020F0502020204030204" pitchFamily="34" charset="0"/>
                        </a:rPr>
                        <a:t>No earners w/o dependents</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37.1</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35.6</a:t>
                      </a:r>
                    </a:p>
                  </a:txBody>
                  <a:tcPr marL="6002" marR="6002" marT="6002" marB="0" anchor="ctr">
                    <a:solidFill>
                      <a:schemeClr val="bg1">
                        <a:lumMod val="95000"/>
                      </a:schemeClr>
                    </a:solidFill>
                  </a:tcPr>
                </a:tc>
                <a:extLst>
                  <a:ext uri="{0D108BD9-81ED-4DB2-BD59-A6C34878D82A}">
                    <a16:rowId xmlns:a16="http://schemas.microsoft.com/office/drawing/2014/main" val="1776786502"/>
                  </a:ext>
                </a:extLst>
              </a:tr>
              <a:tr h="196865">
                <a:tc>
                  <a:txBody>
                    <a:bodyPr/>
                    <a:lstStyle/>
                    <a:p>
                      <a:pPr marL="0" algn="l" fontAlgn="b">
                        <a:spcBef>
                          <a:spcPts val="0"/>
                        </a:spcBef>
                      </a:pPr>
                      <a:r>
                        <a:rPr lang="en-US" sz="1000" b="0" i="0" u="none" strike="noStrike" dirty="0">
                          <a:effectLst/>
                          <a:latin typeface="Calibri" panose="020F0502020204030204" pitchFamily="34" charset="0"/>
                        </a:rPr>
                        <a:t>Earners female majority w/dependents</a:t>
                      </a: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32.5</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31.1</a:t>
                      </a:r>
                    </a:p>
                  </a:txBody>
                  <a:tcPr marL="6002" marR="6002" marT="6002" marB="0" anchor="ctr">
                    <a:solidFill>
                      <a:schemeClr val="bg1">
                        <a:lumMod val="95000"/>
                      </a:schemeClr>
                    </a:solidFill>
                  </a:tcPr>
                </a:tc>
                <a:extLst>
                  <a:ext uri="{0D108BD9-81ED-4DB2-BD59-A6C34878D82A}">
                    <a16:rowId xmlns:a16="http://schemas.microsoft.com/office/drawing/2014/main" val="996102213"/>
                  </a:ext>
                </a:extLst>
              </a:tr>
              <a:tr h="196865">
                <a:tc>
                  <a:txBody>
                    <a:bodyPr/>
                    <a:lstStyle/>
                    <a:p>
                      <a:pPr marL="0" algn="l" fontAlgn="b">
                        <a:spcBef>
                          <a:spcPts val="0"/>
                        </a:spcBef>
                      </a:pPr>
                      <a:r>
                        <a:rPr lang="en-US" sz="1000" b="0" i="0" u="none" strike="noStrike" dirty="0">
                          <a:effectLst/>
                        </a:rPr>
                        <a:t>Earners male majority w/dependents</a:t>
                      </a:r>
                      <a:endParaRPr lang="en-US" sz="1000" b="0" i="0" u="none" strike="noStrike" dirty="0">
                        <a:effectLst/>
                        <a:latin typeface="Calibri" panose="020F0502020204030204" pitchFamily="34" charset="0"/>
                      </a:endParaRP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31.3</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30.3</a:t>
                      </a:r>
                    </a:p>
                  </a:txBody>
                  <a:tcPr marL="6002" marR="6002" marT="6002" marB="0" anchor="ctr">
                    <a:solidFill>
                      <a:schemeClr val="bg1">
                        <a:lumMod val="95000"/>
                      </a:schemeClr>
                    </a:solidFill>
                  </a:tcPr>
                </a:tc>
                <a:extLst>
                  <a:ext uri="{0D108BD9-81ED-4DB2-BD59-A6C34878D82A}">
                    <a16:rowId xmlns:a16="http://schemas.microsoft.com/office/drawing/2014/main" val="393004137"/>
                  </a:ext>
                </a:extLst>
              </a:tr>
              <a:tr h="196865">
                <a:tc>
                  <a:txBody>
                    <a:bodyPr/>
                    <a:lstStyle/>
                    <a:p>
                      <a:pPr marL="0" algn="l" fontAlgn="b">
                        <a:spcBef>
                          <a:spcPts val="0"/>
                        </a:spcBef>
                      </a:pPr>
                      <a:r>
                        <a:rPr lang="en-US" sz="1000" b="0" i="0" u="none" strike="noStrike" dirty="0">
                          <a:effectLst/>
                        </a:rPr>
                        <a:t>Equal no. M-F earners w/dependents</a:t>
                      </a:r>
                      <a:endParaRPr lang="en-US" sz="1000" b="0" i="0" u="none" strike="noStrike" dirty="0">
                        <a:effectLst/>
                        <a:latin typeface="Calibri" panose="020F0502020204030204" pitchFamily="34" charset="0"/>
                      </a:endParaRPr>
                    </a:p>
                  </a:txBody>
                  <a:tcPr marL="5678" marR="5678" marT="5678"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30.6</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29.1</a:t>
                      </a:r>
                    </a:p>
                  </a:txBody>
                  <a:tcPr marL="6002" marR="6002" marT="6002" marB="0" anchor="ctr">
                    <a:solidFill>
                      <a:schemeClr val="bg1">
                        <a:lumMod val="95000"/>
                      </a:schemeClr>
                    </a:solidFill>
                  </a:tcPr>
                </a:tc>
                <a:extLst>
                  <a:ext uri="{0D108BD9-81ED-4DB2-BD59-A6C34878D82A}">
                    <a16:rowId xmlns:a16="http://schemas.microsoft.com/office/drawing/2014/main" val="4233425236"/>
                  </a:ext>
                </a:extLst>
              </a:tr>
              <a:tr h="196865">
                <a:tc>
                  <a:txBody>
                    <a:bodyPr/>
                    <a:lstStyle/>
                    <a:p>
                      <a:pPr marL="0" algn="l" fontAlgn="b">
                        <a:spcBef>
                          <a:spcPts val="0"/>
                        </a:spcBef>
                      </a:pPr>
                      <a:r>
                        <a:rPr lang="en-US" sz="1000" b="0" i="0" u="none" strike="noStrike" dirty="0">
                          <a:effectLst/>
                          <a:latin typeface="Calibri" panose="020F0502020204030204" pitchFamily="34" charset="0"/>
                        </a:rPr>
                        <a:t>No earners w/dependents</a:t>
                      </a:r>
                    </a:p>
                  </a:txBody>
                  <a:tcPr marL="5678" marR="5678" marT="5678"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32.6</a:t>
                      </a:r>
                    </a:p>
                  </a:txBody>
                  <a:tcPr marL="6002" marR="6002" marT="6002"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31.5</a:t>
                      </a:r>
                    </a:p>
                  </a:txBody>
                  <a:tcPr marL="6002" marR="6002" marT="6002"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18590838"/>
                  </a:ext>
                </a:extLst>
              </a:tr>
              <a:tr h="196865">
                <a:tc>
                  <a:txBody>
                    <a:bodyPr/>
                    <a:lstStyle/>
                    <a:p>
                      <a:pPr marL="0" algn="l" fontAlgn="b">
                        <a:spcBef>
                          <a:spcPts val="0"/>
                        </a:spcBef>
                      </a:pPr>
                      <a:r>
                        <a:rPr lang="en-US" sz="1000" i="1" u="none" strike="noStrike" dirty="0">
                          <a:effectLst/>
                        </a:rPr>
                        <a:t>Inequality decomposition: Within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82.5%</a:t>
                      </a:r>
                    </a:p>
                  </a:txBody>
                  <a:tcPr marL="6002" marR="6002" marT="6002"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82.2%</a:t>
                      </a:r>
                    </a:p>
                  </a:txBody>
                  <a:tcPr marL="6002" marR="6002" marT="6002"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964684038"/>
                  </a:ext>
                </a:extLst>
              </a:tr>
              <a:tr h="196865">
                <a:tc>
                  <a:txBody>
                    <a:bodyPr/>
                    <a:lstStyle/>
                    <a:p>
                      <a:pPr marL="0" algn="l" fontAlgn="b">
                        <a:spcBef>
                          <a:spcPts val="0"/>
                        </a:spcBef>
                      </a:pPr>
                      <a:r>
                        <a:rPr lang="en-US" sz="1000" i="1" u="none" strike="noStrike" dirty="0">
                          <a:effectLst/>
                        </a:rPr>
                        <a:t>Inequality decomposition: Between</a:t>
                      </a:r>
                      <a:endParaRPr lang="en-US" sz="1000" b="0" i="1" u="none" strike="noStrike" dirty="0">
                        <a:effectLst/>
                        <a:latin typeface="Calibri" panose="020F0502020204030204" pitchFamily="34" charset="0"/>
                      </a:endParaRPr>
                    </a:p>
                  </a:txBody>
                  <a:tcPr marL="6252" marR="6252" marT="6252"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a:solidFill>
                            <a:schemeClr val="dk1"/>
                          </a:solidFill>
                          <a:effectLst/>
                          <a:latin typeface="+mn-lt"/>
                          <a:ea typeface="+mn-ea"/>
                          <a:cs typeface="+mn-cs"/>
                        </a:rPr>
                        <a:t>17.5%</a:t>
                      </a:r>
                    </a:p>
                  </a:txBody>
                  <a:tcPr marL="6002" marR="6002" marT="6002"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algn="ctr" defTabSz="914400" rtl="0" eaLnBrk="1" fontAlgn="ctr" latinLnBrk="0" hangingPunct="1">
                        <a:spcBef>
                          <a:spcPts val="0"/>
                        </a:spcBef>
                      </a:pPr>
                      <a:r>
                        <a:rPr lang="en-US" sz="1100" u="none" strike="noStrike" kern="1200" dirty="0">
                          <a:solidFill>
                            <a:schemeClr val="dk1"/>
                          </a:solidFill>
                          <a:effectLst/>
                          <a:latin typeface="+mn-lt"/>
                          <a:ea typeface="+mn-ea"/>
                          <a:cs typeface="+mn-cs"/>
                        </a:rPr>
                        <a:t>17.8%</a:t>
                      </a:r>
                    </a:p>
                  </a:txBody>
                  <a:tcPr marL="6002" marR="6002" marT="6002" marB="0" anchor="ctr">
                    <a:solidFill>
                      <a:schemeClr val="bg1">
                        <a:lumMod val="95000"/>
                      </a:schemeClr>
                    </a:solidFill>
                  </a:tcPr>
                </a:tc>
                <a:extLst>
                  <a:ext uri="{0D108BD9-81ED-4DB2-BD59-A6C34878D82A}">
                    <a16:rowId xmlns:a16="http://schemas.microsoft.com/office/drawing/2014/main" val="2320915082"/>
                  </a:ext>
                </a:extLst>
              </a:tr>
            </a:tbl>
          </a:graphicData>
        </a:graphic>
      </p:graphicFrame>
    </p:spTree>
    <p:extLst>
      <p:ext uri="{BB962C8B-B14F-4D97-AF65-F5344CB8AC3E}">
        <p14:creationId xmlns:p14="http://schemas.microsoft.com/office/powerpoint/2010/main" val="3197363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8">
            <a:extLst>
              <a:ext uri="{FF2B5EF4-FFF2-40B4-BE49-F238E27FC236}">
                <a16:creationId xmlns:a16="http://schemas.microsoft.com/office/drawing/2014/main" id="{81014AAA-4CA2-117B-5927-6D9BE4079611}"/>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13</a:t>
            </a:fld>
            <a:endParaRPr lang="en-US" altLang="en-US" dirty="0">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90075002-D452-41E3-4513-E0F6A2D59C95}"/>
              </a:ext>
            </a:extLst>
          </p:cNvPr>
          <p:cNvSpPr txBox="1">
            <a:spLocks/>
          </p:cNvSpPr>
          <p:nvPr/>
        </p:nvSpPr>
        <p:spPr>
          <a:xfrm>
            <a:off x="530402" y="389837"/>
            <a:ext cx="11131192" cy="4773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C00000"/>
                </a:solidFill>
                <a:latin typeface="Arial Bold" panose="020B0704020202020204" pitchFamily="34" charset="0"/>
                <a:cs typeface="Arial Bold" panose="020B0704020202020204" pitchFamily="34" charset="0"/>
              </a:rPr>
              <a:t>Next steps</a:t>
            </a:r>
          </a:p>
        </p:txBody>
      </p:sp>
      <p:sp>
        <p:nvSpPr>
          <p:cNvPr id="14" name="Content Placeholder 2">
            <a:extLst>
              <a:ext uri="{FF2B5EF4-FFF2-40B4-BE49-F238E27FC236}">
                <a16:creationId xmlns:a16="http://schemas.microsoft.com/office/drawing/2014/main" id="{3F323C43-78E6-FE70-5F88-2F9A5615382C}"/>
              </a:ext>
            </a:extLst>
          </p:cNvPr>
          <p:cNvSpPr txBox="1">
            <a:spLocks/>
          </p:cNvSpPr>
          <p:nvPr/>
        </p:nvSpPr>
        <p:spPr>
          <a:xfrm>
            <a:off x="760936" y="1141930"/>
            <a:ext cx="10670131" cy="20230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r>
              <a:rPr lang="en-US" sz="2200" dirty="0">
                <a:latin typeface="Arial" panose="020B0604020202020204" pitchFamily="34" charset="0"/>
                <a:cs typeface="Arial" panose="020B0604020202020204" pitchFamily="34" charset="0"/>
              </a:rPr>
              <a:t>The </a:t>
            </a:r>
            <a:r>
              <a:rPr lang="en-US" sz="2200" b="1" dirty="0">
                <a:solidFill>
                  <a:schemeClr val="accent6">
                    <a:lumMod val="75000"/>
                  </a:schemeClr>
                </a:solidFill>
                <a:latin typeface="Arial" panose="020B0604020202020204" pitchFamily="34" charset="0"/>
                <a:cs typeface="Arial" panose="020B0604020202020204" pitchFamily="34" charset="0"/>
              </a:rPr>
              <a:t>analysis will be refined </a:t>
            </a:r>
            <a:r>
              <a:rPr lang="en-US" sz="2200" dirty="0">
                <a:latin typeface="Arial" panose="020B0604020202020204" pitchFamily="34" charset="0"/>
                <a:cs typeface="Arial" panose="020B0604020202020204" pitchFamily="34" charset="0"/>
              </a:rPr>
              <a:t>to incorporate feedback from colleagues.</a:t>
            </a:r>
          </a:p>
          <a:p>
            <a:pPr marL="0" indent="0" algn="just">
              <a:spcBef>
                <a:spcPts val="0"/>
              </a:spcBef>
              <a:buFont typeface="Arial" panose="020B0604020202020204" pitchFamily="34" charset="0"/>
              <a:buNone/>
            </a:pPr>
            <a:endParaRPr lang="en-US" sz="2200" b="1" dirty="0">
              <a:solidFill>
                <a:schemeClr val="accent6">
                  <a:lumMod val="75000"/>
                </a:schemeClr>
              </a:solidFill>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b="1" dirty="0">
              <a:solidFill>
                <a:schemeClr val="accent6">
                  <a:lumMod val="75000"/>
                </a:schemeClr>
              </a:solidFill>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b="1" dirty="0">
              <a:solidFill>
                <a:schemeClr val="accent6">
                  <a:lumMod val="75000"/>
                </a:schemeClr>
              </a:solidFill>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r>
              <a:rPr lang="en-US" sz="2200" dirty="0">
                <a:latin typeface="Arial" panose="020B0604020202020204" pitchFamily="34" charset="0"/>
                <a:cs typeface="Arial" panose="020B0604020202020204" pitchFamily="34" charset="0"/>
              </a:rPr>
              <a:t>The 2019 CEQ will </a:t>
            </a:r>
            <a:r>
              <a:rPr lang="en-US" sz="2200" b="1" dirty="0">
                <a:solidFill>
                  <a:schemeClr val="accent6">
                    <a:lumMod val="75000"/>
                  </a:schemeClr>
                </a:solidFill>
                <a:latin typeface="Arial" panose="020B0604020202020204" pitchFamily="34" charset="0"/>
                <a:cs typeface="Arial" panose="020B0604020202020204" pitchFamily="34" charset="0"/>
              </a:rPr>
              <a:t>serve as the template for a 2023 CEQ </a:t>
            </a:r>
            <a:r>
              <a:rPr lang="en-US" sz="2200" dirty="0">
                <a:latin typeface="Arial" panose="020B0604020202020204" pitchFamily="34" charset="0"/>
                <a:cs typeface="Arial" panose="020B0604020202020204" pitchFamily="34" charset="0"/>
              </a:rPr>
              <a:t>and as a baseline for comparisons, where more substantive policy recommendations will be drawn.</a:t>
            </a:r>
          </a:p>
        </p:txBody>
      </p:sp>
    </p:spTree>
    <p:extLst>
      <p:ext uri="{BB962C8B-B14F-4D97-AF65-F5344CB8AC3E}">
        <p14:creationId xmlns:p14="http://schemas.microsoft.com/office/powerpoint/2010/main" val="2376306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B855-D53C-9880-D877-F9CFBE2A3C3A}"/>
              </a:ext>
            </a:extLst>
          </p:cNvPr>
          <p:cNvSpPr>
            <a:spLocks noGrp="1"/>
          </p:cNvSpPr>
          <p:nvPr>
            <p:ph type="title"/>
          </p:nvPr>
        </p:nvSpPr>
        <p:spPr>
          <a:xfrm>
            <a:off x="232020" y="567028"/>
            <a:ext cx="11131192" cy="477356"/>
          </a:xfrm>
        </p:spPr>
        <p:txBody>
          <a:bodyPr>
            <a:noAutofit/>
          </a:bodyPr>
          <a:lstStyle/>
          <a:p>
            <a:r>
              <a:rPr lang="en-US" sz="3200" b="1" dirty="0">
                <a:solidFill>
                  <a:srgbClr val="C00000"/>
                </a:solidFill>
                <a:latin typeface="Arial Bold" panose="020B0704020202020204" pitchFamily="34" charset="0"/>
                <a:cs typeface="Arial Bold" panose="020B0704020202020204" pitchFamily="34" charset="0"/>
              </a:rPr>
              <a:t>The CEQ approach relies on the calculation of different income concepts</a:t>
            </a:r>
          </a:p>
        </p:txBody>
      </p:sp>
      <p:sp>
        <p:nvSpPr>
          <p:cNvPr id="3" name="Content Placeholder 2">
            <a:extLst>
              <a:ext uri="{FF2B5EF4-FFF2-40B4-BE49-F238E27FC236}">
                <a16:creationId xmlns:a16="http://schemas.microsoft.com/office/drawing/2014/main" id="{01F7F55B-BDC4-B287-03D7-804CD1B1B28C}"/>
              </a:ext>
            </a:extLst>
          </p:cNvPr>
          <p:cNvSpPr>
            <a:spLocks noGrp="1"/>
          </p:cNvSpPr>
          <p:nvPr>
            <p:ph idx="1"/>
          </p:nvPr>
        </p:nvSpPr>
        <p:spPr>
          <a:xfrm>
            <a:off x="427200" y="1883516"/>
            <a:ext cx="4187301" cy="4057449"/>
          </a:xfrm>
        </p:spPr>
        <p:txBody>
          <a:bodyPr>
            <a:noAutofit/>
          </a:bodyPr>
          <a:lstStyle/>
          <a:p>
            <a:pPr marL="0" indent="0" algn="just">
              <a:spcBef>
                <a:spcPts val="0"/>
              </a:spcBef>
              <a:buNone/>
            </a:pPr>
            <a:r>
              <a:rPr lang="en-US" sz="2200" b="1" dirty="0">
                <a:solidFill>
                  <a:schemeClr val="accent6">
                    <a:lumMod val="75000"/>
                  </a:schemeClr>
                </a:solidFill>
                <a:latin typeface="Arial" panose="020B0604020202020204" pitchFamily="34" charset="0"/>
                <a:cs typeface="Arial" panose="020B0604020202020204" pitchFamily="34" charset="0"/>
              </a:rPr>
              <a:t>Disposable income </a:t>
            </a:r>
            <a:r>
              <a:rPr lang="en-US" sz="2200" dirty="0">
                <a:latin typeface="Arial" panose="020B0604020202020204" pitchFamily="34" charset="0"/>
                <a:cs typeface="Arial" panose="020B0604020202020204" pitchFamily="34" charset="0"/>
              </a:rPr>
              <a:t>i</a:t>
            </a:r>
            <a:r>
              <a:rPr lang="ia-Latn-001" sz="2200" dirty="0">
                <a:latin typeface="Arial" panose="020B0604020202020204" pitchFamily="34" charset="0"/>
                <a:cs typeface="Arial" panose="020B0604020202020204" pitchFamily="34" charset="0"/>
              </a:rPr>
              <a:t>n </a:t>
            </a:r>
            <a:r>
              <a:rPr lang="en-US" sz="2200" dirty="0">
                <a:latin typeface="Arial" panose="020B0604020202020204" pitchFamily="34" charset="0"/>
                <a:cs typeface="Arial" panose="020B0604020202020204" pitchFamily="34" charset="0"/>
              </a:rPr>
              <a:t>the 2019 </a:t>
            </a:r>
            <a:r>
              <a:rPr lang="ia-Latn-001" sz="2200" dirty="0">
                <a:latin typeface="Arial" panose="020B0604020202020204" pitchFamily="34" charset="0"/>
                <a:cs typeface="Arial" panose="020B0604020202020204" pitchFamily="34" charset="0"/>
              </a:rPr>
              <a:t>Nigeria CEQ is measured by </a:t>
            </a:r>
            <a:r>
              <a:rPr lang="en-US" sz="2200" dirty="0">
                <a:latin typeface="Arial" panose="020B0604020202020204" pitchFamily="34" charset="0"/>
                <a:cs typeface="Arial" panose="020B0604020202020204" pitchFamily="34" charset="0"/>
              </a:rPr>
              <a:t> household consumption</a:t>
            </a:r>
            <a:r>
              <a:rPr lang="ia-Latn-001" sz="2200" dirty="0">
                <a:latin typeface="Arial" panose="020B0604020202020204" pitchFamily="34" charset="0"/>
                <a:cs typeface="Arial" panose="020B0604020202020204" pitchFamily="34" charset="0"/>
              </a:rPr>
              <a:t>, as observed in </a:t>
            </a:r>
            <a:r>
              <a:rPr lang="en-US" sz="2200" b="1" dirty="0">
                <a:solidFill>
                  <a:schemeClr val="accent6">
                    <a:lumMod val="75000"/>
                  </a:schemeClr>
                </a:solidFill>
                <a:latin typeface="Arial" panose="020B0604020202020204" pitchFamily="34" charset="0"/>
                <a:cs typeface="Arial" panose="020B0604020202020204" pitchFamily="34" charset="0"/>
              </a:rPr>
              <a:t>survey data </a:t>
            </a:r>
            <a:r>
              <a:rPr lang="en-US" sz="2200" dirty="0">
                <a:latin typeface="Arial" panose="020B0604020202020204" pitchFamily="34" charset="0"/>
                <a:cs typeface="Arial" panose="020B0604020202020204" pitchFamily="34" charset="0"/>
              </a:rPr>
              <a:t>from</a:t>
            </a:r>
            <a:r>
              <a:rPr lang="en-US" sz="2200" b="1" dirty="0">
                <a:solidFill>
                  <a:schemeClr val="accent6">
                    <a:lumMod val="75000"/>
                  </a:schemeClr>
                </a:solidFill>
                <a:latin typeface="Arial" panose="020B0604020202020204" pitchFamily="34" charset="0"/>
                <a:cs typeface="Arial" panose="020B0604020202020204" pitchFamily="34" charset="0"/>
              </a:rPr>
              <a:t> </a:t>
            </a:r>
            <a:r>
              <a:rPr lang="ia-Latn-001" sz="2200" dirty="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Nigeria Living Standards Survey (</a:t>
            </a:r>
            <a:r>
              <a:rPr lang="ia-Latn-001" sz="2200" dirty="0">
                <a:latin typeface="Arial" panose="020B0604020202020204" pitchFamily="34" charset="0"/>
                <a:cs typeface="Arial" panose="020B0604020202020204" pitchFamily="34" charset="0"/>
              </a:rPr>
              <a:t>NLSS</a:t>
            </a:r>
            <a:r>
              <a:rPr lang="en-US" sz="2200" dirty="0">
                <a:latin typeface="Arial" panose="020B0604020202020204" pitchFamily="34" charset="0"/>
                <a:cs typeface="Arial" panose="020B0604020202020204" pitchFamily="34" charset="0"/>
              </a:rPr>
              <a:t>)</a:t>
            </a:r>
            <a:r>
              <a:rPr lang="ia-Latn-001"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2018/</a:t>
            </a:r>
            <a:r>
              <a:rPr lang="ia-Latn-001" sz="2200" dirty="0">
                <a:latin typeface="Arial" panose="020B0604020202020204" pitchFamily="34" charset="0"/>
                <a:cs typeface="Arial" panose="020B0604020202020204" pitchFamily="34" charset="0"/>
              </a:rPr>
              <a:t>1</a:t>
            </a:r>
            <a:r>
              <a:rPr lang="en-US" sz="2200" dirty="0">
                <a:latin typeface="Arial" panose="020B0604020202020204" pitchFamily="34" charset="0"/>
                <a:cs typeface="Arial" panose="020B0604020202020204" pitchFamily="34" charset="0"/>
              </a:rPr>
              <a:t>9.</a:t>
            </a: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The rest of income concepts are </a:t>
            </a:r>
            <a:r>
              <a:rPr lang="en-US" sz="2200" b="1" dirty="0">
                <a:solidFill>
                  <a:schemeClr val="accent6">
                    <a:lumMod val="75000"/>
                  </a:schemeClr>
                </a:solidFill>
                <a:latin typeface="Arial" panose="020B0604020202020204" pitchFamily="34" charset="0"/>
                <a:cs typeface="Arial" panose="020B0604020202020204" pitchFamily="34" charset="0"/>
              </a:rPr>
              <a:t>estimated</a:t>
            </a:r>
            <a:r>
              <a:rPr lang="en-US" sz="2200" dirty="0">
                <a:latin typeface="Arial" panose="020B0604020202020204" pitchFamily="34" charset="0"/>
                <a:cs typeface="Arial" panose="020B0604020202020204" pitchFamily="34" charset="0"/>
              </a:rPr>
              <a:t> in line with the Commitment to Equity (CEQ) methodology, considering pensions as deferred income (PDI). </a:t>
            </a:r>
          </a:p>
          <a:p>
            <a:pPr marL="0" indent="0" algn="just">
              <a:spcBef>
                <a:spcPts val="0"/>
              </a:spcBef>
              <a:buNone/>
            </a:pPr>
            <a:endParaRPr lang="en-US" sz="2200" dirty="0">
              <a:latin typeface="Arial" panose="020B0604020202020204" pitchFamily="34" charset="0"/>
              <a:cs typeface="Arial" panose="020B0604020202020204" pitchFamily="34" charset="0"/>
            </a:endParaRPr>
          </a:p>
        </p:txBody>
      </p:sp>
      <p:sp>
        <p:nvSpPr>
          <p:cNvPr id="4" name="Slide Number Placeholder 8">
            <a:extLst>
              <a:ext uri="{FF2B5EF4-FFF2-40B4-BE49-F238E27FC236}">
                <a16:creationId xmlns:a16="http://schemas.microsoft.com/office/drawing/2014/main" id="{81014AAA-4CA2-117B-5927-6D9BE4079611}"/>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2</a:t>
            </a:fld>
            <a:endParaRPr lang="en-US" altLang="en-US"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F8C1B5A-87B3-E147-DFD5-A4E7247705DA}"/>
              </a:ext>
            </a:extLst>
          </p:cNvPr>
          <p:cNvSpPr txBox="1">
            <a:spLocks/>
          </p:cNvSpPr>
          <p:nvPr/>
        </p:nvSpPr>
        <p:spPr bwMode="auto">
          <a:xfrm>
            <a:off x="5249761" y="5897016"/>
            <a:ext cx="6616515" cy="551371"/>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gn="l" rtl="0" eaLnBrk="0" fontAlgn="base" hangingPunct="0">
              <a:spcBef>
                <a:spcPct val="0"/>
              </a:spcBef>
              <a:spcAft>
                <a:spcPct val="0"/>
              </a:spcAft>
              <a:buFont typeface="Arial" pitchFamily="34" charset="0"/>
              <a:defRPr sz="2200" b="0" i="0" cap="none" baseline="0">
                <a:solidFill>
                  <a:srgbClr val="000000"/>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cs typeface="Andes ExtraLight" pitchFamily="50" charset="0"/>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cs typeface="Andes ExtraLight" pitchFamily="50" charset="0"/>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cs typeface="Andes ExtraLight" pitchFamily="50" charset="0"/>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pPr algn="just"/>
            <a:r>
              <a:rPr lang="en-US" sz="1100" kern="0" dirty="0">
                <a:latin typeface="Arial" panose="020B0604020202020204" pitchFamily="34" charset="0"/>
                <a:cs typeface="Arial" panose="020B0604020202020204" pitchFamily="34" charset="0"/>
              </a:rPr>
              <a:t>Source: Lustig, N., and Higgins, S. (2013). Commitment to equity assessment (CEQ): Estimating the incidence of social spending, subsidies, and taxes-handbook. Subsidies, and Taxes-Handbook (September 1, 2013).</a:t>
            </a:r>
            <a:endParaRPr lang="en-US" sz="1100" b="0" kern="0" dirty="0">
              <a:solidFill>
                <a:srgbClr val="000000"/>
              </a:solidFill>
              <a:latin typeface="Arial" panose="020B0604020202020204" pitchFamily="34" charset="0"/>
              <a:cs typeface="Arial" panose="020B0604020202020204" pitchFamily="34" charset="0"/>
            </a:endParaRPr>
          </a:p>
        </p:txBody>
      </p:sp>
      <p:grpSp>
        <p:nvGrpSpPr>
          <p:cNvPr id="49" name="Group 48">
            <a:extLst>
              <a:ext uri="{FF2B5EF4-FFF2-40B4-BE49-F238E27FC236}">
                <a16:creationId xmlns:a16="http://schemas.microsoft.com/office/drawing/2014/main" id="{D7BF05D5-182E-1F44-F379-87BFA79914A1}"/>
              </a:ext>
            </a:extLst>
          </p:cNvPr>
          <p:cNvGrpSpPr/>
          <p:nvPr/>
        </p:nvGrpSpPr>
        <p:grpSpPr>
          <a:xfrm>
            <a:off x="5122187" y="1275104"/>
            <a:ext cx="6730088" cy="4353967"/>
            <a:chOff x="3109872" y="898091"/>
            <a:chExt cx="6730088" cy="4353967"/>
          </a:xfrm>
        </p:grpSpPr>
        <p:sp>
          <p:nvSpPr>
            <p:cNvPr id="7" name="TextBox 6">
              <a:extLst>
                <a:ext uri="{FF2B5EF4-FFF2-40B4-BE49-F238E27FC236}">
                  <a16:creationId xmlns:a16="http://schemas.microsoft.com/office/drawing/2014/main" id="{B07EE277-ACFE-B74E-8900-2F6DCC5CCDF9}"/>
                </a:ext>
              </a:extLst>
            </p:cNvPr>
            <p:cNvSpPr txBox="1"/>
            <p:nvPr/>
          </p:nvSpPr>
          <p:spPr>
            <a:xfrm>
              <a:off x="4924964" y="898091"/>
              <a:ext cx="2342069" cy="584775"/>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1600" b="1" dirty="0"/>
                <a:t>Gross or market income + pensions</a:t>
              </a:r>
            </a:p>
          </p:txBody>
        </p:sp>
        <p:sp>
          <p:nvSpPr>
            <p:cNvPr id="8" name="TextBox 7">
              <a:extLst>
                <a:ext uri="{FF2B5EF4-FFF2-40B4-BE49-F238E27FC236}">
                  <a16:creationId xmlns:a16="http://schemas.microsoft.com/office/drawing/2014/main" id="{6E59911E-B4C7-CE01-C80C-4B84297CD184}"/>
                </a:ext>
              </a:extLst>
            </p:cNvPr>
            <p:cNvSpPr txBox="1"/>
            <p:nvPr/>
          </p:nvSpPr>
          <p:spPr>
            <a:xfrm>
              <a:off x="7645400" y="1131568"/>
              <a:ext cx="2194560" cy="1077218"/>
            </a:xfrm>
            <a:prstGeom prst="rect">
              <a:avLst/>
            </a:prstGeom>
            <a:solidFill>
              <a:schemeClr val="bg1">
                <a:lumMod val="85000"/>
              </a:schemeClr>
            </a:solidFill>
            <a:ln>
              <a:solidFill>
                <a:schemeClr val="tx1"/>
              </a:solidFill>
            </a:ln>
          </p:spPr>
          <p:txBody>
            <a:bodyPr wrap="square" rtlCol="0">
              <a:spAutoFit/>
            </a:bodyPr>
            <a:lstStyle/>
            <a:p>
              <a:pPr algn="ctr"/>
              <a:r>
                <a:rPr lang="en-US" sz="1600" b="1" dirty="0"/>
                <a:t>Direct taxes &amp; employee contributions to social security (exc. pension contributions)</a:t>
              </a:r>
            </a:p>
          </p:txBody>
        </p:sp>
        <p:sp>
          <p:nvSpPr>
            <p:cNvPr id="9" name="TextBox 8">
              <a:extLst>
                <a:ext uri="{FF2B5EF4-FFF2-40B4-BE49-F238E27FC236}">
                  <a16:creationId xmlns:a16="http://schemas.microsoft.com/office/drawing/2014/main" id="{3DDF6B87-6DE8-9C1D-F4E4-E0180922B614}"/>
                </a:ext>
              </a:extLst>
            </p:cNvPr>
            <p:cNvSpPr txBox="1">
              <a:spLocks/>
            </p:cNvSpPr>
            <p:nvPr/>
          </p:nvSpPr>
          <p:spPr>
            <a:xfrm>
              <a:off x="3109873" y="2311608"/>
              <a:ext cx="1407734" cy="830997"/>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sz="1600" b="1" dirty="0"/>
                <a:t>Direct transfers (exc. pensions)</a:t>
              </a:r>
            </a:p>
          </p:txBody>
        </p:sp>
        <p:sp>
          <p:nvSpPr>
            <p:cNvPr id="10" name="TextBox 9">
              <a:extLst>
                <a:ext uri="{FF2B5EF4-FFF2-40B4-BE49-F238E27FC236}">
                  <a16:creationId xmlns:a16="http://schemas.microsoft.com/office/drawing/2014/main" id="{15B3CB30-E575-01E8-70C5-2913A565804F}"/>
                </a:ext>
              </a:extLst>
            </p:cNvPr>
            <p:cNvSpPr txBox="1"/>
            <p:nvPr/>
          </p:nvSpPr>
          <p:spPr>
            <a:xfrm>
              <a:off x="4924964" y="2082720"/>
              <a:ext cx="2342069" cy="338554"/>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1600" b="1" dirty="0"/>
                <a:t>Net market income</a:t>
              </a:r>
            </a:p>
          </p:txBody>
        </p:sp>
        <p:sp>
          <p:nvSpPr>
            <p:cNvPr id="11" name="TextBox 10">
              <a:extLst>
                <a:ext uri="{FF2B5EF4-FFF2-40B4-BE49-F238E27FC236}">
                  <a16:creationId xmlns:a16="http://schemas.microsoft.com/office/drawing/2014/main" id="{5DE2ECF0-7178-8A54-80E9-91A00DAE4348}"/>
                </a:ext>
              </a:extLst>
            </p:cNvPr>
            <p:cNvSpPr txBox="1"/>
            <p:nvPr/>
          </p:nvSpPr>
          <p:spPr>
            <a:xfrm>
              <a:off x="4924964" y="3041066"/>
              <a:ext cx="2342069" cy="338554"/>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1600" b="1" dirty="0"/>
                <a:t>Disposable income</a:t>
              </a:r>
            </a:p>
          </p:txBody>
        </p:sp>
        <p:sp>
          <p:nvSpPr>
            <p:cNvPr id="12" name="TextBox 11">
              <a:extLst>
                <a:ext uri="{FF2B5EF4-FFF2-40B4-BE49-F238E27FC236}">
                  <a16:creationId xmlns:a16="http://schemas.microsoft.com/office/drawing/2014/main" id="{3F7AE4E2-67F6-1C9A-8CB7-4C1AC65D7B4B}"/>
                </a:ext>
              </a:extLst>
            </p:cNvPr>
            <p:cNvSpPr txBox="1"/>
            <p:nvPr/>
          </p:nvSpPr>
          <p:spPr>
            <a:xfrm>
              <a:off x="4924964" y="3991365"/>
              <a:ext cx="2342069" cy="338554"/>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1600" b="1" dirty="0"/>
                <a:t>Consumable income</a:t>
              </a:r>
            </a:p>
          </p:txBody>
        </p:sp>
        <p:sp>
          <p:nvSpPr>
            <p:cNvPr id="13" name="TextBox 12">
              <a:extLst>
                <a:ext uri="{FF2B5EF4-FFF2-40B4-BE49-F238E27FC236}">
                  <a16:creationId xmlns:a16="http://schemas.microsoft.com/office/drawing/2014/main" id="{B1BC414C-773D-C71B-F66D-D09CAF7724CA}"/>
                </a:ext>
              </a:extLst>
            </p:cNvPr>
            <p:cNvSpPr txBox="1"/>
            <p:nvPr/>
          </p:nvSpPr>
          <p:spPr>
            <a:xfrm>
              <a:off x="4924964" y="4913504"/>
              <a:ext cx="2342069" cy="338554"/>
            </a:xfrm>
            <a:prstGeom prst="rect">
              <a:avLst/>
            </a:prstGeom>
            <a:solidFill>
              <a:schemeClr val="accent4">
                <a:lumMod val="40000"/>
                <a:lumOff val="60000"/>
              </a:schemeClr>
            </a:solidFill>
            <a:ln>
              <a:solidFill>
                <a:schemeClr val="tx1"/>
              </a:solidFill>
            </a:ln>
          </p:spPr>
          <p:txBody>
            <a:bodyPr wrap="square" rtlCol="0">
              <a:spAutoFit/>
            </a:bodyPr>
            <a:lstStyle/>
            <a:p>
              <a:pPr algn="ctr"/>
              <a:r>
                <a:rPr lang="en-US" sz="1600" b="1" dirty="0"/>
                <a:t>Final income</a:t>
              </a:r>
            </a:p>
          </p:txBody>
        </p:sp>
        <p:sp>
          <p:nvSpPr>
            <p:cNvPr id="15" name="TextBox 14">
              <a:extLst>
                <a:ext uri="{FF2B5EF4-FFF2-40B4-BE49-F238E27FC236}">
                  <a16:creationId xmlns:a16="http://schemas.microsoft.com/office/drawing/2014/main" id="{39AEDD23-EB43-79BB-7C11-7DE8DCDDD218}"/>
                </a:ext>
              </a:extLst>
            </p:cNvPr>
            <p:cNvSpPr txBox="1">
              <a:spLocks/>
            </p:cNvSpPr>
            <p:nvPr/>
          </p:nvSpPr>
          <p:spPr>
            <a:xfrm>
              <a:off x="3109873" y="3407002"/>
              <a:ext cx="1407734" cy="584775"/>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sz="1600" b="1" dirty="0"/>
                <a:t>Indirect subsidies</a:t>
              </a:r>
            </a:p>
          </p:txBody>
        </p:sp>
        <p:sp>
          <p:nvSpPr>
            <p:cNvPr id="16" name="TextBox 15">
              <a:extLst>
                <a:ext uri="{FF2B5EF4-FFF2-40B4-BE49-F238E27FC236}">
                  <a16:creationId xmlns:a16="http://schemas.microsoft.com/office/drawing/2014/main" id="{AB9F7DE2-4F13-B97C-51B4-25B3BF60703D}"/>
                </a:ext>
              </a:extLst>
            </p:cNvPr>
            <p:cNvSpPr txBox="1">
              <a:spLocks/>
            </p:cNvSpPr>
            <p:nvPr/>
          </p:nvSpPr>
          <p:spPr>
            <a:xfrm>
              <a:off x="3109872" y="4354126"/>
              <a:ext cx="1407734" cy="584775"/>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sz="1600" b="1" dirty="0"/>
                <a:t>In-kind transfers</a:t>
              </a:r>
            </a:p>
          </p:txBody>
        </p:sp>
        <p:sp>
          <p:nvSpPr>
            <p:cNvPr id="18" name="TextBox 17">
              <a:extLst>
                <a:ext uri="{FF2B5EF4-FFF2-40B4-BE49-F238E27FC236}">
                  <a16:creationId xmlns:a16="http://schemas.microsoft.com/office/drawing/2014/main" id="{5F34FCA7-A046-A627-7EEB-62CCE74F94E8}"/>
                </a:ext>
              </a:extLst>
            </p:cNvPr>
            <p:cNvSpPr txBox="1"/>
            <p:nvPr/>
          </p:nvSpPr>
          <p:spPr>
            <a:xfrm>
              <a:off x="7645399" y="3503515"/>
              <a:ext cx="2194560" cy="338554"/>
            </a:xfrm>
            <a:prstGeom prst="rect">
              <a:avLst/>
            </a:prstGeom>
            <a:solidFill>
              <a:schemeClr val="bg1">
                <a:lumMod val="85000"/>
              </a:schemeClr>
            </a:solidFill>
            <a:ln>
              <a:solidFill>
                <a:schemeClr val="tx1"/>
              </a:solidFill>
            </a:ln>
          </p:spPr>
          <p:txBody>
            <a:bodyPr wrap="square" rtlCol="0">
              <a:spAutoFit/>
            </a:bodyPr>
            <a:lstStyle/>
            <a:p>
              <a:pPr algn="ctr"/>
              <a:r>
                <a:rPr lang="en-US" sz="1600" b="1" dirty="0"/>
                <a:t>Indirect taxes</a:t>
              </a:r>
            </a:p>
          </p:txBody>
        </p:sp>
        <p:cxnSp>
          <p:nvCxnSpPr>
            <p:cNvPr id="24" name="Straight Arrow Connector 23">
              <a:extLst>
                <a:ext uri="{FF2B5EF4-FFF2-40B4-BE49-F238E27FC236}">
                  <a16:creationId xmlns:a16="http://schemas.microsoft.com/office/drawing/2014/main" id="{E94D4FC4-36AD-5F26-572D-827D2F9AC09F}"/>
                </a:ext>
              </a:extLst>
            </p:cNvPr>
            <p:cNvCxnSpPr>
              <a:cxnSpLocks/>
              <a:stCxn id="7" idx="2"/>
              <a:endCxn id="10" idx="0"/>
            </p:cNvCxnSpPr>
            <p:nvPr/>
          </p:nvCxnSpPr>
          <p:spPr>
            <a:xfrm>
              <a:off x="6095999" y="1482866"/>
              <a:ext cx="0" cy="599854"/>
            </a:xfrm>
            <a:prstGeom prst="straightConnector1">
              <a:avLst/>
            </a:prstGeom>
            <a:ln w="19050">
              <a:solidFill>
                <a:schemeClr val="tx1"/>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81CAA38-63E0-D455-5C15-0DB9AF238ECD}"/>
                </a:ext>
              </a:extLst>
            </p:cNvPr>
            <p:cNvCxnSpPr>
              <a:cxnSpLocks/>
              <a:stCxn id="10" idx="2"/>
              <a:endCxn id="11" idx="0"/>
            </p:cNvCxnSpPr>
            <p:nvPr/>
          </p:nvCxnSpPr>
          <p:spPr>
            <a:xfrm>
              <a:off x="6095999" y="2421274"/>
              <a:ext cx="0" cy="619792"/>
            </a:xfrm>
            <a:prstGeom prst="straightConnector1">
              <a:avLst/>
            </a:prstGeom>
            <a:ln w="19050">
              <a:solidFill>
                <a:schemeClr val="tx1"/>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824B1E0-92C0-F9C8-2E26-F2D088B5B5D3}"/>
                </a:ext>
              </a:extLst>
            </p:cNvPr>
            <p:cNvCxnSpPr>
              <a:cxnSpLocks/>
              <a:stCxn id="11" idx="2"/>
              <a:endCxn id="12" idx="0"/>
            </p:cNvCxnSpPr>
            <p:nvPr/>
          </p:nvCxnSpPr>
          <p:spPr>
            <a:xfrm>
              <a:off x="6095999" y="3379620"/>
              <a:ext cx="0" cy="611745"/>
            </a:xfrm>
            <a:prstGeom prst="straightConnector1">
              <a:avLst/>
            </a:prstGeom>
            <a:ln w="19050">
              <a:solidFill>
                <a:schemeClr val="tx1"/>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B777BCA-A2CB-A578-51CF-24A3BCB67EC0}"/>
                </a:ext>
              </a:extLst>
            </p:cNvPr>
            <p:cNvCxnSpPr>
              <a:cxnSpLocks/>
              <a:stCxn id="12" idx="2"/>
              <a:endCxn id="13" idx="0"/>
            </p:cNvCxnSpPr>
            <p:nvPr/>
          </p:nvCxnSpPr>
          <p:spPr>
            <a:xfrm>
              <a:off x="6095999" y="4329919"/>
              <a:ext cx="0" cy="583585"/>
            </a:xfrm>
            <a:prstGeom prst="straightConnector1">
              <a:avLst/>
            </a:prstGeom>
            <a:ln w="19050">
              <a:solidFill>
                <a:schemeClr val="tx1"/>
              </a:solidFil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29D3F77-2B02-28D0-6446-A9CC86E7FBC2}"/>
                </a:ext>
              </a:extLst>
            </p:cNvPr>
            <p:cNvCxnSpPr>
              <a:cxnSpLocks/>
            </p:cNvCxnSpPr>
            <p:nvPr/>
          </p:nvCxnSpPr>
          <p:spPr>
            <a:xfrm flipH="1">
              <a:off x="6095999" y="1676153"/>
              <a:ext cx="1549401" cy="0"/>
            </a:xfrm>
            <a:prstGeom prst="straightConnector1">
              <a:avLst/>
            </a:prstGeom>
            <a:ln w="19050">
              <a:solidFill>
                <a:schemeClr val="bg1">
                  <a:lumMod val="5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ED7ACCB-42E8-387F-E0F1-09909DDA6901}"/>
                </a:ext>
              </a:extLst>
            </p:cNvPr>
            <p:cNvCxnSpPr>
              <a:cxnSpLocks/>
            </p:cNvCxnSpPr>
            <p:nvPr/>
          </p:nvCxnSpPr>
          <p:spPr>
            <a:xfrm flipH="1">
              <a:off x="6095998" y="3676258"/>
              <a:ext cx="1549401" cy="0"/>
            </a:xfrm>
            <a:prstGeom prst="straightConnector1">
              <a:avLst/>
            </a:prstGeom>
            <a:ln w="19050">
              <a:solidFill>
                <a:schemeClr val="bg1">
                  <a:lumMod val="5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45477A3-636F-B8D6-B00F-0B5FB1F00242}"/>
                </a:ext>
              </a:extLst>
            </p:cNvPr>
            <p:cNvCxnSpPr>
              <a:cxnSpLocks/>
            </p:cNvCxnSpPr>
            <p:nvPr/>
          </p:nvCxnSpPr>
          <p:spPr>
            <a:xfrm flipH="1">
              <a:off x="4546597" y="2717699"/>
              <a:ext cx="1549401" cy="0"/>
            </a:xfrm>
            <a:prstGeom prst="straightConnector1">
              <a:avLst/>
            </a:prstGeom>
            <a:ln w="19050">
              <a:solidFill>
                <a:schemeClr val="bg1">
                  <a:lumMod val="5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124A281A-B118-F48F-FD6D-892980B17072}"/>
                </a:ext>
              </a:extLst>
            </p:cNvPr>
            <p:cNvCxnSpPr>
              <a:cxnSpLocks/>
            </p:cNvCxnSpPr>
            <p:nvPr/>
          </p:nvCxnSpPr>
          <p:spPr>
            <a:xfrm flipH="1">
              <a:off x="4546597" y="4621097"/>
              <a:ext cx="1549401" cy="0"/>
            </a:xfrm>
            <a:prstGeom prst="straightConnector1">
              <a:avLst/>
            </a:prstGeom>
            <a:ln w="19050">
              <a:solidFill>
                <a:schemeClr val="bg1">
                  <a:lumMod val="5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30D5424-1A82-9A9F-D7BE-C9B2BA5DB25B}"/>
                </a:ext>
              </a:extLst>
            </p:cNvPr>
            <p:cNvCxnSpPr>
              <a:cxnSpLocks/>
            </p:cNvCxnSpPr>
            <p:nvPr/>
          </p:nvCxnSpPr>
          <p:spPr>
            <a:xfrm flipH="1">
              <a:off x="4546597" y="3676258"/>
              <a:ext cx="1549401" cy="0"/>
            </a:xfrm>
            <a:prstGeom prst="straightConnector1">
              <a:avLst/>
            </a:prstGeom>
            <a:ln w="19050">
              <a:solidFill>
                <a:schemeClr val="bg1">
                  <a:lumMod val="5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717CE9CA-FD14-3DFE-C07F-C93E7F786A74}"/>
                </a:ext>
              </a:extLst>
            </p:cNvPr>
            <p:cNvSpPr txBox="1"/>
            <p:nvPr/>
          </p:nvSpPr>
          <p:spPr>
            <a:xfrm>
              <a:off x="7198986" y="1304569"/>
              <a:ext cx="575733" cy="461665"/>
            </a:xfrm>
            <a:prstGeom prst="rect">
              <a:avLst/>
            </a:prstGeom>
            <a:noFill/>
          </p:spPr>
          <p:txBody>
            <a:bodyPr wrap="square" rtlCol="0">
              <a:spAutoFit/>
            </a:bodyPr>
            <a:lstStyle/>
            <a:p>
              <a:pPr algn="ctr"/>
              <a:r>
                <a:rPr lang="en-US" sz="2400" b="1" dirty="0"/>
                <a:t>-</a:t>
              </a:r>
            </a:p>
          </p:txBody>
        </p:sp>
        <p:sp>
          <p:nvSpPr>
            <p:cNvPr id="44" name="TextBox 43">
              <a:extLst>
                <a:ext uri="{FF2B5EF4-FFF2-40B4-BE49-F238E27FC236}">
                  <a16:creationId xmlns:a16="http://schemas.microsoft.com/office/drawing/2014/main" id="{BE3590EE-2EB9-6DC3-E880-BB07BF497363}"/>
                </a:ext>
              </a:extLst>
            </p:cNvPr>
            <p:cNvSpPr txBox="1"/>
            <p:nvPr/>
          </p:nvSpPr>
          <p:spPr>
            <a:xfrm>
              <a:off x="7198986" y="3337285"/>
              <a:ext cx="575733" cy="461665"/>
            </a:xfrm>
            <a:prstGeom prst="rect">
              <a:avLst/>
            </a:prstGeom>
            <a:noFill/>
          </p:spPr>
          <p:txBody>
            <a:bodyPr wrap="square" rtlCol="0">
              <a:spAutoFit/>
            </a:bodyPr>
            <a:lstStyle/>
            <a:p>
              <a:pPr algn="ctr"/>
              <a:r>
                <a:rPr lang="en-US" sz="2400" b="1" dirty="0"/>
                <a:t>-</a:t>
              </a:r>
            </a:p>
          </p:txBody>
        </p:sp>
        <p:sp>
          <p:nvSpPr>
            <p:cNvPr id="45" name="TextBox 44">
              <a:extLst>
                <a:ext uri="{FF2B5EF4-FFF2-40B4-BE49-F238E27FC236}">
                  <a16:creationId xmlns:a16="http://schemas.microsoft.com/office/drawing/2014/main" id="{9DBF0CCB-4DF5-30D3-4ABD-A29DFBBBF2CD}"/>
                </a:ext>
              </a:extLst>
            </p:cNvPr>
            <p:cNvSpPr txBox="1"/>
            <p:nvPr/>
          </p:nvSpPr>
          <p:spPr>
            <a:xfrm>
              <a:off x="4385417" y="2401827"/>
              <a:ext cx="575733" cy="369332"/>
            </a:xfrm>
            <a:prstGeom prst="rect">
              <a:avLst/>
            </a:prstGeom>
            <a:noFill/>
          </p:spPr>
          <p:txBody>
            <a:bodyPr wrap="square" rtlCol="0">
              <a:spAutoFit/>
            </a:bodyPr>
            <a:lstStyle/>
            <a:p>
              <a:pPr algn="ctr"/>
              <a:r>
                <a:rPr lang="en-US" b="1" dirty="0"/>
                <a:t>+</a:t>
              </a:r>
            </a:p>
          </p:txBody>
        </p:sp>
        <p:sp>
          <p:nvSpPr>
            <p:cNvPr id="47" name="TextBox 46">
              <a:extLst>
                <a:ext uri="{FF2B5EF4-FFF2-40B4-BE49-F238E27FC236}">
                  <a16:creationId xmlns:a16="http://schemas.microsoft.com/office/drawing/2014/main" id="{BADD4119-F393-8F48-08AE-B6F81571F102}"/>
                </a:ext>
              </a:extLst>
            </p:cNvPr>
            <p:cNvSpPr txBox="1"/>
            <p:nvPr/>
          </p:nvSpPr>
          <p:spPr>
            <a:xfrm>
              <a:off x="4385417" y="3350562"/>
              <a:ext cx="575733" cy="369332"/>
            </a:xfrm>
            <a:prstGeom prst="rect">
              <a:avLst/>
            </a:prstGeom>
            <a:noFill/>
          </p:spPr>
          <p:txBody>
            <a:bodyPr wrap="square" rtlCol="0">
              <a:spAutoFit/>
            </a:bodyPr>
            <a:lstStyle/>
            <a:p>
              <a:pPr algn="ctr"/>
              <a:r>
                <a:rPr lang="en-US" b="1" dirty="0"/>
                <a:t>+</a:t>
              </a:r>
            </a:p>
          </p:txBody>
        </p:sp>
        <p:sp>
          <p:nvSpPr>
            <p:cNvPr id="48" name="TextBox 47">
              <a:extLst>
                <a:ext uri="{FF2B5EF4-FFF2-40B4-BE49-F238E27FC236}">
                  <a16:creationId xmlns:a16="http://schemas.microsoft.com/office/drawing/2014/main" id="{580126FE-2243-3D4E-3F14-38A3ABAF1AF3}"/>
                </a:ext>
              </a:extLst>
            </p:cNvPr>
            <p:cNvSpPr txBox="1"/>
            <p:nvPr/>
          </p:nvSpPr>
          <p:spPr>
            <a:xfrm>
              <a:off x="4385417" y="4299297"/>
              <a:ext cx="575733" cy="369332"/>
            </a:xfrm>
            <a:prstGeom prst="rect">
              <a:avLst/>
            </a:prstGeom>
            <a:noFill/>
          </p:spPr>
          <p:txBody>
            <a:bodyPr wrap="square" rtlCol="0">
              <a:spAutoFit/>
            </a:bodyPr>
            <a:lstStyle/>
            <a:p>
              <a:pPr algn="ctr"/>
              <a:r>
                <a:rPr lang="en-US" b="1" dirty="0"/>
                <a:t>+</a:t>
              </a:r>
            </a:p>
          </p:txBody>
        </p:sp>
      </p:grpSp>
    </p:spTree>
    <p:extLst>
      <p:ext uri="{BB962C8B-B14F-4D97-AF65-F5344CB8AC3E}">
        <p14:creationId xmlns:p14="http://schemas.microsoft.com/office/powerpoint/2010/main" val="406132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B855-D53C-9880-D877-F9CFBE2A3C3A}"/>
              </a:ext>
            </a:extLst>
          </p:cNvPr>
          <p:cNvSpPr>
            <a:spLocks noGrp="1"/>
          </p:cNvSpPr>
          <p:nvPr>
            <p:ph type="title"/>
          </p:nvPr>
        </p:nvSpPr>
        <p:spPr>
          <a:xfrm>
            <a:off x="530403" y="607603"/>
            <a:ext cx="11131192" cy="477356"/>
          </a:xfrm>
        </p:spPr>
        <p:txBody>
          <a:bodyPr>
            <a:noAutofit/>
          </a:bodyPr>
          <a:lstStyle/>
          <a:p>
            <a:r>
              <a:rPr lang="en-US" sz="3200" b="1" dirty="0">
                <a:solidFill>
                  <a:srgbClr val="C00000"/>
                </a:solidFill>
                <a:latin typeface="Arial Bold" panose="020B0704020202020204" pitchFamily="34" charset="0"/>
                <a:cs typeface="Arial Bold" panose="020B0704020202020204" pitchFamily="34" charset="0"/>
              </a:rPr>
              <a:t>The analysis implements an Engendered CEQ approach to understand the effect of the fiscal system on gender disparities</a:t>
            </a:r>
          </a:p>
        </p:txBody>
      </p:sp>
      <p:sp>
        <p:nvSpPr>
          <p:cNvPr id="3" name="Content Placeholder 2">
            <a:extLst>
              <a:ext uri="{FF2B5EF4-FFF2-40B4-BE49-F238E27FC236}">
                <a16:creationId xmlns:a16="http://schemas.microsoft.com/office/drawing/2014/main" id="{01F7F55B-BDC4-B287-03D7-804CD1B1B28C}"/>
              </a:ext>
            </a:extLst>
          </p:cNvPr>
          <p:cNvSpPr>
            <a:spLocks noGrp="1"/>
          </p:cNvSpPr>
          <p:nvPr>
            <p:ph idx="1"/>
          </p:nvPr>
        </p:nvSpPr>
        <p:spPr>
          <a:xfrm>
            <a:off x="760934" y="1280716"/>
            <a:ext cx="10670131" cy="4057449"/>
          </a:xfrm>
        </p:spPr>
        <p:txBody>
          <a:bodyPr>
            <a:noAutofit/>
          </a:bodyPr>
          <a:lstStyle/>
          <a:p>
            <a:pPr marL="0" indent="0" algn="just">
              <a:spcBef>
                <a:spcPts val="0"/>
              </a:spcBef>
              <a:spcAft>
                <a:spcPts val="600"/>
              </a:spcAft>
              <a:buNone/>
            </a:pPr>
            <a:endParaRPr lang="en-US" sz="2200" dirty="0">
              <a:latin typeface="Arial" panose="020B0604020202020204" pitchFamily="34" charset="0"/>
              <a:cs typeface="Arial" panose="020B0604020202020204" pitchFamily="34" charset="0"/>
            </a:endParaRPr>
          </a:p>
          <a:p>
            <a:pPr marL="0" indent="0" algn="just">
              <a:spcBef>
                <a:spcPts val="0"/>
              </a:spcBef>
              <a:spcAft>
                <a:spcPts val="600"/>
              </a:spcAft>
              <a:buNone/>
            </a:pPr>
            <a:r>
              <a:rPr lang="en-US" sz="2200" dirty="0">
                <a:latin typeface="Arial" panose="020B0604020202020204" pitchFamily="34" charset="0"/>
                <a:cs typeface="Arial" panose="020B0604020202020204" pitchFamily="34" charset="0"/>
              </a:rPr>
              <a:t>The starting point is to develop a typology of households, aiming to identify characteristics associated with potential gender disparities. The analysis then disaggregates the effects of the fiscal system by household type to help responding </a:t>
            </a:r>
            <a:r>
              <a:rPr lang="ia-Latn-001" sz="2200" dirty="0">
                <a:latin typeface="Arial" panose="020B0604020202020204" pitchFamily="34" charset="0"/>
                <a:cs typeface="Arial" panose="020B0604020202020204" pitchFamily="34" charset="0"/>
              </a:rPr>
              <a:t>the following questions</a:t>
            </a:r>
            <a:r>
              <a:rPr lang="en-US" sz="2200" dirty="0">
                <a:latin typeface="Arial" panose="020B0604020202020204" pitchFamily="34" charset="0"/>
                <a:cs typeface="Arial" panose="020B0604020202020204" pitchFamily="34" charset="0"/>
              </a:rPr>
              <a:t>:</a:t>
            </a:r>
          </a:p>
          <a:p>
            <a:pPr marL="0" indent="0" algn="just">
              <a:spcBef>
                <a:spcPts val="0"/>
              </a:spcBef>
              <a:spcAft>
                <a:spcPts val="600"/>
              </a:spcAft>
              <a:buNone/>
            </a:pPr>
            <a:endParaRPr lang="en-US" sz="1100" dirty="0">
              <a:latin typeface="Arial" panose="020B0604020202020204" pitchFamily="34" charset="0"/>
              <a:cs typeface="Arial" panose="020B0604020202020204" pitchFamily="34" charset="0"/>
            </a:endParaRPr>
          </a:p>
          <a:p>
            <a:pPr algn="just">
              <a:spcBef>
                <a:spcPts val="0"/>
              </a:spcBef>
              <a:buFont typeface="Wingdings" panose="05000000000000000000" pitchFamily="2" charset="2"/>
              <a:buChar char="ü"/>
            </a:pPr>
            <a:r>
              <a:rPr lang="en-US" sz="2200" dirty="0">
                <a:latin typeface="Arial" panose="020B0604020202020204" pitchFamily="34" charset="0"/>
                <a:cs typeface="Arial" panose="020B0604020202020204" pitchFamily="34" charset="0"/>
              </a:rPr>
              <a:t>How does </a:t>
            </a:r>
            <a:r>
              <a:rPr lang="en-US" sz="2200" b="1" dirty="0">
                <a:solidFill>
                  <a:schemeClr val="accent6">
                    <a:lumMod val="75000"/>
                  </a:schemeClr>
                </a:solidFill>
                <a:latin typeface="Arial" panose="020B0604020202020204" pitchFamily="34" charset="0"/>
                <a:cs typeface="Arial" panose="020B0604020202020204" pitchFamily="34" charset="0"/>
              </a:rPr>
              <a:t>poverty and inequality differ by gender dimension?</a:t>
            </a:r>
          </a:p>
          <a:p>
            <a:pPr algn="just">
              <a:spcBef>
                <a:spcPts val="0"/>
              </a:spcBef>
              <a:buFont typeface="Wingdings" panose="05000000000000000000" pitchFamily="2" charset="2"/>
              <a:buChar char="ü"/>
            </a:pPr>
            <a:endParaRPr lang="en-US" sz="1100" dirty="0">
              <a:latin typeface="Arial" panose="020B0604020202020204" pitchFamily="34" charset="0"/>
              <a:cs typeface="Arial" panose="020B0604020202020204" pitchFamily="34" charset="0"/>
            </a:endParaRPr>
          </a:p>
          <a:p>
            <a:pPr marL="457200" lvl="1" indent="0" algn="just">
              <a:spcBef>
                <a:spcPts val="0"/>
              </a:spcBef>
              <a:buNone/>
            </a:pPr>
            <a:r>
              <a:rPr lang="en-US" sz="1800" dirty="0">
                <a:latin typeface="Arial" panose="020B0604020202020204" pitchFamily="34" charset="0"/>
                <a:cs typeface="Arial" panose="020B0604020202020204" pitchFamily="34" charset="0"/>
              </a:rPr>
              <a:t>R: Households with a majority of female adults, those without earners and households with dependents are more likely to be poor and their poverty deeper. Household with majority male adults have the highest inequality, particularly those without dependents. Further, disparities within groups are larger than between them.</a:t>
            </a:r>
          </a:p>
          <a:p>
            <a:pPr marL="0" indent="0" algn="just">
              <a:spcBef>
                <a:spcPts val="0"/>
              </a:spcBef>
              <a:spcAft>
                <a:spcPts val="600"/>
              </a:spcAft>
              <a:buNone/>
            </a:pPr>
            <a:endParaRPr lang="en-US" sz="1100" dirty="0">
              <a:latin typeface="Arial" panose="020B0604020202020204" pitchFamily="34" charset="0"/>
              <a:cs typeface="Arial" panose="020B0604020202020204" pitchFamily="34" charset="0"/>
            </a:endParaRPr>
          </a:p>
          <a:p>
            <a:pPr algn="just">
              <a:spcBef>
                <a:spcPts val="0"/>
              </a:spcBef>
              <a:buFont typeface="Wingdings" panose="05000000000000000000" pitchFamily="2" charset="2"/>
              <a:buChar char="ü"/>
            </a:pPr>
            <a:r>
              <a:rPr lang="en-US" sz="2200" dirty="0">
                <a:latin typeface="Arial" panose="020B0604020202020204" pitchFamily="34" charset="0"/>
                <a:cs typeface="Arial" panose="020B0604020202020204" pitchFamily="34" charset="0"/>
              </a:rPr>
              <a:t>What is the </a:t>
            </a:r>
            <a:r>
              <a:rPr lang="en-US" sz="2200" b="1" dirty="0">
                <a:solidFill>
                  <a:schemeClr val="accent6">
                    <a:lumMod val="75000"/>
                  </a:schemeClr>
                </a:solidFill>
                <a:latin typeface="Arial" panose="020B0604020202020204" pitchFamily="34" charset="0"/>
                <a:cs typeface="Arial" panose="020B0604020202020204" pitchFamily="34" charset="0"/>
              </a:rPr>
              <a:t>effect of government taxes </a:t>
            </a:r>
            <a:r>
              <a:rPr lang="ia-Latn-001" sz="2200" b="1" dirty="0">
                <a:solidFill>
                  <a:schemeClr val="accent6">
                    <a:lumMod val="75000"/>
                  </a:schemeClr>
                </a:solidFill>
                <a:latin typeface="Arial" panose="020B0604020202020204" pitchFamily="34" charset="0"/>
                <a:cs typeface="Arial" panose="020B0604020202020204" pitchFamily="34" charset="0"/>
              </a:rPr>
              <a:t>and </a:t>
            </a:r>
            <a:r>
              <a:rPr lang="en-US" sz="2200" b="1" dirty="0">
                <a:solidFill>
                  <a:schemeClr val="accent6">
                    <a:lumMod val="75000"/>
                  </a:schemeClr>
                </a:solidFill>
                <a:latin typeface="Arial" panose="020B0604020202020204" pitchFamily="34" charset="0"/>
                <a:cs typeface="Arial" panose="020B0604020202020204" pitchFamily="34" charset="0"/>
              </a:rPr>
              <a:t>expenditures on gender disparities?</a:t>
            </a:r>
          </a:p>
          <a:p>
            <a:pPr algn="just">
              <a:spcBef>
                <a:spcPts val="0"/>
              </a:spcBef>
              <a:buFont typeface="Wingdings" panose="05000000000000000000" pitchFamily="2" charset="2"/>
              <a:buChar char="ü"/>
            </a:pPr>
            <a:endParaRPr lang="en-US" sz="1100" dirty="0">
              <a:latin typeface="Arial" panose="020B0604020202020204" pitchFamily="34" charset="0"/>
              <a:cs typeface="Arial" panose="020B0604020202020204" pitchFamily="34" charset="0"/>
            </a:endParaRPr>
          </a:p>
          <a:p>
            <a:pPr marL="457200" lvl="1" indent="0" algn="just">
              <a:spcBef>
                <a:spcPts val="0"/>
              </a:spcBef>
              <a:buNone/>
            </a:pPr>
            <a:r>
              <a:rPr lang="en-US" sz="1800" dirty="0">
                <a:latin typeface="Arial" panose="020B0604020202020204" pitchFamily="34" charset="0"/>
                <a:cs typeface="Arial" panose="020B0604020202020204" pitchFamily="34" charset="0"/>
              </a:rPr>
              <a:t>R: The fiscal instruments considered are neutral across demographic categories and slightly increase the gap between households where earners are a female majority vs. other demographic and labor earner groups. Yet, for each group, fiscal instruments help closing the gap between households with vs. without dependents.</a:t>
            </a:r>
            <a:endParaRPr lang="en-US" sz="2200" dirty="0">
              <a:latin typeface="Arial" panose="020B0604020202020204" pitchFamily="34" charset="0"/>
              <a:cs typeface="Arial" panose="020B0604020202020204" pitchFamily="34" charset="0"/>
            </a:endParaRPr>
          </a:p>
        </p:txBody>
      </p:sp>
      <p:sp>
        <p:nvSpPr>
          <p:cNvPr id="4" name="Slide Number Placeholder 8">
            <a:extLst>
              <a:ext uri="{FF2B5EF4-FFF2-40B4-BE49-F238E27FC236}">
                <a16:creationId xmlns:a16="http://schemas.microsoft.com/office/drawing/2014/main" id="{81014AAA-4CA2-117B-5927-6D9BE4079611}"/>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3</a:t>
            </a:fld>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106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F8854-284E-28AB-63B6-7CE59DFE64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9FF83-FCEC-B33F-0153-8BC922B647DE}"/>
              </a:ext>
            </a:extLst>
          </p:cNvPr>
          <p:cNvSpPr>
            <a:spLocks noGrp="1"/>
          </p:cNvSpPr>
          <p:nvPr>
            <p:ph type="title"/>
          </p:nvPr>
        </p:nvSpPr>
        <p:spPr>
          <a:xfrm>
            <a:off x="530403" y="7351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The gender lens of CEQ considers three categories depending on households’ demographics, labor earners and presence of dependents</a:t>
            </a:r>
          </a:p>
        </p:txBody>
      </p:sp>
      <p:sp>
        <p:nvSpPr>
          <p:cNvPr id="3" name="Content Placeholder 2">
            <a:extLst>
              <a:ext uri="{FF2B5EF4-FFF2-40B4-BE49-F238E27FC236}">
                <a16:creationId xmlns:a16="http://schemas.microsoft.com/office/drawing/2014/main" id="{4CFBC2E9-A7C0-767E-75B6-D4739BF17162}"/>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400" dirty="0">
              <a:latin typeface="Arial" panose="020B0604020202020204" pitchFamily="34" charset="0"/>
              <a:cs typeface="Arial" panose="020B0604020202020204" pitchFamily="34" charset="0"/>
            </a:endParaRPr>
          </a:p>
          <a:p>
            <a:pPr marL="0" indent="0" algn="just">
              <a:spcBef>
                <a:spcPts val="0"/>
              </a:spcBef>
              <a:buNone/>
            </a:pPr>
            <a:endParaRPr lang="en-US" sz="1800" dirty="0">
              <a:latin typeface="Arial" panose="020B0604020202020204" pitchFamily="34" charset="0"/>
              <a:cs typeface="Arial" panose="020B0604020202020204" pitchFamily="34" charset="0"/>
            </a:endParaRPr>
          </a:p>
          <a:p>
            <a:pPr marL="0" indent="0" algn="just">
              <a:spcBef>
                <a:spcPts val="0"/>
              </a:spcBef>
              <a:buNone/>
            </a:pPr>
            <a:endParaRPr lang="en-US" sz="1800" dirty="0">
              <a:latin typeface="Arial" panose="020B0604020202020204" pitchFamily="34" charset="0"/>
              <a:cs typeface="Arial" panose="020B0604020202020204" pitchFamily="34" charset="0"/>
            </a:endParaRPr>
          </a:p>
          <a:p>
            <a:pPr marL="0" indent="0" algn="just">
              <a:spcBef>
                <a:spcPts val="0"/>
              </a:spcBef>
              <a:buNone/>
            </a:pPr>
            <a:endParaRPr lang="en-US" sz="1800" dirty="0">
              <a:latin typeface="Arial" panose="020B0604020202020204" pitchFamily="34" charset="0"/>
              <a:cs typeface="Arial" panose="020B0604020202020204" pitchFamily="34" charset="0"/>
            </a:endParaRPr>
          </a:p>
          <a:p>
            <a:pPr marL="0" indent="0" algn="just">
              <a:spcBef>
                <a:spcPts val="0"/>
              </a:spcBef>
              <a:buNone/>
            </a:pPr>
            <a:endParaRPr lang="en-US" sz="18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Households with a majority of female adults, those without earners and households with dependents tend to be poorer.</a:t>
            </a:r>
          </a:p>
        </p:txBody>
      </p:sp>
      <p:sp>
        <p:nvSpPr>
          <p:cNvPr id="4" name="Slide Number Placeholder 8">
            <a:extLst>
              <a:ext uri="{FF2B5EF4-FFF2-40B4-BE49-F238E27FC236}">
                <a16:creationId xmlns:a16="http://schemas.microsoft.com/office/drawing/2014/main" id="{5221A97C-FFA7-D524-25D8-BC9784952524}"/>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4</a:t>
            </a:fld>
            <a:endParaRPr lang="en-US" altLang="en-US"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36B78605-954D-8375-43DB-DA0A509EC975}"/>
              </a:ext>
            </a:extLst>
          </p:cNvPr>
          <p:cNvGraphicFramePr>
            <a:graphicFrameLocks noGrp="1"/>
          </p:cNvGraphicFramePr>
          <p:nvPr>
            <p:extLst>
              <p:ext uri="{D42A27DB-BD31-4B8C-83A1-F6EECF244321}">
                <p14:modId xmlns:p14="http://schemas.microsoft.com/office/powerpoint/2010/main" val="95493862"/>
              </p:ext>
            </p:extLst>
          </p:nvPr>
        </p:nvGraphicFramePr>
        <p:xfrm>
          <a:off x="0" y="1730782"/>
          <a:ext cx="12192001" cy="4167488"/>
        </p:xfrm>
        <a:graphic>
          <a:graphicData uri="http://schemas.openxmlformats.org/drawingml/2006/table">
            <a:tbl>
              <a:tblPr>
                <a:tableStyleId>{073A0DAA-6AF3-43AB-8588-CEC1D06C72B9}</a:tableStyleId>
              </a:tblPr>
              <a:tblGrid>
                <a:gridCol w="499730">
                  <a:extLst>
                    <a:ext uri="{9D8B030D-6E8A-4147-A177-3AD203B41FA5}">
                      <a16:colId xmlns:a16="http://schemas.microsoft.com/office/drawing/2014/main" val="1415275191"/>
                    </a:ext>
                  </a:extLst>
                </a:gridCol>
                <a:gridCol w="659219">
                  <a:extLst>
                    <a:ext uri="{9D8B030D-6E8A-4147-A177-3AD203B41FA5}">
                      <a16:colId xmlns:a16="http://schemas.microsoft.com/office/drawing/2014/main" val="3175890831"/>
                    </a:ext>
                  </a:extLst>
                </a:gridCol>
                <a:gridCol w="531628">
                  <a:extLst>
                    <a:ext uri="{9D8B030D-6E8A-4147-A177-3AD203B41FA5}">
                      <a16:colId xmlns:a16="http://schemas.microsoft.com/office/drawing/2014/main" val="2504901087"/>
                    </a:ext>
                  </a:extLst>
                </a:gridCol>
                <a:gridCol w="489097">
                  <a:extLst>
                    <a:ext uri="{9D8B030D-6E8A-4147-A177-3AD203B41FA5}">
                      <a16:colId xmlns:a16="http://schemas.microsoft.com/office/drawing/2014/main" val="1625171336"/>
                    </a:ext>
                  </a:extLst>
                </a:gridCol>
                <a:gridCol w="542261">
                  <a:extLst>
                    <a:ext uri="{9D8B030D-6E8A-4147-A177-3AD203B41FA5}">
                      <a16:colId xmlns:a16="http://schemas.microsoft.com/office/drawing/2014/main" val="3625116805"/>
                    </a:ext>
                  </a:extLst>
                </a:gridCol>
                <a:gridCol w="489098">
                  <a:extLst>
                    <a:ext uri="{9D8B030D-6E8A-4147-A177-3AD203B41FA5}">
                      <a16:colId xmlns:a16="http://schemas.microsoft.com/office/drawing/2014/main" val="1780007902"/>
                    </a:ext>
                  </a:extLst>
                </a:gridCol>
                <a:gridCol w="659218">
                  <a:extLst>
                    <a:ext uri="{9D8B030D-6E8A-4147-A177-3AD203B41FA5}">
                      <a16:colId xmlns:a16="http://schemas.microsoft.com/office/drawing/2014/main" val="4211788706"/>
                    </a:ext>
                  </a:extLst>
                </a:gridCol>
                <a:gridCol w="478465">
                  <a:extLst>
                    <a:ext uri="{9D8B030D-6E8A-4147-A177-3AD203B41FA5}">
                      <a16:colId xmlns:a16="http://schemas.microsoft.com/office/drawing/2014/main" val="1885974088"/>
                    </a:ext>
                  </a:extLst>
                </a:gridCol>
                <a:gridCol w="746937">
                  <a:extLst>
                    <a:ext uri="{9D8B030D-6E8A-4147-A177-3AD203B41FA5}">
                      <a16:colId xmlns:a16="http://schemas.microsoft.com/office/drawing/2014/main" val="2394074236"/>
                    </a:ext>
                  </a:extLst>
                </a:gridCol>
                <a:gridCol w="746937">
                  <a:extLst>
                    <a:ext uri="{9D8B030D-6E8A-4147-A177-3AD203B41FA5}">
                      <a16:colId xmlns:a16="http://schemas.microsoft.com/office/drawing/2014/main" val="575869185"/>
                    </a:ext>
                  </a:extLst>
                </a:gridCol>
                <a:gridCol w="746937">
                  <a:extLst>
                    <a:ext uri="{9D8B030D-6E8A-4147-A177-3AD203B41FA5}">
                      <a16:colId xmlns:a16="http://schemas.microsoft.com/office/drawing/2014/main" val="2496057351"/>
                    </a:ext>
                  </a:extLst>
                </a:gridCol>
                <a:gridCol w="746937">
                  <a:extLst>
                    <a:ext uri="{9D8B030D-6E8A-4147-A177-3AD203B41FA5}">
                      <a16:colId xmlns:a16="http://schemas.microsoft.com/office/drawing/2014/main" val="2968665566"/>
                    </a:ext>
                  </a:extLst>
                </a:gridCol>
                <a:gridCol w="746937">
                  <a:extLst>
                    <a:ext uri="{9D8B030D-6E8A-4147-A177-3AD203B41FA5}">
                      <a16:colId xmlns:a16="http://schemas.microsoft.com/office/drawing/2014/main" val="3763839285"/>
                    </a:ext>
                  </a:extLst>
                </a:gridCol>
                <a:gridCol w="746937">
                  <a:extLst>
                    <a:ext uri="{9D8B030D-6E8A-4147-A177-3AD203B41FA5}">
                      <a16:colId xmlns:a16="http://schemas.microsoft.com/office/drawing/2014/main" val="1908345609"/>
                    </a:ext>
                  </a:extLst>
                </a:gridCol>
                <a:gridCol w="746937">
                  <a:extLst>
                    <a:ext uri="{9D8B030D-6E8A-4147-A177-3AD203B41FA5}">
                      <a16:colId xmlns:a16="http://schemas.microsoft.com/office/drawing/2014/main" val="747722881"/>
                    </a:ext>
                  </a:extLst>
                </a:gridCol>
                <a:gridCol w="746937">
                  <a:extLst>
                    <a:ext uri="{9D8B030D-6E8A-4147-A177-3AD203B41FA5}">
                      <a16:colId xmlns:a16="http://schemas.microsoft.com/office/drawing/2014/main" val="4077834642"/>
                    </a:ext>
                  </a:extLst>
                </a:gridCol>
                <a:gridCol w="606056">
                  <a:extLst>
                    <a:ext uri="{9D8B030D-6E8A-4147-A177-3AD203B41FA5}">
                      <a16:colId xmlns:a16="http://schemas.microsoft.com/office/drawing/2014/main" val="2010029181"/>
                    </a:ext>
                  </a:extLst>
                </a:gridCol>
                <a:gridCol w="531627">
                  <a:extLst>
                    <a:ext uri="{9D8B030D-6E8A-4147-A177-3AD203B41FA5}">
                      <a16:colId xmlns:a16="http://schemas.microsoft.com/office/drawing/2014/main" val="108620089"/>
                    </a:ext>
                  </a:extLst>
                </a:gridCol>
                <a:gridCol w="730106">
                  <a:extLst>
                    <a:ext uri="{9D8B030D-6E8A-4147-A177-3AD203B41FA5}">
                      <a16:colId xmlns:a16="http://schemas.microsoft.com/office/drawing/2014/main" val="3190556073"/>
                    </a:ext>
                  </a:extLst>
                </a:gridCol>
              </a:tblGrid>
              <a:tr h="388549">
                <a:tc rowSpan="2">
                  <a:txBody>
                    <a:bodyPr/>
                    <a:lstStyle/>
                    <a:p>
                      <a:pPr algn="ctr" fontAlgn="ctr"/>
                      <a:r>
                        <a:rPr lang="en-US" sz="1200" b="1" u="none" strike="noStrike" dirty="0">
                          <a:effectLst/>
                        </a:rPr>
                        <a:t>Decile</a:t>
                      </a:r>
                      <a:endParaRPr lang="en-US" sz="1200" b="1"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gridSpan="3">
                  <a:txBody>
                    <a:bodyPr/>
                    <a:lstStyle/>
                    <a:p>
                      <a:pPr algn="ctr" fontAlgn="ctr"/>
                      <a:r>
                        <a:rPr lang="en-US" sz="1200" b="1" u="none" strike="noStrike" dirty="0">
                          <a:effectLst/>
                        </a:rPr>
                        <a:t>Category 1: Demographics</a:t>
                      </a:r>
                      <a:endParaRPr lang="en-US" sz="1200" b="1"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hMerge="1">
                  <a:txBody>
                    <a:bodyPr/>
                    <a:lstStyle/>
                    <a:p>
                      <a:endParaRPr lang="en-US"/>
                    </a:p>
                  </a:txBody>
                  <a:tcPr/>
                </a:tc>
                <a:tc hMerge="1">
                  <a:txBody>
                    <a:bodyPr/>
                    <a:lstStyle/>
                    <a:p>
                      <a:endParaRPr lang="en-US"/>
                    </a:p>
                  </a:txBody>
                  <a:tcPr/>
                </a:tc>
                <a:tc gridSpan="4">
                  <a:txBody>
                    <a:bodyPr/>
                    <a:lstStyle/>
                    <a:p>
                      <a:pPr algn="ctr" fontAlgn="ctr"/>
                      <a:r>
                        <a:rPr lang="en-US" sz="1200" b="1" u="none" strike="noStrike" dirty="0">
                          <a:effectLst/>
                        </a:rPr>
                        <a:t>Category 2: Demographics </a:t>
                      </a:r>
                    </a:p>
                    <a:p>
                      <a:pPr algn="ctr" fontAlgn="ctr"/>
                      <a:r>
                        <a:rPr lang="en-US" sz="1200" b="1" u="none" strike="noStrike" dirty="0">
                          <a:effectLst/>
                        </a:rPr>
                        <a:t>+ labor income</a:t>
                      </a:r>
                      <a:endParaRPr lang="en-US" sz="1200" b="1"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8">
                  <a:txBody>
                    <a:bodyPr/>
                    <a:lstStyle/>
                    <a:p>
                      <a:pPr algn="ctr" fontAlgn="ctr"/>
                      <a:r>
                        <a:rPr lang="en-US" sz="1200" b="1" u="none" strike="noStrike" dirty="0">
                          <a:effectLst/>
                        </a:rPr>
                        <a:t>Category 3: Demographics + labor income + presence of children &amp; elderly</a:t>
                      </a:r>
                      <a:endParaRPr lang="en-US" sz="1200" b="1"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b"/>
                      <a:r>
                        <a:rPr lang="en-US" sz="1200" b="1" u="none" strike="noStrike" dirty="0">
                          <a:effectLst/>
                        </a:rPr>
                        <a:t>Category extra: No. of spouses</a:t>
                      </a:r>
                      <a:endParaRPr lang="en-US" sz="1200" b="1"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757764"/>
                  </a:ext>
                </a:extLst>
              </a:tr>
              <a:tr h="924514">
                <a:tc vMerge="1">
                  <a:txBody>
                    <a:bodyPr/>
                    <a:lstStyle/>
                    <a:p>
                      <a:endParaRPr lang="en-US"/>
                    </a:p>
                  </a:txBody>
                  <a:tcPr/>
                </a:tc>
                <a:tc>
                  <a:txBody>
                    <a:bodyPr/>
                    <a:lstStyle/>
                    <a:p>
                      <a:pPr algn="ctr" fontAlgn="ctr"/>
                      <a:r>
                        <a:rPr lang="en-US" sz="1100" u="none" strike="noStrike" dirty="0">
                          <a:effectLst/>
                        </a:rPr>
                        <a:t>Majority female adults</a:t>
                      </a:r>
                      <a:endParaRPr lang="en-US" sz="11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Majority male adults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No majority</a:t>
                      </a:r>
                      <a:endParaRPr lang="en-US" sz="11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female majority</a:t>
                      </a:r>
                      <a:endParaRPr lang="en-US" sz="11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male majority</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Equal no. earners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No (labor) earners</a:t>
                      </a:r>
                      <a:endParaRPr lang="en-US" sz="11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female majority w/o dependents</a:t>
                      </a:r>
                      <a:endParaRPr lang="en-US" sz="11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male majority w/o 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Equal no. earners w/o 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No (labor) earners w/o 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female majority w/</a:t>
                      </a:r>
                    </a:p>
                    <a:p>
                      <a:pPr algn="ctr" fontAlgn="ctr"/>
                      <a:r>
                        <a:rPr lang="en-US" sz="1100" u="none" strike="noStrike" dirty="0">
                          <a:effectLst/>
                        </a:rPr>
                        <a:t>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Earners male majority w/</a:t>
                      </a:r>
                    </a:p>
                    <a:p>
                      <a:pPr algn="ctr" fontAlgn="ctr"/>
                      <a:r>
                        <a:rPr lang="en-US" sz="1100" u="none" strike="noStrike" dirty="0">
                          <a:effectLst/>
                        </a:rPr>
                        <a:t>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Equal no. earners w/</a:t>
                      </a:r>
                    </a:p>
                    <a:p>
                      <a:pPr algn="ctr" fontAlgn="ctr"/>
                      <a:r>
                        <a:rPr lang="en-US" sz="1100" u="none" strike="noStrike" dirty="0">
                          <a:effectLst/>
                        </a:rPr>
                        <a:t>dependents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No (labor) earners w/</a:t>
                      </a:r>
                    </a:p>
                    <a:p>
                      <a:pPr algn="ctr" fontAlgn="ctr"/>
                      <a:r>
                        <a:rPr lang="en-US" sz="1100" u="none" strike="noStrike" dirty="0">
                          <a:effectLst/>
                        </a:rPr>
                        <a:t>dependents</a:t>
                      </a:r>
                      <a:endParaRPr lang="en-US" sz="11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No</a:t>
                      </a:r>
                      <a:br>
                        <a:rPr lang="en-US" sz="1100" u="none" strike="noStrike" dirty="0">
                          <a:effectLst/>
                        </a:rPr>
                      </a:br>
                      <a:r>
                        <a:rPr lang="en-US" sz="1100" u="none" strike="noStrike" dirty="0">
                          <a:effectLst/>
                        </a:rPr>
                        <a:t>spouse</a:t>
                      </a:r>
                      <a:endParaRPr lang="en-US" sz="11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Single</a:t>
                      </a:r>
                      <a:br>
                        <a:rPr lang="en-US" sz="1100" u="none" strike="noStrike" dirty="0">
                          <a:effectLst/>
                        </a:rPr>
                      </a:br>
                      <a:r>
                        <a:rPr lang="en-US" sz="1100" u="none" strike="noStrike" dirty="0">
                          <a:effectLst/>
                        </a:rPr>
                        <a:t>spouse</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100" u="none" strike="noStrike" dirty="0">
                          <a:effectLst/>
                        </a:rPr>
                        <a:t>Multiple spouses</a:t>
                      </a:r>
                      <a:endParaRPr lang="en-US" sz="11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1008001"/>
                  </a:ext>
                </a:extLst>
              </a:tr>
              <a:tr h="229219">
                <a:tc>
                  <a:txBody>
                    <a:bodyPr/>
                    <a:lstStyle/>
                    <a:p>
                      <a:pPr algn="ctr" fontAlgn="ctr"/>
                      <a:r>
                        <a:rPr lang="en-US" sz="1200" u="none" strike="noStrike" dirty="0">
                          <a:effectLst/>
                        </a:rPr>
                        <a:t>1</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38%</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44%</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16%</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9%</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52%</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3%</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3%</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12%</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19%</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14%</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8%</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40%</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54%</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36%</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054583746"/>
                  </a:ext>
                </a:extLst>
              </a:tr>
              <a:tr h="221577">
                <a:tc>
                  <a:txBody>
                    <a:bodyPr/>
                    <a:lstStyle/>
                    <a:p>
                      <a:pPr algn="ctr" fontAlgn="ctr"/>
                      <a:r>
                        <a:rPr lang="en-US" sz="1200" u="none" strike="noStrike" dirty="0">
                          <a:effectLst/>
                        </a:rPr>
                        <a:t>2</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36%</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48%</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24%</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20%</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41%</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11%</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19%</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29%</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61%</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4212183333"/>
                  </a:ext>
                </a:extLst>
              </a:tr>
              <a:tr h="221577">
                <a:tc>
                  <a:txBody>
                    <a:bodyPr/>
                    <a:lstStyle/>
                    <a:p>
                      <a:pPr algn="ctr" fontAlgn="ctr"/>
                      <a:r>
                        <a:rPr lang="en-US" sz="1200" u="none" strike="noStrike">
                          <a:effectLst/>
                        </a:rPr>
                        <a:t>3</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36%</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48%</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21%</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38%</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8%</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23%</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62%</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2567703963"/>
                  </a:ext>
                </a:extLst>
              </a:tr>
              <a:tr h="221577">
                <a:tc>
                  <a:txBody>
                    <a:bodyPr/>
                    <a:lstStyle/>
                    <a:p>
                      <a:pPr algn="ctr" fontAlgn="ctr"/>
                      <a:r>
                        <a:rPr lang="en-US" sz="1200" u="none" strike="noStrike" dirty="0">
                          <a:effectLst/>
                        </a:rPr>
                        <a:t>4</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33%</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50%</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20%</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32%</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17%</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18%</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19%</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160399723"/>
                  </a:ext>
                </a:extLst>
              </a:tr>
              <a:tr h="221577">
                <a:tc>
                  <a:txBody>
                    <a:bodyPr/>
                    <a:lstStyle/>
                    <a:p>
                      <a:pPr algn="ctr" fontAlgn="ctr"/>
                      <a:r>
                        <a:rPr lang="en-US" sz="1200" u="none" strike="noStrike" dirty="0">
                          <a:effectLst/>
                        </a:rPr>
                        <a:t>5</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30%</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18%</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52%</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24%</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29%</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19%</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21%</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411544195"/>
                  </a:ext>
                </a:extLst>
              </a:tr>
              <a:tr h="221577">
                <a:tc>
                  <a:txBody>
                    <a:bodyPr/>
                    <a:lstStyle/>
                    <a:p>
                      <a:pPr algn="ctr" fontAlgn="ctr"/>
                      <a:r>
                        <a:rPr lang="en-US" sz="1200" u="none" strike="noStrike" dirty="0">
                          <a:effectLst/>
                        </a:rPr>
                        <a:t>6</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30%</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53%</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22%</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27%</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12%</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8%</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8%</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13%</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18%</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12%</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70%</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8%</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1229137238"/>
                  </a:ext>
                </a:extLst>
              </a:tr>
              <a:tr h="221577">
                <a:tc>
                  <a:txBody>
                    <a:bodyPr/>
                    <a:lstStyle/>
                    <a:p>
                      <a:pPr algn="ctr" fontAlgn="ctr"/>
                      <a:r>
                        <a:rPr lang="en-US" sz="1200" u="none" strike="noStrike">
                          <a:effectLst/>
                        </a:rPr>
                        <a:t>7</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32%</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20%</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48%</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26%</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24%</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9%</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12%</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17%</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26%</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3289226238"/>
                  </a:ext>
                </a:extLst>
              </a:tr>
              <a:tr h="221577">
                <a:tc>
                  <a:txBody>
                    <a:bodyPr/>
                    <a:lstStyle/>
                    <a:p>
                      <a:pPr algn="ctr" fontAlgn="ctr"/>
                      <a:r>
                        <a:rPr lang="en-US" sz="1200" u="none" strike="noStrike" dirty="0">
                          <a:effectLst/>
                        </a:rPr>
                        <a:t>8</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31%</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20%</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50%</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23%</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30%</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23%</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15%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11%</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8%</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16%</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6%</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30%</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66%</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3886805778"/>
                  </a:ext>
                </a:extLst>
              </a:tr>
              <a:tr h="221577">
                <a:tc>
                  <a:txBody>
                    <a:bodyPr/>
                    <a:lstStyle/>
                    <a:p>
                      <a:pPr algn="ctr" fontAlgn="ctr"/>
                      <a:r>
                        <a:rPr lang="en-US" sz="1200" u="none" strike="noStrike" dirty="0">
                          <a:effectLst/>
                        </a:rPr>
                        <a:t>9</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29%</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48%</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25%</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24%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30%</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21%</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17%</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13%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14%</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17%</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8%</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11%</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5%</a:t>
                      </a:r>
                      <a:endParaRPr lang="en-US" sz="1200" b="0" i="0" u="none" strike="noStrike">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a:effectLst/>
                        </a:rPr>
                        <a:t>35%</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a:effectLst/>
                        </a:rPr>
                        <a:t>63%</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a:effectLst/>
                        </a:rPr>
                        <a:t>2%</a:t>
                      </a:r>
                      <a:endParaRPr lang="en-US" sz="1200" b="0" i="0" u="none" strike="noStrike">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3051769687"/>
                  </a:ext>
                </a:extLst>
              </a:tr>
              <a:tr h="221577">
                <a:tc>
                  <a:txBody>
                    <a:bodyPr/>
                    <a:lstStyle/>
                    <a:p>
                      <a:pPr algn="ctr" fontAlgn="ctr"/>
                      <a:r>
                        <a:rPr lang="en-US" sz="1200" u="none" strike="noStrike" dirty="0">
                          <a:effectLst/>
                        </a:rPr>
                        <a:t>10</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26%</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a:effectLst/>
                        </a:rPr>
                        <a:t>39%</a:t>
                      </a:r>
                      <a:endParaRPr lang="en-US" sz="1200" b="0" i="0" u="none" strike="noStrike">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34%</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21%</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a:effectLst/>
                        </a:rPr>
                        <a:t>34%</a:t>
                      </a:r>
                      <a:endParaRPr lang="en-US" sz="1200" b="0" i="0" u="none" strike="noStrike">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23%</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17%</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29%</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15%</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20%</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4%</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5%</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7%</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3%</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57%</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41%</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u="none" strike="noStrike" dirty="0">
                          <a:effectLst/>
                        </a:rPr>
                        <a:t>1%</a:t>
                      </a:r>
                      <a:endParaRPr lang="en-US" sz="1200" b="0" i="0" u="none" strike="noStrike" dirty="0">
                        <a:effectLst/>
                        <a:latin typeface="Calibri" panose="020F0502020204030204" pitchFamily="34" charset="0"/>
                      </a:endParaRPr>
                    </a:p>
                  </a:txBody>
                  <a:tcPr marL="4979" marR="4979" marT="4979"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75923540"/>
                  </a:ext>
                </a:extLst>
              </a:tr>
              <a:tr h="221577">
                <a:tc>
                  <a:txBody>
                    <a:bodyPr/>
                    <a:lstStyle/>
                    <a:p>
                      <a:pPr algn="ctr" fontAlgn="ctr"/>
                      <a:r>
                        <a:rPr lang="en-US" sz="1200" u="none" strike="noStrike" dirty="0">
                          <a:effectLst/>
                        </a:rPr>
                        <a:t>Overall</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31%</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22%</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46%</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24%</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25%</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23%</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29%</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12%</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12%</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9%</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16%</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11%</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13%</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14%</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13%</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29%</a:t>
                      </a:r>
                      <a:endParaRPr lang="en-US" sz="1200" b="0" i="0" u="none" strike="noStrike">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dirty="0">
                          <a:effectLst/>
                        </a:rPr>
                        <a:t>60%</a:t>
                      </a:r>
                      <a:endParaRPr lang="en-US" sz="1200" b="0" i="0" u="none" strike="noStrike" dirty="0">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r>
                        <a:rPr lang="en-US" sz="1200" u="none" strike="noStrike">
                          <a:effectLst/>
                        </a:rPr>
                        <a:t>10%</a:t>
                      </a:r>
                      <a:endParaRPr lang="en-US" sz="1200" b="0" i="0" u="none" strike="noStrike">
                        <a:effectLst/>
                        <a:latin typeface="Calibri" panose="020F0502020204030204" pitchFamily="34" charset="0"/>
                      </a:endParaRPr>
                    </a:p>
                  </a:txBody>
                  <a:tcPr marL="4979" marR="4979" marT="4979"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4238428175"/>
                  </a:ext>
                </a:extLst>
              </a:tr>
              <a:tr h="105516">
                <a:tc>
                  <a:txBody>
                    <a:bodyPr/>
                    <a:lstStyle/>
                    <a:p>
                      <a:pPr algn="l" fontAlgn="b"/>
                      <a:r>
                        <a:rPr lang="en-US" sz="1200" u="none" strike="noStrike" dirty="0">
                          <a:effectLst/>
                        </a:rPr>
                        <a:t> </a:t>
                      </a:r>
                      <a:endParaRPr lang="en-US" sz="1200" b="0" i="0" u="none" strike="noStrike" dirty="0">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dirty="0">
                          <a:effectLst/>
                        </a:rPr>
                        <a:t> </a:t>
                      </a:r>
                      <a:endParaRPr lang="en-US" sz="1200" b="0" i="0" u="none" strike="noStrike" dirty="0">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dirty="0">
                          <a:effectLst/>
                        </a:rPr>
                        <a:t> </a:t>
                      </a:r>
                      <a:endParaRPr lang="en-US" sz="1200" b="0" i="0" u="none" strike="noStrike" dirty="0">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dirty="0">
                          <a:effectLst/>
                        </a:rPr>
                        <a:t> </a:t>
                      </a:r>
                      <a:endParaRPr lang="en-US" sz="1200" b="0" i="0" u="none" strike="noStrike" dirty="0">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dirty="0">
                          <a:effectLst/>
                        </a:rPr>
                        <a:t> </a:t>
                      </a:r>
                      <a:endParaRPr lang="en-US" sz="1200" b="0" i="0" u="none" strike="noStrike" dirty="0">
                        <a:effectLst/>
                        <a:latin typeface="Calibri" panose="020F0502020204030204" pitchFamily="34" charset="0"/>
                      </a:endParaRPr>
                    </a:p>
                  </a:txBody>
                  <a:tcPr marL="4979" marR="4979" marT="4979" marB="0" anchor="b">
                    <a:solidFill>
                      <a:schemeClr val="bg1">
                        <a:lumMod val="95000"/>
                      </a:schemeClr>
                    </a:solidFill>
                  </a:tcPr>
                </a:tc>
                <a:tc>
                  <a:txBody>
                    <a:bodyPr/>
                    <a:lstStyle/>
                    <a:p>
                      <a:pPr algn="l" fontAlgn="b"/>
                      <a:r>
                        <a:rPr lang="en-US" sz="1200" u="none" strike="noStrike">
                          <a:effectLst/>
                        </a:rPr>
                        <a:t> </a:t>
                      </a:r>
                      <a:endParaRPr lang="en-US" sz="1200" b="0" i="0" u="none" strike="noStrike">
                        <a:effectLst/>
                        <a:latin typeface="Calibri" panose="020F0502020204030204" pitchFamily="34" charset="0"/>
                      </a:endParaRPr>
                    </a:p>
                  </a:txBody>
                  <a:tcPr marL="4979" marR="4979" marT="4979" marB="0" anchor="b">
                    <a:solidFill>
                      <a:schemeClr val="bg1">
                        <a:lumMod val="95000"/>
                      </a:schemeClr>
                    </a:solidFill>
                  </a:tcPr>
                </a:tc>
                <a:extLst>
                  <a:ext uri="{0D108BD9-81ED-4DB2-BD59-A6C34878D82A}">
                    <a16:rowId xmlns:a16="http://schemas.microsoft.com/office/drawing/2014/main" val="3147169339"/>
                  </a:ext>
                </a:extLst>
              </a:tr>
              <a:tr h="221577">
                <a:tc>
                  <a:txBody>
                    <a:bodyPr/>
                    <a:lstStyle/>
                    <a:p>
                      <a:pPr algn="ctr" fontAlgn="ctr"/>
                      <a:r>
                        <a:rPr lang="en-US" sz="1200" u="none" strike="noStrike" dirty="0">
                          <a:effectLst/>
                        </a:rPr>
                        <a:t>Poverty</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47%</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35%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37%</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42%</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35%</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27%</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56%</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22%</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19%</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13%</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37%</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53%</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44%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33%</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68%</a:t>
                      </a:r>
                      <a:endParaRPr lang="en-US" sz="1200" b="0" i="0" u="none" strike="noStrike" dirty="0">
                        <a:effectLst/>
                        <a:latin typeface="Calibri" panose="020F0502020204030204" pitchFamily="34" charset="0"/>
                      </a:endParaRPr>
                    </a:p>
                  </a:txBody>
                  <a:tcPr marL="4979" marR="4979" marT="4979" marB="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ctr" fontAlgn="ctr"/>
                      <a:r>
                        <a:rPr lang="en-US" sz="1200" u="none" strike="noStrike" dirty="0">
                          <a:effectLst/>
                        </a:rPr>
                        <a:t>24%</a:t>
                      </a:r>
                      <a:endParaRPr lang="en-US" sz="1200" b="0" i="0" u="none" strike="noStrike" dirty="0">
                        <a:effectLst/>
                        <a:latin typeface="Calibri" panose="020F0502020204030204" pitchFamily="34" charset="0"/>
                      </a:endParaRPr>
                    </a:p>
                  </a:txBody>
                  <a:tcPr marL="4979" marR="4979" marT="4979"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fontAlgn="ctr"/>
                      <a:r>
                        <a:rPr lang="en-US" sz="1200" u="none" strike="noStrike" dirty="0">
                          <a:effectLst/>
                        </a:rPr>
                        <a:t>34%</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tc>
                  <a:txBody>
                    <a:bodyPr/>
                    <a:lstStyle/>
                    <a:p>
                      <a:pPr algn="ctr" fontAlgn="ctr"/>
                      <a:r>
                        <a:rPr lang="en-US" sz="1200" u="none" strike="noStrike" dirty="0">
                          <a:effectLst/>
                        </a:rPr>
                        <a:t>69%</a:t>
                      </a:r>
                      <a:endParaRPr lang="en-US" sz="1200" b="0" i="0" u="none" strike="noStrike" dirty="0">
                        <a:effectLst/>
                        <a:latin typeface="Calibri" panose="020F0502020204030204" pitchFamily="34" charset="0"/>
                      </a:endParaRPr>
                    </a:p>
                  </a:txBody>
                  <a:tcPr marL="4979" marR="4979" marT="4979" marB="0" anchor="ctr">
                    <a:solidFill>
                      <a:schemeClr val="bg1">
                        <a:lumMod val="95000"/>
                      </a:schemeClr>
                    </a:solidFill>
                  </a:tcPr>
                </a:tc>
                <a:extLst>
                  <a:ext uri="{0D108BD9-81ED-4DB2-BD59-A6C34878D82A}">
                    <a16:rowId xmlns:a16="http://schemas.microsoft.com/office/drawing/2014/main" val="829056570"/>
                  </a:ext>
                </a:extLst>
              </a:tr>
            </a:tbl>
          </a:graphicData>
        </a:graphic>
      </p:graphicFrame>
    </p:spTree>
    <p:extLst>
      <p:ext uri="{BB962C8B-B14F-4D97-AF65-F5344CB8AC3E}">
        <p14:creationId xmlns:p14="http://schemas.microsoft.com/office/powerpoint/2010/main" val="2858317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31A44-F0A4-D3D1-3FFC-0DDE4879F8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BD0FC1-5D9C-E3AD-2F97-8B971BD62F2E}"/>
              </a:ext>
            </a:extLst>
          </p:cNvPr>
          <p:cNvSpPr>
            <a:spLocks noGrp="1"/>
          </p:cNvSpPr>
          <p:nvPr>
            <p:ph type="title"/>
          </p:nvPr>
        </p:nvSpPr>
        <p:spPr>
          <a:xfrm>
            <a:off x="530403" y="479425"/>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Households with majority female adults and those with dependents more often receive transfers</a:t>
            </a:r>
          </a:p>
        </p:txBody>
      </p:sp>
      <p:sp>
        <p:nvSpPr>
          <p:cNvPr id="3" name="Content Placeholder 2">
            <a:extLst>
              <a:ext uri="{FF2B5EF4-FFF2-40B4-BE49-F238E27FC236}">
                <a16:creationId xmlns:a16="http://schemas.microsoft.com/office/drawing/2014/main" id="{AB4D17AD-4EB5-ADD6-FE62-AABB7E19DFEF}"/>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4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Households with no earners less often receive transfers and subsidies.</a:t>
            </a:r>
          </a:p>
        </p:txBody>
      </p:sp>
      <p:sp>
        <p:nvSpPr>
          <p:cNvPr id="4" name="Slide Number Placeholder 8">
            <a:extLst>
              <a:ext uri="{FF2B5EF4-FFF2-40B4-BE49-F238E27FC236}">
                <a16:creationId xmlns:a16="http://schemas.microsoft.com/office/drawing/2014/main" id="{87AFE752-A284-D290-7EB9-693207D4B5B9}"/>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5</a:t>
            </a:fld>
            <a:endParaRPr lang="en-US" altLang="en-US"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48A53124-7ED0-D69F-C268-65779882A3E1}"/>
              </a:ext>
            </a:extLst>
          </p:cNvPr>
          <p:cNvGraphicFramePr>
            <a:graphicFrameLocks noGrp="1"/>
          </p:cNvGraphicFramePr>
          <p:nvPr>
            <p:extLst>
              <p:ext uri="{D42A27DB-BD31-4B8C-83A1-F6EECF244321}">
                <p14:modId xmlns:p14="http://schemas.microsoft.com/office/powerpoint/2010/main" val="3258782873"/>
              </p:ext>
            </p:extLst>
          </p:nvPr>
        </p:nvGraphicFramePr>
        <p:xfrm>
          <a:off x="344225" y="1388694"/>
          <a:ext cx="11774650" cy="4441977"/>
        </p:xfrm>
        <a:graphic>
          <a:graphicData uri="http://schemas.openxmlformats.org/drawingml/2006/table">
            <a:tbl>
              <a:tblPr>
                <a:tableStyleId>{5C22544A-7EE6-4342-B048-85BDC9FD1C3A}</a:tableStyleId>
              </a:tblPr>
              <a:tblGrid>
                <a:gridCol w="2123503">
                  <a:extLst>
                    <a:ext uri="{9D8B030D-6E8A-4147-A177-3AD203B41FA5}">
                      <a16:colId xmlns:a16="http://schemas.microsoft.com/office/drawing/2014/main" val="982823747"/>
                    </a:ext>
                  </a:extLst>
                </a:gridCol>
                <a:gridCol w="877377">
                  <a:extLst>
                    <a:ext uri="{9D8B030D-6E8A-4147-A177-3AD203B41FA5}">
                      <a16:colId xmlns:a16="http://schemas.microsoft.com/office/drawing/2014/main" val="897813200"/>
                    </a:ext>
                  </a:extLst>
                </a:gridCol>
                <a:gridCol w="877377">
                  <a:extLst>
                    <a:ext uri="{9D8B030D-6E8A-4147-A177-3AD203B41FA5}">
                      <a16:colId xmlns:a16="http://schemas.microsoft.com/office/drawing/2014/main" val="3811166102"/>
                    </a:ext>
                  </a:extLst>
                </a:gridCol>
                <a:gridCol w="877377">
                  <a:extLst>
                    <a:ext uri="{9D8B030D-6E8A-4147-A177-3AD203B41FA5}">
                      <a16:colId xmlns:a16="http://schemas.microsoft.com/office/drawing/2014/main" val="3175788990"/>
                    </a:ext>
                  </a:extLst>
                </a:gridCol>
                <a:gridCol w="877377">
                  <a:extLst>
                    <a:ext uri="{9D8B030D-6E8A-4147-A177-3AD203B41FA5}">
                      <a16:colId xmlns:a16="http://schemas.microsoft.com/office/drawing/2014/main" val="474751853"/>
                    </a:ext>
                  </a:extLst>
                </a:gridCol>
                <a:gridCol w="877377">
                  <a:extLst>
                    <a:ext uri="{9D8B030D-6E8A-4147-A177-3AD203B41FA5}">
                      <a16:colId xmlns:a16="http://schemas.microsoft.com/office/drawing/2014/main" val="79787462"/>
                    </a:ext>
                  </a:extLst>
                </a:gridCol>
                <a:gridCol w="877377">
                  <a:extLst>
                    <a:ext uri="{9D8B030D-6E8A-4147-A177-3AD203B41FA5}">
                      <a16:colId xmlns:a16="http://schemas.microsoft.com/office/drawing/2014/main" val="179670501"/>
                    </a:ext>
                  </a:extLst>
                </a:gridCol>
                <a:gridCol w="877377">
                  <a:extLst>
                    <a:ext uri="{9D8B030D-6E8A-4147-A177-3AD203B41FA5}">
                      <a16:colId xmlns:a16="http://schemas.microsoft.com/office/drawing/2014/main" val="1689888832"/>
                    </a:ext>
                  </a:extLst>
                </a:gridCol>
                <a:gridCol w="877377">
                  <a:extLst>
                    <a:ext uri="{9D8B030D-6E8A-4147-A177-3AD203B41FA5}">
                      <a16:colId xmlns:a16="http://schemas.microsoft.com/office/drawing/2014/main" val="2944342966"/>
                    </a:ext>
                  </a:extLst>
                </a:gridCol>
                <a:gridCol w="877377">
                  <a:extLst>
                    <a:ext uri="{9D8B030D-6E8A-4147-A177-3AD203B41FA5}">
                      <a16:colId xmlns:a16="http://schemas.microsoft.com/office/drawing/2014/main" val="93845200"/>
                    </a:ext>
                  </a:extLst>
                </a:gridCol>
                <a:gridCol w="877377">
                  <a:extLst>
                    <a:ext uri="{9D8B030D-6E8A-4147-A177-3AD203B41FA5}">
                      <a16:colId xmlns:a16="http://schemas.microsoft.com/office/drawing/2014/main" val="4072096330"/>
                    </a:ext>
                  </a:extLst>
                </a:gridCol>
                <a:gridCol w="877377">
                  <a:extLst>
                    <a:ext uri="{9D8B030D-6E8A-4147-A177-3AD203B41FA5}">
                      <a16:colId xmlns:a16="http://schemas.microsoft.com/office/drawing/2014/main" val="1888765377"/>
                    </a:ext>
                  </a:extLst>
                </a:gridCol>
              </a:tblGrid>
              <a:tr h="427318">
                <a:tc>
                  <a:txBody>
                    <a:bodyPr/>
                    <a:lstStyle/>
                    <a:p>
                      <a:pPr algn="l" fontAlgn="b"/>
                      <a:endParaRPr lang="en-US" sz="1000" b="0" i="0" u="none" strike="noStrike" dirty="0">
                        <a:effectLst/>
                        <a:latin typeface="Calibri" panose="020F0502020204030204" pitchFamily="34" charset="0"/>
                      </a:endParaRPr>
                    </a:p>
                  </a:txBody>
                  <a:tcPr marL="5678" marR="5678" marT="5678"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NHGSFP</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NASSP</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a:effectLst/>
                        </a:rPr>
                        <a:t>Education</a:t>
                      </a:r>
                      <a:endParaRPr lang="en-US" sz="1200" b="1" i="0" u="none" strike="noStrike">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Education (excl tertiary)</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a:effectLst/>
                        </a:rPr>
                        <a:t>Health</a:t>
                      </a:r>
                      <a:endParaRPr lang="en-US" sz="1200" b="1" i="0" u="none" strike="noStrike">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Petrol subsidy</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Electricity subsidy</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VAT</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Excise tax</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PAYE/DA</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200" b="1" u="none" strike="noStrike" dirty="0">
                          <a:effectLst/>
                        </a:rPr>
                        <a:t>Soc. security contributions</a:t>
                      </a:r>
                      <a:endParaRPr lang="en-US" sz="1200" b="1" i="0" u="none" strike="noStrike" dirty="0">
                        <a:effectLst/>
                        <a:latin typeface="Calibri" panose="020F0502020204030204" pitchFamily="34" charset="0"/>
                      </a:endParaRPr>
                    </a:p>
                  </a:txBody>
                  <a:tcPr marL="5678" marR="5678" marT="5678"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71604162"/>
                  </a:ext>
                </a:extLst>
              </a:tr>
              <a:tr h="168797">
                <a:tc gridSpan="12">
                  <a:txBody>
                    <a:bodyPr/>
                    <a:lstStyle/>
                    <a:p>
                      <a:pPr algn="ctr" fontAlgn="b"/>
                      <a:r>
                        <a:rPr lang="en-US" sz="1000" b="0" i="0" u="none" strike="noStrike" dirty="0">
                          <a:effectLst/>
                          <a:latin typeface="Calibri" panose="020F0502020204030204" pitchFamily="34" charset="0"/>
                        </a:rPr>
                        <a:t>% of instrument received by each type of household relative to their national proportion (negative indicates under-receiving)</a:t>
                      </a: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US" sz="1200" b="1" i="0" u="none" strike="noStrike" dirty="0">
                        <a:effectLst/>
                        <a:latin typeface="Calibri" panose="020F0502020204030204" pitchFamily="34" charset="0"/>
                      </a:endParaRPr>
                    </a:p>
                  </a:txBody>
                  <a:tcPr marL="5678" marR="5678" marT="5678"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35106758"/>
                  </a:ext>
                </a:extLst>
              </a:tr>
              <a:tr h="213659">
                <a:tc gridSpan="2">
                  <a:txBody>
                    <a:bodyPr/>
                    <a:lstStyle/>
                    <a:p>
                      <a:pPr algn="l" fontAlgn="b"/>
                      <a:r>
                        <a:rPr lang="en-US" sz="1000" b="1" u="none" strike="noStrike" dirty="0">
                          <a:effectLst/>
                        </a:rPr>
                        <a:t>Gender category 1: Demographics</a:t>
                      </a:r>
                      <a:endParaRPr lang="en-US" sz="1000" b="1"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pPr algn="l" fontAlgn="b"/>
                      <a:endParaRPr lang="en-US" sz="1000" b="0" i="0" u="none" strike="noStrike">
                        <a:effectLst/>
                        <a:latin typeface="Calibri" panose="020F0502020204030204" pitchFamily="34" charset="0"/>
                      </a:endParaRPr>
                    </a:p>
                  </a:txBody>
                  <a:tcPr marL="5678" marR="5678" marT="5678" marB="0" anchor="b"/>
                </a:tc>
                <a:tc>
                  <a:txBody>
                    <a:bodyPr/>
                    <a:lstStyle/>
                    <a:p>
                      <a:pPr algn="l"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757654826"/>
                  </a:ext>
                </a:extLst>
              </a:tr>
              <a:tr h="213659">
                <a:tc>
                  <a:txBody>
                    <a:bodyPr/>
                    <a:lstStyle/>
                    <a:p>
                      <a:pPr algn="l" fontAlgn="b"/>
                      <a:r>
                        <a:rPr lang="en-US" sz="1000" b="0" i="1" u="none" strike="noStrike" dirty="0">
                          <a:effectLst/>
                        </a:rPr>
                        <a:t>Majority female adults</a:t>
                      </a:r>
                      <a:endParaRPr lang="en-US" sz="1000" b="0" i="1" u="none" strike="noStrike" dirty="0">
                        <a:effectLst/>
                        <a:latin typeface="Calibri" panose="020F0502020204030204" pitchFamily="34" charset="0"/>
                      </a:endParaRPr>
                    </a:p>
                  </a:txBody>
                  <a:tcPr marL="5678" marR="5678" marT="5678" marB="0" anchor="b">
                    <a:solidFill>
                      <a:schemeClr val="bg1">
                        <a:lumMod val="95000"/>
                      </a:schemeClr>
                    </a:solidFill>
                  </a:tcPr>
                </a:tc>
                <a:tc>
                  <a:txBody>
                    <a:bodyPr/>
                    <a:lstStyle/>
                    <a:p>
                      <a:pPr marL="0" algn="ctr" rtl="0" eaLnBrk="1" fontAlgn="b" latinLnBrk="0" hangingPunct="1"/>
                      <a:r>
                        <a:rPr lang="en-US" sz="1000" b="0" i="0" u="none" strike="noStrike" kern="1200" dirty="0">
                          <a:solidFill>
                            <a:srgbClr val="000000"/>
                          </a:solidFill>
                          <a:effectLst/>
                          <a:latin typeface="Calibri" panose="020F0502020204030204" pitchFamily="34" charset="0"/>
                        </a:rPr>
                        <a:t>9.1%</a:t>
                      </a:r>
                      <a:endParaRPr lang="en-US" sz="1800" b="0" i="0" u="none" strike="noStrike" dirty="0">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1.7%</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6.5%</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6.9%</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4.5%</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-3.7%</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-2.8%</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-2.1%</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-14.6%</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-0.8%</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-2.0%</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extLst>
                  <a:ext uri="{0D108BD9-81ED-4DB2-BD59-A6C34878D82A}">
                    <a16:rowId xmlns:a16="http://schemas.microsoft.com/office/drawing/2014/main" val="126975997"/>
                  </a:ext>
                </a:extLst>
              </a:tr>
              <a:tr h="213659">
                <a:tc>
                  <a:txBody>
                    <a:bodyPr/>
                    <a:lstStyle/>
                    <a:p>
                      <a:pPr algn="l" fontAlgn="b"/>
                      <a:r>
                        <a:rPr lang="en-US" sz="1000" b="0" i="1" u="none" strike="noStrike" dirty="0">
                          <a:effectLst/>
                          <a:latin typeface="Calibri" panose="020F0502020204030204" pitchFamily="34" charset="0"/>
                        </a:rPr>
                        <a:t>Majority male adults</a:t>
                      </a:r>
                    </a:p>
                  </a:txBody>
                  <a:tcPr marL="5678" marR="5678" marT="5678" marB="0" anchor="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-7.3%</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-0.4%</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3.4%</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13.3%</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-2.8%</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2.4%</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1.9%</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4.6%</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18.5%</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1.8%</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1.6%</a:t>
                      </a:r>
                      <a:endParaRPr lang="en-US" sz="1800" b="0" i="0" u="none" strike="noStrike">
                        <a:effectLst/>
                        <a:latin typeface="Arial" panose="020B0604020202020204" pitchFamily="34" charset="0"/>
                      </a:endParaRPr>
                    </a:p>
                  </a:txBody>
                  <a:tcPr marL="6350" marR="6350" marT="6350" marB="0" anchor="ctr">
                    <a:solidFill>
                      <a:schemeClr val="bg1">
                        <a:lumMod val="95000"/>
                      </a:schemeClr>
                    </a:solidFill>
                  </a:tcPr>
                </a:tc>
                <a:extLst>
                  <a:ext uri="{0D108BD9-81ED-4DB2-BD59-A6C34878D82A}">
                    <a16:rowId xmlns:a16="http://schemas.microsoft.com/office/drawing/2014/main" val="2168766706"/>
                  </a:ext>
                </a:extLst>
              </a:tr>
              <a:tr h="213659">
                <a:tc>
                  <a:txBody>
                    <a:bodyPr/>
                    <a:lstStyle/>
                    <a:p>
                      <a:pPr algn="l" fontAlgn="b"/>
                      <a:r>
                        <a:rPr lang="en-US" sz="1000" b="0" i="1" u="none" strike="noStrike" dirty="0">
                          <a:effectLst/>
                        </a:rPr>
                        <a:t>Female-male balanced</a:t>
                      </a:r>
                      <a:endParaRPr lang="en-US" sz="1000" b="0" i="1" u="none" strike="noStrike" dirty="0">
                        <a:effectLst/>
                        <a:latin typeface="Calibri" panose="020F0502020204030204" pitchFamily="34" charset="0"/>
                      </a:endParaRPr>
                    </a:p>
                  </a:txBody>
                  <a:tcPr marL="5678" marR="5678" marT="5678"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-1.8%</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-1.3%</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-9.9%</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-20.2%</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-1.7%</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1.3%</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0.9%</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-2.5%</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-3.9%</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a:solidFill>
                            <a:srgbClr val="000000"/>
                          </a:solidFill>
                          <a:effectLst/>
                          <a:latin typeface="Calibri" panose="020F0502020204030204" pitchFamily="34" charset="0"/>
                        </a:rPr>
                        <a:t>-1.0%</a:t>
                      </a:r>
                      <a:endParaRPr lang="en-US" sz="1800" b="0" i="0" u="none" strike="noStrike">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rtl="0" eaLnBrk="1" fontAlgn="b" latinLnBrk="0" hangingPunct="1"/>
                      <a:r>
                        <a:rPr lang="en-US" sz="1000" b="0" i="0" u="none" strike="noStrike" kern="1200" dirty="0">
                          <a:solidFill>
                            <a:srgbClr val="000000"/>
                          </a:solidFill>
                          <a:effectLst/>
                          <a:latin typeface="Calibri" panose="020F0502020204030204" pitchFamily="34" charset="0"/>
                        </a:rPr>
                        <a:t>0.4%</a:t>
                      </a:r>
                      <a:endParaRPr lang="en-US" sz="1800" b="0" i="0" u="none" strike="noStrike" dirty="0">
                        <a:effectLst/>
                        <a:latin typeface="Arial" panose="020B0604020202020204" pitchFamily="34" charset="0"/>
                      </a:endParaRPr>
                    </a:p>
                  </a:txBody>
                  <a:tcPr marL="6350" marR="6350" marT="6350"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75255620"/>
                  </a:ext>
                </a:extLst>
              </a:tr>
              <a:tr h="213659">
                <a:tc gridSpan="2">
                  <a:txBody>
                    <a:bodyPr/>
                    <a:lstStyle/>
                    <a:p>
                      <a:pPr algn="l" fontAlgn="b"/>
                      <a:r>
                        <a:rPr lang="en-US" sz="1000" b="1" u="none" strike="noStrike" dirty="0">
                          <a:effectLst/>
                        </a:rPr>
                        <a:t>Gender category 2: Demographics and income</a:t>
                      </a:r>
                      <a:endParaRPr lang="en-US" sz="1000" b="1"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lang="en-US"/>
                    </a:p>
                  </a:txBody>
                  <a:tcPr/>
                </a:tc>
                <a:tc>
                  <a:txBody>
                    <a:bodyPr/>
                    <a:lstStyle/>
                    <a:p>
                      <a:pPr algn="ctr"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549297877"/>
                  </a:ext>
                </a:extLst>
              </a:tr>
              <a:tr h="213659">
                <a:tc>
                  <a:txBody>
                    <a:bodyPr/>
                    <a:lstStyle/>
                    <a:p>
                      <a:pPr algn="l" fontAlgn="b"/>
                      <a:r>
                        <a:rPr lang="en-US" sz="1000" b="0" i="1" u="none" strike="noStrike" dirty="0">
                          <a:effectLst/>
                          <a:latin typeface="Calibri" panose="020F0502020204030204" pitchFamily="34" charset="0"/>
                        </a:rPr>
                        <a:t>Earners are female majority</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-9.4%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-4.2%</a:t>
                      </a:r>
                    </a:p>
                  </a:txBody>
                  <a:tcPr marL="6350" marR="6350" marT="6350" marB="0" anchor="b">
                    <a:solidFill>
                      <a:schemeClr val="bg1">
                        <a:lumMod val="95000"/>
                      </a:schemeClr>
                    </a:solidFill>
                  </a:tcPr>
                </a:tc>
                <a:extLst>
                  <a:ext uri="{0D108BD9-81ED-4DB2-BD59-A6C34878D82A}">
                    <a16:rowId xmlns:a16="http://schemas.microsoft.com/office/drawing/2014/main" val="3072902096"/>
                  </a:ext>
                </a:extLst>
              </a:tr>
              <a:tr h="213659">
                <a:tc>
                  <a:txBody>
                    <a:bodyPr/>
                    <a:lstStyle/>
                    <a:p>
                      <a:pPr algn="l" fontAlgn="b"/>
                      <a:r>
                        <a:rPr lang="en-US" sz="1000" b="0" i="1" u="none" strike="noStrike" dirty="0">
                          <a:effectLst/>
                          <a:latin typeface="Calibri" panose="020F0502020204030204" pitchFamily="34" charset="0"/>
                        </a:rPr>
                        <a:t>Earners are male majority</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4.4%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11.6%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6.9%</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7.5%</a:t>
                      </a:r>
                    </a:p>
                  </a:txBody>
                  <a:tcPr marL="6350" marR="6350" marT="6350" marB="0" anchor="b">
                    <a:solidFill>
                      <a:schemeClr val="bg1">
                        <a:lumMod val="95000"/>
                      </a:schemeClr>
                    </a:solidFill>
                  </a:tcPr>
                </a:tc>
                <a:extLst>
                  <a:ext uri="{0D108BD9-81ED-4DB2-BD59-A6C34878D82A}">
                    <a16:rowId xmlns:a16="http://schemas.microsoft.com/office/drawing/2014/main" val="2259198118"/>
                  </a:ext>
                </a:extLst>
              </a:tr>
              <a:tr h="213659">
                <a:tc>
                  <a:txBody>
                    <a:bodyPr/>
                    <a:lstStyle/>
                    <a:p>
                      <a:pPr algn="l" fontAlgn="b"/>
                      <a:r>
                        <a:rPr lang="en-US" sz="1000" b="0" i="1" u="none" strike="noStrike" dirty="0">
                          <a:effectLst/>
                          <a:latin typeface="Calibri" panose="020F0502020204030204" pitchFamily="34" charset="0"/>
                        </a:rPr>
                        <a:t>Female-male earners balanced</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7.3%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9.5%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25.3%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25.4%</a:t>
                      </a:r>
                    </a:p>
                  </a:txBody>
                  <a:tcPr marL="6350" marR="6350" marT="6350" marB="0" anchor="b">
                    <a:solidFill>
                      <a:schemeClr val="bg1">
                        <a:lumMod val="95000"/>
                      </a:schemeClr>
                    </a:solidFill>
                  </a:tcPr>
                </a:tc>
                <a:extLst>
                  <a:ext uri="{0D108BD9-81ED-4DB2-BD59-A6C34878D82A}">
                    <a16:rowId xmlns:a16="http://schemas.microsoft.com/office/drawing/2014/main" val="1766159604"/>
                  </a:ext>
                </a:extLst>
              </a:tr>
              <a:tr h="213659">
                <a:tc>
                  <a:txBody>
                    <a:bodyPr/>
                    <a:lstStyle/>
                    <a:p>
                      <a:pPr algn="l" fontAlgn="b"/>
                      <a:r>
                        <a:rPr lang="en-US" sz="1000" b="0" i="1" u="none" strike="noStrike" dirty="0">
                          <a:effectLst/>
                          <a:latin typeface="Calibri" panose="020F0502020204030204" pitchFamily="34" charset="0"/>
                        </a:rPr>
                        <a:t>No earners</a:t>
                      </a:r>
                    </a:p>
                  </a:txBody>
                  <a:tcPr marL="5678" marR="5678" marT="5678"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-3.2%</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0.9%</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-5.4%</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-10.7%</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-1.5%</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-15.8%</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-17.3%</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-13.5%</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2.5%</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-28.6%</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-28.6%</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36806181"/>
                  </a:ext>
                </a:extLst>
              </a:tr>
              <a:tr h="213659">
                <a:tc gridSpan="3">
                  <a:txBody>
                    <a:bodyPr/>
                    <a:lstStyle/>
                    <a:p>
                      <a:pPr algn="l" fontAlgn="b"/>
                      <a:r>
                        <a:rPr lang="en-US" sz="1000" b="1" u="none" strike="noStrike" dirty="0">
                          <a:effectLst/>
                        </a:rPr>
                        <a:t>Gender category 3: Demographics, income and dependents</a:t>
                      </a:r>
                      <a:endParaRPr lang="en-US" sz="1000" b="1"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lang="en-US"/>
                    </a:p>
                  </a:txBody>
                  <a:tcPr/>
                </a:tc>
                <a:tc hMerge="1">
                  <a:txBody>
                    <a:bodyPr/>
                    <a:lstStyle/>
                    <a:p>
                      <a:endParaRPr lang="en-US"/>
                    </a:p>
                  </a:txBody>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endParaRPr lang="en-US" sz="1000" b="0" i="0" u="none" strike="noStrike" dirty="0">
                        <a:effectLst/>
                        <a:latin typeface="Calibri" panose="020F0502020204030204" pitchFamily="34" charset="0"/>
                      </a:endParaRPr>
                    </a:p>
                  </a:txBody>
                  <a:tcPr marL="5678" marR="5678" marT="5678" marB="0" anchor="b">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762234768"/>
                  </a:ext>
                </a:extLst>
              </a:tr>
              <a:tr h="213659">
                <a:tc>
                  <a:txBody>
                    <a:bodyPr/>
                    <a:lstStyle/>
                    <a:p>
                      <a:pPr algn="l" fontAlgn="b"/>
                      <a:r>
                        <a:rPr lang="en-US" sz="1000" b="0" i="1" u="none" strike="noStrike" dirty="0">
                          <a:effectLst/>
                        </a:rPr>
                        <a:t>Earners female majority w/o dependents</a:t>
                      </a:r>
                      <a:endParaRPr lang="en-US" sz="1000" b="0" i="1" u="none" strike="noStrike" dirty="0">
                        <a:effectLst/>
                        <a:latin typeface="Calibri" panose="020F0502020204030204" pitchFamily="34" charset="0"/>
                      </a:endParaRP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-6.5%</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-5.3%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-1.5%</a:t>
                      </a:r>
                    </a:p>
                  </a:txBody>
                  <a:tcPr marL="6350" marR="6350" marT="6350" marB="0" anchor="b">
                    <a:solidFill>
                      <a:schemeClr val="bg1">
                        <a:lumMod val="95000"/>
                      </a:schemeClr>
                    </a:solidFill>
                  </a:tcPr>
                </a:tc>
                <a:extLst>
                  <a:ext uri="{0D108BD9-81ED-4DB2-BD59-A6C34878D82A}">
                    <a16:rowId xmlns:a16="http://schemas.microsoft.com/office/drawing/2014/main" val="2722250246"/>
                  </a:ext>
                </a:extLst>
              </a:tr>
              <a:tr h="213659">
                <a:tc>
                  <a:txBody>
                    <a:bodyPr/>
                    <a:lstStyle/>
                    <a:p>
                      <a:pPr algn="l" fontAlgn="b"/>
                      <a:r>
                        <a:rPr lang="en-US" sz="1000" b="0" i="1" u="none" strike="noStrike" dirty="0">
                          <a:effectLst/>
                          <a:latin typeface="Calibri" panose="020F0502020204030204" pitchFamily="34" charset="0"/>
                        </a:rPr>
                        <a:t>Earners male majority w/o dependents</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-8.0%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3.3%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11.2%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5.2%</a:t>
                      </a:r>
                    </a:p>
                  </a:txBody>
                  <a:tcPr marL="6350" marR="6350" marT="6350" marB="0" anchor="b">
                    <a:solidFill>
                      <a:schemeClr val="bg1">
                        <a:lumMod val="95000"/>
                      </a:schemeClr>
                    </a:solidFill>
                  </a:tcPr>
                </a:tc>
                <a:extLst>
                  <a:ext uri="{0D108BD9-81ED-4DB2-BD59-A6C34878D82A}">
                    <a16:rowId xmlns:a16="http://schemas.microsoft.com/office/drawing/2014/main" val="24451764"/>
                  </a:ext>
                </a:extLst>
              </a:tr>
              <a:tr h="213659">
                <a:tc>
                  <a:txBody>
                    <a:bodyPr/>
                    <a:lstStyle/>
                    <a:p>
                      <a:pPr algn="l" fontAlgn="b"/>
                      <a:r>
                        <a:rPr lang="en-US" sz="1000" b="0" i="1" u="none" strike="noStrike" dirty="0">
                          <a:effectLst/>
                          <a:latin typeface="Calibri" panose="020F0502020204030204" pitchFamily="34" charset="0"/>
                        </a:rPr>
                        <a:t>Equal no. M-F earners w/o dependents</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-5.9%</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-4.7%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10.0%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7.7%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13.7%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13.8%</a:t>
                      </a:r>
                    </a:p>
                  </a:txBody>
                  <a:tcPr marL="6350" marR="6350" marT="6350" marB="0" anchor="b">
                    <a:solidFill>
                      <a:schemeClr val="bg1">
                        <a:lumMod val="95000"/>
                      </a:schemeClr>
                    </a:solidFill>
                  </a:tcPr>
                </a:tc>
                <a:extLst>
                  <a:ext uri="{0D108BD9-81ED-4DB2-BD59-A6C34878D82A}">
                    <a16:rowId xmlns:a16="http://schemas.microsoft.com/office/drawing/2014/main" val="1153897975"/>
                  </a:ext>
                </a:extLst>
              </a:tr>
              <a:tr h="213659">
                <a:tc>
                  <a:txBody>
                    <a:bodyPr/>
                    <a:lstStyle/>
                    <a:p>
                      <a:pPr algn="l" fontAlgn="b"/>
                      <a:r>
                        <a:rPr lang="en-US" sz="1000" b="0" i="1" u="none" strike="noStrike" dirty="0">
                          <a:effectLst/>
                          <a:latin typeface="Calibri" panose="020F0502020204030204" pitchFamily="34" charset="0"/>
                        </a:rPr>
                        <a:t>No earners w/o dependents</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-9.4%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-4.8%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-9.0%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-8.3%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-7.3%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-15.7%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-15.7%</a:t>
                      </a:r>
                    </a:p>
                  </a:txBody>
                  <a:tcPr marL="6350" marR="6350" marT="6350" marB="0" anchor="b">
                    <a:solidFill>
                      <a:schemeClr val="bg1">
                        <a:lumMod val="95000"/>
                      </a:schemeClr>
                    </a:solidFill>
                  </a:tcPr>
                </a:tc>
                <a:extLst>
                  <a:ext uri="{0D108BD9-81ED-4DB2-BD59-A6C34878D82A}">
                    <a16:rowId xmlns:a16="http://schemas.microsoft.com/office/drawing/2014/main" val="2501934849"/>
                  </a:ext>
                </a:extLst>
              </a:tr>
              <a:tr h="213659">
                <a:tc>
                  <a:txBody>
                    <a:bodyPr/>
                    <a:lstStyle/>
                    <a:p>
                      <a:pPr algn="l" fontAlgn="b"/>
                      <a:r>
                        <a:rPr lang="en-US" sz="1000" b="0" i="1" u="none" strike="noStrike" dirty="0">
                          <a:effectLst/>
                          <a:latin typeface="Calibri" panose="020F0502020204030204" pitchFamily="34" charset="0"/>
                        </a:rPr>
                        <a:t>Earners female majority w/dependents</a:t>
                      </a: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11.7%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-0.6%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7.1%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0.3%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0.3%</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-4.1%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-2.8%</a:t>
                      </a:r>
                    </a:p>
                  </a:txBody>
                  <a:tcPr marL="6350" marR="6350" marT="6350" marB="0" anchor="b">
                    <a:solidFill>
                      <a:schemeClr val="bg1">
                        <a:lumMod val="95000"/>
                      </a:schemeClr>
                    </a:solidFill>
                  </a:tcPr>
                </a:tc>
                <a:extLst>
                  <a:ext uri="{0D108BD9-81ED-4DB2-BD59-A6C34878D82A}">
                    <a16:rowId xmlns:a16="http://schemas.microsoft.com/office/drawing/2014/main" val="953898478"/>
                  </a:ext>
                </a:extLst>
              </a:tr>
              <a:tr h="213659">
                <a:tc>
                  <a:txBody>
                    <a:bodyPr/>
                    <a:lstStyle/>
                    <a:p>
                      <a:pPr algn="l" fontAlgn="b"/>
                      <a:r>
                        <a:rPr lang="en-US" sz="1000" b="0" i="1" u="none" strike="noStrike" dirty="0">
                          <a:effectLst/>
                        </a:rPr>
                        <a:t>Earners male majority w/dependents</a:t>
                      </a:r>
                      <a:endParaRPr lang="en-US" sz="1000" b="0" i="1" u="none" strike="noStrike" dirty="0">
                        <a:effectLst/>
                        <a:latin typeface="Calibri" panose="020F0502020204030204" pitchFamily="34" charset="0"/>
                      </a:endParaRP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-3.9%</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4.0%</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0.1%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0.6%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0.4%</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2.3%</a:t>
                      </a:r>
                    </a:p>
                  </a:txBody>
                  <a:tcPr marL="6350" marR="6350" marT="6350" marB="0" anchor="b">
                    <a:solidFill>
                      <a:schemeClr val="bg1">
                        <a:lumMod val="95000"/>
                      </a:schemeClr>
                    </a:solidFill>
                  </a:tcPr>
                </a:tc>
                <a:extLst>
                  <a:ext uri="{0D108BD9-81ED-4DB2-BD59-A6C34878D82A}">
                    <a16:rowId xmlns:a16="http://schemas.microsoft.com/office/drawing/2014/main" val="2284548692"/>
                  </a:ext>
                </a:extLst>
              </a:tr>
              <a:tr h="213659">
                <a:tc>
                  <a:txBody>
                    <a:bodyPr/>
                    <a:lstStyle/>
                    <a:p>
                      <a:pPr algn="l" fontAlgn="b"/>
                      <a:r>
                        <a:rPr lang="en-US" sz="1000" b="0" i="1" u="none" strike="noStrike" dirty="0">
                          <a:effectLst/>
                        </a:rPr>
                        <a:t>Equal no. M-F earners w/dependents</a:t>
                      </a:r>
                      <a:endParaRPr lang="en-US" sz="1000" b="0" i="1" u="none" strike="noStrike" dirty="0">
                        <a:effectLst/>
                        <a:latin typeface="Calibri" panose="020F0502020204030204" pitchFamily="34" charset="0"/>
                      </a:endParaRPr>
                    </a:p>
                  </a:txBody>
                  <a:tcPr marL="5678" marR="5678" marT="5678"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5.2%</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1.1%</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6.6%</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5.8%</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3.9%</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11.7%</a:t>
                      </a:r>
                    </a:p>
                  </a:txBody>
                  <a:tcPr marL="6350" marR="6350" marT="6350" marB="0" anchor="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11.6%</a:t>
                      </a:r>
                    </a:p>
                  </a:txBody>
                  <a:tcPr marL="6350" marR="6350" marT="6350" marB="0" anchor="b">
                    <a:solidFill>
                      <a:schemeClr val="bg1">
                        <a:lumMod val="95000"/>
                      </a:schemeClr>
                    </a:solidFill>
                  </a:tcPr>
                </a:tc>
                <a:extLst>
                  <a:ext uri="{0D108BD9-81ED-4DB2-BD59-A6C34878D82A}">
                    <a16:rowId xmlns:a16="http://schemas.microsoft.com/office/drawing/2014/main" val="2448081874"/>
                  </a:ext>
                </a:extLst>
              </a:tr>
              <a:tr h="213659">
                <a:tc>
                  <a:txBody>
                    <a:bodyPr/>
                    <a:lstStyle/>
                    <a:p>
                      <a:pPr algn="l" fontAlgn="b"/>
                      <a:r>
                        <a:rPr lang="en-US" sz="1000" b="0" i="1" u="none" strike="noStrike" dirty="0">
                          <a:effectLst/>
                          <a:latin typeface="Calibri" panose="020F0502020204030204" pitchFamily="34" charset="0"/>
                        </a:rPr>
                        <a:t>No earners w/dependents</a:t>
                      </a:r>
                    </a:p>
                  </a:txBody>
                  <a:tcPr marL="5678" marR="5678" marT="5678"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6.2%</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2.2%</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-0.5%</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-6.4%</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5.2%</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-6.8%</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-9.0%</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-6.2%</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a:solidFill>
                            <a:schemeClr val="dk1"/>
                          </a:solidFill>
                          <a:effectLst/>
                          <a:latin typeface="+mn-lt"/>
                          <a:ea typeface="+mn-ea"/>
                          <a:cs typeface="+mn-cs"/>
                        </a:rPr>
                        <a:t>0.5%</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-12.9%</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b" latinLnBrk="0" hangingPunct="1"/>
                      <a:r>
                        <a:rPr lang="en-US" sz="1000" u="none" strike="noStrike" kern="1200" dirty="0">
                          <a:solidFill>
                            <a:schemeClr val="dk1"/>
                          </a:solidFill>
                          <a:effectLst/>
                          <a:latin typeface="+mn-lt"/>
                          <a:ea typeface="+mn-ea"/>
                          <a:cs typeface="+mn-cs"/>
                        </a:rPr>
                        <a:t>-12.9%</a:t>
                      </a:r>
                    </a:p>
                  </a:txBody>
                  <a:tcPr marL="6350" marR="6350" marT="6350" marB="0" anchor="b">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42770260"/>
                  </a:ext>
                </a:extLst>
              </a:tr>
            </a:tbl>
          </a:graphicData>
        </a:graphic>
      </p:graphicFrame>
      <p:sp>
        <p:nvSpPr>
          <p:cNvPr id="7" name="Rectangle 6">
            <a:extLst>
              <a:ext uri="{FF2B5EF4-FFF2-40B4-BE49-F238E27FC236}">
                <a16:creationId xmlns:a16="http://schemas.microsoft.com/office/drawing/2014/main" id="{7198AB34-2DE2-5C38-7C83-54E34A0CE9E5}"/>
              </a:ext>
            </a:extLst>
          </p:cNvPr>
          <p:cNvSpPr/>
          <p:nvPr/>
        </p:nvSpPr>
        <p:spPr>
          <a:xfrm>
            <a:off x="2561657" y="2193576"/>
            <a:ext cx="4330210" cy="232123"/>
          </a:xfrm>
          <a:prstGeom prst="rect">
            <a:avLst/>
          </a:prstGeom>
          <a:noFill/>
          <a:ln w="1905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559D2C0-EAD2-B354-DFAB-BE4A98F60928}"/>
              </a:ext>
            </a:extLst>
          </p:cNvPr>
          <p:cNvSpPr/>
          <p:nvPr/>
        </p:nvSpPr>
        <p:spPr>
          <a:xfrm>
            <a:off x="2561657" y="5018568"/>
            <a:ext cx="4330210" cy="812104"/>
          </a:xfrm>
          <a:prstGeom prst="rect">
            <a:avLst/>
          </a:prstGeom>
          <a:noFill/>
          <a:ln w="1905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340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97430-EBCF-04AF-3CCF-6E1C14A5521D}"/>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B697A99-0BB5-1723-28BD-8D320096EC36}"/>
              </a:ext>
            </a:extLst>
          </p:cNvPr>
          <p:cNvSpPr txBox="1">
            <a:spLocks/>
          </p:cNvSpPr>
          <p:nvPr/>
        </p:nvSpPr>
        <p:spPr>
          <a:xfrm>
            <a:off x="760934" y="1676153"/>
            <a:ext cx="10670131" cy="405744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24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15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15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17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endParaRPr lang="en-US" sz="11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r>
              <a:rPr lang="en-US" sz="2200" dirty="0">
                <a:latin typeface="Arial" panose="020B0604020202020204" pitchFamily="34" charset="0"/>
                <a:cs typeface="Arial" panose="020B0604020202020204" pitchFamily="34" charset="0"/>
              </a:rPr>
              <a:t>The gap between male vs. female adult majority does not change much across income concepts.</a:t>
            </a:r>
          </a:p>
          <a:p>
            <a:pPr marL="0" indent="0" algn="just">
              <a:spcBef>
                <a:spcPts val="0"/>
              </a:spcBef>
              <a:buFont typeface="Arial" panose="020B0604020202020204" pitchFamily="34" charset="0"/>
              <a:buNone/>
            </a:pPr>
            <a:endParaRPr lang="en-US" sz="2200" dirty="0">
              <a:latin typeface="Arial" panose="020B0604020202020204" pitchFamily="34" charset="0"/>
              <a:cs typeface="Arial" panose="020B0604020202020204" pitchFamily="34" charset="0"/>
            </a:endParaRPr>
          </a:p>
          <a:p>
            <a:pPr marL="0" indent="0" algn="just">
              <a:spcBef>
                <a:spcPts val="0"/>
              </a:spcBef>
              <a:buFont typeface="Arial" panose="020B0604020202020204" pitchFamily="34" charset="0"/>
              <a:buNone/>
            </a:pPr>
            <a:r>
              <a:rPr lang="en-US" sz="2200" dirty="0">
                <a:latin typeface="Arial" panose="020B0604020202020204" pitchFamily="34" charset="0"/>
                <a:cs typeface="Arial" panose="020B0604020202020204" pitchFamily="34" charset="0"/>
              </a:rPr>
              <a:t>Households with no earners and those where earners are female majority have an income below the national level.</a:t>
            </a:r>
          </a:p>
        </p:txBody>
      </p:sp>
      <p:sp>
        <p:nvSpPr>
          <p:cNvPr id="2" name="Title 1">
            <a:extLst>
              <a:ext uri="{FF2B5EF4-FFF2-40B4-BE49-F238E27FC236}">
                <a16:creationId xmlns:a16="http://schemas.microsoft.com/office/drawing/2014/main" id="{51C50A2A-3AA9-05B8-E8B8-B2C47852F5F9}"/>
              </a:ext>
            </a:extLst>
          </p:cNvPr>
          <p:cNvSpPr>
            <a:spLocks noGrp="1"/>
          </p:cNvSpPr>
          <p:nvPr>
            <p:ph type="title"/>
          </p:nvPr>
        </p:nvSpPr>
        <p:spPr>
          <a:xfrm>
            <a:off x="530403" y="5954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Households with majority male adults have an income which is 1.26 times higher than that of those with majority female adults</a:t>
            </a:r>
          </a:p>
        </p:txBody>
      </p:sp>
      <p:sp>
        <p:nvSpPr>
          <p:cNvPr id="4" name="Slide Number Placeholder 8">
            <a:extLst>
              <a:ext uri="{FF2B5EF4-FFF2-40B4-BE49-F238E27FC236}">
                <a16:creationId xmlns:a16="http://schemas.microsoft.com/office/drawing/2014/main" id="{CE6E4702-5E1D-ABA1-1ABA-8B6EAF23248E}"/>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6</a:t>
            </a:fld>
            <a:endParaRPr lang="en-US" altLang="en-US" dirty="0">
              <a:latin typeface="Arial" panose="020B0604020202020204" pitchFamily="34" charset="0"/>
              <a:cs typeface="Arial" panose="020B0604020202020204" pitchFamily="34" charset="0"/>
            </a:endParaRPr>
          </a:p>
        </p:txBody>
      </p:sp>
      <p:graphicFrame>
        <p:nvGraphicFramePr>
          <p:cNvPr id="7" name="Chart 6">
            <a:extLst>
              <a:ext uri="{FF2B5EF4-FFF2-40B4-BE49-F238E27FC236}">
                <a16:creationId xmlns:a16="http://schemas.microsoft.com/office/drawing/2014/main" id="{ED168166-636B-416E-B79E-BBF6B0C46761}"/>
              </a:ext>
            </a:extLst>
          </p:cNvPr>
          <p:cNvGraphicFramePr>
            <a:graphicFrameLocks/>
          </p:cNvGraphicFramePr>
          <p:nvPr>
            <p:extLst>
              <p:ext uri="{D42A27DB-BD31-4B8C-83A1-F6EECF244321}">
                <p14:modId xmlns:p14="http://schemas.microsoft.com/office/powerpoint/2010/main" val="2682245300"/>
              </p:ext>
            </p:extLst>
          </p:nvPr>
        </p:nvGraphicFramePr>
        <p:xfrm>
          <a:off x="637958" y="1527355"/>
          <a:ext cx="5159811" cy="35401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469101F1-9FED-4004-BB4E-FE2B362ED1C0}"/>
              </a:ext>
            </a:extLst>
          </p:cNvPr>
          <p:cNvGraphicFramePr>
            <a:graphicFrameLocks/>
          </p:cNvGraphicFramePr>
          <p:nvPr>
            <p:extLst>
              <p:ext uri="{D42A27DB-BD31-4B8C-83A1-F6EECF244321}">
                <p14:modId xmlns:p14="http://schemas.microsoft.com/office/powerpoint/2010/main" val="2767475097"/>
              </p:ext>
            </p:extLst>
          </p:nvPr>
        </p:nvGraphicFramePr>
        <p:xfrm>
          <a:off x="6394233" y="1527355"/>
          <a:ext cx="5157216" cy="360222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57435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AC275-DC56-EB97-E1F6-EA09497734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150478-51D8-4BCA-586A-A7CD23D2057B}"/>
              </a:ext>
            </a:extLst>
          </p:cNvPr>
          <p:cNvSpPr>
            <a:spLocks noGrp="1"/>
          </p:cNvSpPr>
          <p:nvPr>
            <p:ph type="title"/>
          </p:nvPr>
        </p:nvSpPr>
        <p:spPr>
          <a:xfrm>
            <a:off x="530403" y="6208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For each group, income is higher among households without dependents compared to those with dependents</a:t>
            </a:r>
          </a:p>
        </p:txBody>
      </p:sp>
      <p:sp>
        <p:nvSpPr>
          <p:cNvPr id="3" name="Content Placeholder 2">
            <a:extLst>
              <a:ext uri="{FF2B5EF4-FFF2-40B4-BE49-F238E27FC236}">
                <a16:creationId xmlns:a16="http://schemas.microsoft.com/office/drawing/2014/main" id="{EEC95DE2-03EF-DBD8-31F2-FA6F1EDA9184}"/>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4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The income of households where earners are majority female and those without earners are higher than the national level when they do not have dependents. </a:t>
            </a: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From those with dependents, only households with equal number of male and female earners have an income slightly above the national level.</a:t>
            </a:r>
          </a:p>
        </p:txBody>
      </p:sp>
      <p:sp>
        <p:nvSpPr>
          <p:cNvPr id="4" name="Slide Number Placeholder 8">
            <a:extLst>
              <a:ext uri="{FF2B5EF4-FFF2-40B4-BE49-F238E27FC236}">
                <a16:creationId xmlns:a16="http://schemas.microsoft.com/office/drawing/2014/main" id="{77EABDDE-8DC7-CCEA-2540-CF8EB0C13D24}"/>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7</a:t>
            </a:fld>
            <a:endParaRPr lang="en-US" altLang="en-US" dirty="0">
              <a:latin typeface="Arial" panose="020B0604020202020204" pitchFamily="34" charset="0"/>
              <a:cs typeface="Arial" panose="020B0604020202020204" pitchFamily="34" charset="0"/>
            </a:endParaRPr>
          </a:p>
        </p:txBody>
      </p:sp>
      <p:graphicFrame>
        <p:nvGraphicFramePr>
          <p:cNvPr id="8" name="Chart 7">
            <a:extLst>
              <a:ext uri="{FF2B5EF4-FFF2-40B4-BE49-F238E27FC236}">
                <a16:creationId xmlns:a16="http://schemas.microsoft.com/office/drawing/2014/main" id="{96C2A682-AD28-4F39-A11E-170C3E7C0BC2}"/>
              </a:ext>
            </a:extLst>
          </p:cNvPr>
          <p:cNvGraphicFramePr>
            <a:graphicFrameLocks/>
          </p:cNvGraphicFramePr>
          <p:nvPr>
            <p:extLst>
              <p:ext uri="{D42A27DB-BD31-4B8C-83A1-F6EECF244321}">
                <p14:modId xmlns:p14="http://schemas.microsoft.com/office/powerpoint/2010/main" val="1309249535"/>
              </p:ext>
            </p:extLst>
          </p:nvPr>
        </p:nvGraphicFramePr>
        <p:xfrm>
          <a:off x="2298088" y="1340087"/>
          <a:ext cx="7607912" cy="37460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63202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9B2A2-41BE-2314-E5FB-C460A03630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55EFDD-772C-7A6C-3D9B-E3211E489FC4}"/>
              </a:ext>
            </a:extLst>
          </p:cNvPr>
          <p:cNvSpPr>
            <a:spLocks noGrp="1"/>
          </p:cNvSpPr>
          <p:nvPr>
            <p:ph type="title"/>
          </p:nvPr>
        </p:nvSpPr>
        <p:spPr>
          <a:xfrm>
            <a:off x="530403" y="8113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Households with majority female adults are more often poor and their poverty deeper, which slightly decreases across CEQ income concepts</a:t>
            </a:r>
          </a:p>
        </p:txBody>
      </p:sp>
      <p:sp>
        <p:nvSpPr>
          <p:cNvPr id="3" name="Content Placeholder 2">
            <a:extLst>
              <a:ext uri="{FF2B5EF4-FFF2-40B4-BE49-F238E27FC236}">
                <a16:creationId xmlns:a16="http://schemas.microsoft.com/office/drawing/2014/main" id="{D3D5D310-232C-1481-D6AD-0D50B4C6127C}"/>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4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Poverty declines by around 2 percentage points from gross market income to final income for all groups. </a:t>
            </a:r>
          </a:p>
        </p:txBody>
      </p:sp>
      <p:sp>
        <p:nvSpPr>
          <p:cNvPr id="4" name="Slide Number Placeholder 8">
            <a:extLst>
              <a:ext uri="{FF2B5EF4-FFF2-40B4-BE49-F238E27FC236}">
                <a16:creationId xmlns:a16="http://schemas.microsoft.com/office/drawing/2014/main" id="{85B1E547-0837-7E4B-2904-4E8F14EA855D}"/>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8</a:t>
            </a:fld>
            <a:endParaRPr lang="en-US" altLang="en-US" dirty="0">
              <a:latin typeface="Arial" panose="020B0604020202020204" pitchFamily="34" charset="0"/>
              <a:cs typeface="Arial" panose="020B0604020202020204" pitchFamily="34" charset="0"/>
            </a:endParaRPr>
          </a:p>
        </p:txBody>
      </p:sp>
      <p:graphicFrame>
        <p:nvGraphicFramePr>
          <p:cNvPr id="8" name="Chart 7">
            <a:extLst>
              <a:ext uri="{FF2B5EF4-FFF2-40B4-BE49-F238E27FC236}">
                <a16:creationId xmlns:a16="http://schemas.microsoft.com/office/drawing/2014/main" id="{ADD43236-F1F6-4BEB-8FFE-CC4979F92AD3}"/>
              </a:ext>
            </a:extLst>
          </p:cNvPr>
          <p:cNvGraphicFramePr>
            <a:graphicFrameLocks/>
          </p:cNvGraphicFramePr>
          <p:nvPr>
            <p:extLst>
              <p:ext uri="{D42A27DB-BD31-4B8C-83A1-F6EECF244321}">
                <p14:modId xmlns:p14="http://schemas.microsoft.com/office/powerpoint/2010/main" val="2239431482"/>
              </p:ext>
            </p:extLst>
          </p:nvPr>
        </p:nvGraphicFramePr>
        <p:xfrm>
          <a:off x="609599" y="2027769"/>
          <a:ext cx="5486400" cy="3657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7BF69B07-BE43-4A85-8FA8-12919E3E68AB}"/>
              </a:ext>
            </a:extLst>
          </p:cNvPr>
          <p:cNvGraphicFramePr>
            <a:graphicFrameLocks/>
          </p:cNvGraphicFramePr>
          <p:nvPr>
            <p:extLst>
              <p:ext uri="{D42A27DB-BD31-4B8C-83A1-F6EECF244321}">
                <p14:modId xmlns:p14="http://schemas.microsoft.com/office/powerpoint/2010/main" val="3686736909"/>
              </p:ext>
            </p:extLst>
          </p:nvPr>
        </p:nvGraphicFramePr>
        <p:xfrm>
          <a:off x="6095999" y="2027769"/>
          <a:ext cx="5486400" cy="36576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89595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D39A5-B785-0598-36F8-9E5B4575D1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813852-E042-212E-C37E-6BFA1EA58F14}"/>
              </a:ext>
            </a:extLst>
          </p:cNvPr>
          <p:cNvSpPr>
            <a:spLocks noGrp="1"/>
          </p:cNvSpPr>
          <p:nvPr>
            <p:ph type="title"/>
          </p:nvPr>
        </p:nvSpPr>
        <p:spPr>
          <a:xfrm>
            <a:off x="530403" y="671699"/>
            <a:ext cx="11131192" cy="477356"/>
          </a:xfrm>
        </p:spPr>
        <p:txBody>
          <a:bodyPr>
            <a:noAutofit/>
          </a:bodyPr>
          <a:lstStyle/>
          <a:p>
            <a:pPr algn="just"/>
            <a:r>
              <a:rPr lang="en-US" sz="3200" b="1" dirty="0">
                <a:solidFill>
                  <a:srgbClr val="C00000"/>
                </a:solidFill>
                <a:latin typeface="Arial Bold" panose="020B0704020202020204" pitchFamily="34" charset="0"/>
                <a:cs typeface="Arial Bold" panose="020B0704020202020204" pitchFamily="34" charset="0"/>
              </a:rPr>
              <a:t>The fiscal instruments slightly increase the gap between households where earners are a female majority vs. other groups</a:t>
            </a:r>
          </a:p>
        </p:txBody>
      </p:sp>
      <p:sp>
        <p:nvSpPr>
          <p:cNvPr id="3" name="Content Placeholder 2">
            <a:extLst>
              <a:ext uri="{FF2B5EF4-FFF2-40B4-BE49-F238E27FC236}">
                <a16:creationId xmlns:a16="http://schemas.microsoft.com/office/drawing/2014/main" id="{B0D5C103-2CD8-BBCA-7F83-F287C179F2E9}"/>
              </a:ext>
            </a:extLst>
          </p:cNvPr>
          <p:cNvSpPr>
            <a:spLocks noGrp="1"/>
          </p:cNvSpPr>
          <p:nvPr>
            <p:ph idx="1"/>
          </p:nvPr>
        </p:nvSpPr>
        <p:spPr>
          <a:xfrm>
            <a:off x="760934" y="1676153"/>
            <a:ext cx="10670131" cy="4057449"/>
          </a:xfrm>
        </p:spPr>
        <p:txBody>
          <a:bodyPr vert="horz" lIns="91440" tIns="45720" rIns="91440" bIns="45720" rtlCol="0" anchor="t">
            <a:noAutofit/>
          </a:bodyPr>
          <a:lstStyle/>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endParaRPr lang="en-US" sz="24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1500" dirty="0">
              <a:latin typeface="Arial" panose="020B0604020202020204" pitchFamily="34" charset="0"/>
              <a:cs typeface="Arial" panose="020B0604020202020204" pitchFamily="34" charset="0"/>
            </a:endParaRPr>
          </a:p>
          <a:p>
            <a:pPr marL="0" indent="0" algn="just">
              <a:spcBef>
                <a:spcPts val="0"/>
              </a:spcBef>
              <a:buNone/>
            </a:pPr>
            <a:endParaRPr lang="en-US" sz="2200" dirty="0">
              <a:latin typeface="Arial" panose="020B0604020202020204" pitchFamily="34" charset="0"/>
              <a:cs typeface="Arial" panose="020B0604020202020204" pitchFamily="34" charset="0"/>
            </a:endParaRPr>
          </a:p>
          <a:p>
            <a:pPr marL="0" indent="0" algn="just">
              <a:spcBef>
                <a:spcPts val="0"/>
              </a:spcBef>
              <a:buNone/>
            </a:pPr>
            <a:r>
              <a:rPr lang="en-US" sz="2200" dirty="0">
                <a:latin typeface="Arial" panose="020B0604020202020204" pitchFamily="34" charset="0"/>
                <a:cs typeface="Arial" panose="020B0604020202020204" pitchFamily="34" charset="0"/>
              </a:rPr>
              <a:t>Across income concepts, poverty decreases only by 1.4 percentage points for households where earners are a female majority, compared to 2.1 percentage points among those without earners and with a balanced male-female earners.</a:t>
            </a:r>
          </a:p>
        </p:txBody>
      </p:sp>
      <p:sp>
        <p:nvSpPr>
          <p:cNvPr id="4" name="Slide Number Placeholder 8">
            <a:extLst>
              <a:ext uri="{FF2B5EF4-FFF2-40B4-BE49-F238E27FC236}">
                <a16:creationId xmlns:a16="http://schemas.microsoft.com/office/drawing/2014/main" id="{CFD4642D-A853-006B-2D45-435FF0D270FA}"/>
              </a:ext>
            </a:extLst>
          </p:cNvPr>
          <p:cNvSpPr txBox="1">
            <a:spLocks/>
          </p:cNvSpPr>
          <p:nvPr/>
        </p:nvSpPr>
        <p:spPr>
          <a:xfrm>
            <a:off x="11852275" y="6499225"/>
            <a:ext cx="552450" cy="3587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1pPr>
            <a:lvl2pPr marL="742950" indent="-28575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2pPr>
            <a:lvl3pPr marL="11430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3pPr>
            <a:lvl4pPr marL="16002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4pPr>
            <a:lvl5pPr marL="2057400" indent="-228600" algn="l" defTabSz="914400" rtl="0" eaLnBrk="0" latinLnBrk="0" hangingPunct="0">
              <a:defRPr sz="1600" b="1" kern="1200">
                <a:solidFill>
                  <a:schemeClr val="tx1"/>
                </a:solidFill>
                <a:latin typeface="Trebuchet MS" panose="020B0603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mn-cs"/>
              </a:defRPr>
            </a:lvl9pPr>
          </a:lstStyle>
          <a:p>
            <a:fld id="{4B2393B7-8A7B-4706-9C37-D2FF78A6733A}" type="slidenum">
              <a:rPr lang="en-US" altLang="en-US" sz="1400" smtClean="0">
                <a:latin typeface="Arial" panose="020B0604020202020204" pitchFamily="34" charset="0"/>
                <a:cs typeface="Arial" panose="020B0604020202020204" pitchFamily="34" charset="0"/>
              </a:rPr>
              <a:pPr/>
              <a:t>9</a:t>
            </a:fld>
            <a:endParaRPr lang="en-US" altLang="en-US" dirty="0">
              <a:latin typeface="Arial" panose="020B0604020202020204" pitchFamily="34" charset="0"/>
              <a:cs typeface="Arial" panose="020B0604020202020204" pitchFamily="34" charset="0"/>
            </a:endParaRPr>
          </a:p>
        </p:txBody>
      </p:sp>
      <p:graphicFrame>
        <p:nvGraphicFramePr>
          <p:cNvPr id="7" name="Chart 6">
            <a:extLst>
              <a:ext uri="{FF2B5EF4-FFF2-40B4-BE49-F238E27FC236}">
                <a16:creationId xmlns:a16="http://schemas.microsoft.com/office/drawing/2014/main" id="{2AEB2476-4551-47F6-97BD-F895E1AED770}"/>
              </a:ext>
            </a:extLst>
          </p:cNvPr>
          <p:cNvGraphicFramePr>
            <a:graphicFrameLocks/>
          </p:cNvGraphicFramePr>
          <p:nvPr>
            <p:extLst>
              <p:ext uri="{D42A27DB-BD31-4B8C-83A1-F6EECF244321}">
                <p14:modId xmlns:p14="http://schemas.microsoft.com/office/powerpoint/2010/main" val="3817309486"/>
              </p:ext>
            </p:extLst>
          </p:nvPr>
        </p:nvGraphicFramePr>
        <p:xfrm>
          <a:off x="609599" y="1587500"/>
          <a:ext cx="5486400" cy="3657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7C6737B6-3B16-4F63-A82A-4F40162E36C9}"/>
              </a:ext>
            </a:extLst>
          </p:cNvPr>
          <p:cNvGraphicFramePr>
            <a:graphicFrameLocks/>
          </p:cNvGraphicFramePr>
          <p:nvPr>
            <p:extLst>
              <p:ext uri="{D42A27DB-BD31-4B8C-83A1-F6EECF244321}">
                <p14:modId xmlns:p14="http://schemas.microsoft.com/office/powerpoint/2010/main" val="2241646236"/>
              </p:ext>
            </p:extLst>
          </p:nvPr>
        </p:nvGraphicFramePr>
        <p:xfrm>
          <a:off x="6095999" y="1587500"/>
          <a:ext cx="5486400" cy="36576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879093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o1cb080a3dca4eb8a0fd03c7cc8bf8f7 xmlns="3e02667f-0271-471b-bd6e-11a2e16def1d">
      <Terms xmlns="http://schemas.microsoft.com/office/infopath/2007/PartnerControls"/>
    </o1cb080a3dca4eb8a0fd03c7cc8bf8f7>
    <Abstract xmlns="3e02667f-0271-471b-bd6e-11a2e16def1d" xsi:nil="true"/>
    <WBDocs_Access_To_Info_Exception xmlns="3e02667f-0271-471b-bd6e-11a2e16def1d">12. Not Assessed</WBDocs_Access_To_Info_Exception>
    <WBDocs_Document_Date xmlns="3e02667f-0271-471b-bd6e-11a2e16def1d">2023-05-10T02:58:02+00:00</WBDocs_Document_Date>
    <TaxCatchAll xmlns="3e02667f-0271-471b-bd6e-11a2e16def1d" xsi:nil="true"/>
    <OneCMS_Subcategory xmlns="3e02667f-0271-471b-bd6e-11a2e16def1d" xsi:nil="true"/>
    <i008215bacac45029ee8cafff4c8e93b xmlns="3e02667f-0271-471b-bd6e-11a2e16def1d">
      <Terms xmlns="http://schemas.microsoft.com/office/infopath/2007/PartnerControls"/>
    </i008215bacac45029ee8cafff4c8e93b>
    <WBDocs_Information_Classification xmlns="3e02667f-0271-471b-bd6e-11a2e16def1d">Official Use Only</WBDocs_Information_Classification>
    <OneCMS_Category xmlns="3e02667f-0271-471b-bd6e-11a2e16def1d" xsi:nil="true"/>
  </documentManagement>
</p:properti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2a6c10d7-b926-4fc0-945e-3cbf5049f6bd" ContentTypeId="0x010100F4C63C3BD852AE468EAEFD0E6C57C64F02" PreviousValue="false" LastSyncTimeStamp="2020-09-30T18:56:41.327Z"/>
</file>

<file path=customXml/item5.xml><?xml version="1.0" encoding="utf-8"?>
<ct:contentTypeSchema xmlns:ct="http://schemas.microsoft.com/office/2006/metadata/contentType" xmlns:ma="http://schemas.microsoft.com/office/2006/metadata/properties/metaAttributes" ct:_="" ma:_="" ma:contentTypeName="WBDocument" ma:contentTypeID="0x010100F4C63C3BD852AE468EAEFD0E6C57C64F020098DCEAA25018CD4883476630543A7AF6" ma:contentTypeVersion="5" ma:contentTypeDescription="" ma:contentTypeScope="" ma:versionID="10b3d472b05eddd1493a33f95f69c4a3">
  <xsd:schema xmlns:xsd="http://www.w3.org/2001/XMLSchema" xmlns:xs="http://www.w3.org/2001/XMLSchema" xmlns:p="http://schemas.microsoft.com/office/2006/metadata/properties" xmlns:ns3="3e02667f-0271-471b-bd6e-11a2e16def1d" targetNamespace="http://schemas.microsoft.com/office/2006/metadata/properties" ma:root="true" ma:fieldsID="85a8a55df74c203d0ba513950c63a262" ns3:_="">
    <xsd:import namespace="3e02667f-0271-471b-bd6e-11a2e16def1d"/>
    <xsd:element name="properties">
      <xsd:complexType>
        <xsd:sequence>
          <xsd:element name="documentManagement">
            <xsd:complexType>
              <xsd:all>
                <xsd:element ref="ns3:WBDocs_Document_Date" minOccurs="0"/>
                <xsd:element ref="ns3:WBDocs_Information_Classification"/>
                <xsd:element ref="ns3:TaxCatchAll" minOccurs="0"/>
                <xsd:element ref="ns3:TaxCatchAllLabel" minOccurs="0"/>
                <xsd:element ref="ns3:_dlc_DocId" minOccurs="0"/>
                <xsd:element ref="ns3:_dlc_DocIdUrl" minOccurs="0"/>
                <xsd:element ref="ns3:_dlc_DocIdPersistId" minOccurs="0"/>
                <xsd:element ref="ns3:WBDocs_Access_To_Info_Exception" minOccurs="0"/>
                <xsd:element ref="ns3:o1cb080a3dca4eb8a0fd03c7cc8bf8f7" minOccurs="0"/>
                <xsd:element ref="ns3:i008215bacac45029ee8cafff4c8e93b" minOccurs="0"/>
                <xsd:element ref="ns3:OneCMS_Subcategory" minOccurs="0"/>
                <xsd:element ref="ns3:OneCMS_Category" minOccurs="0"/>
                <xsd:element ref="ns3:Abstr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WBDocs_Document_Date" ma:index="3" nillable="true" ma:displayName="Document Date" ma:default="[today]" ma:format="DateTime" ma:internalName="WBDocs_Document_Date" ma:readOnly="false">
      <xsd:simpleType>
        <xsd:restriction base="dms:DateTime"/>
      </xsd:simpleType>
    </xsd:element>
    <xsd:element name="WBDocs_Information_Classification" ma:index="4" ma:displayName="Information Classification" ma:default="Official Use Only" ma:format="Dropdown" ma:internalName="WBDocs_Information_Classification" ma:readOnly="false">
      <xsd:simpleType>
        <xsd:restriction base="dms:Choice">
          <xsd:enumeration value="Public"/>
          <xsd:enumeration value="Official Use Only"/>
          <xsd:enumeration value="Confidential"/>
          <xsd:enumeration value="Strictly Confidential"/>
        </xsd:restriction>
      </xsd:simpleType>
    </xsd:element>
    <xsd:element name="TaxCatchAll" ma:index="6" nillable="true" ma:displayName="Taxonomy Catch All Column" ma:hidden="true" ma:list="{d4ba4ba7-2a33-4fe6-87db-23366e5ef7f3}" ma:internalName="TaxCatchAll" ma:showField="CatchAllData" ma:web="28ee5a71-bcba-4481-8027-1bfc7663c297">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d4ba4ba7-2a33-4fe6-87db-23366e5ef7f3}" ma:internalName="TaxCatchAllLabel" ma:readOnly="true" ma:showField="CatchAllDataLabel" ma:web="28ee5a71-bcba-4481-8027-1bfc7663c297">
      <xsd:complexType>
        <xsd:complexContent>
          <xsd:extension base="dms:MultiChoiceLookup">
            <xsd:sequence>
              <xsd:element name="Value" type="dms:Lookup" maxOccurs="unbounded" minOccurs="0" nillable="true"/>
            </xsd:sequence>
          </xsd:extension>
        </xsd:complexContent>
      </xsd:complexType>
    </xsd:element>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WBDocs_Access_To_Info_Exception" ma:index="13" nillable="true" ma:displayName="Access to Info Exception" ma:default="12. Not Assessed" ma:format="Dropdown" ma:internalName="WBDocs_Access_To_Info_Exception" ma:readOnly="false">
      <xsd:simpleType>
        <xsd:restriction base="dms:Choice">
          <xsd:enumeration value="1. Personal"/>
          <xsd:enumeration value="2. Executive Director's Communications"/>
          <xsd:enumeration value="3. Board Ethics Committee"/>
          <xsd:enumeration value="4. Attorney-Client Privilege"/>
          <xsd:enumeration value="5. Security &amp; Safety"/>
          <xsd:enumeration value="6. Other Disclosure Regimes"/>
          <xsd:enumeration value="7. Client / Third Party Confidence"/>
          <xsd:enumeration value="8. Corporate/Administrative"/>
          <xsd:enumeration value="9. Deliberative"/>
          <xsd:enumeration value="10a-c. Financial - Forecast/Analysis/Transactions"/>
          <xsd:enumeration value="10d. Financial - Banking &amp; Billing"/>
          <xsd:enumeration value="11. Bank's Prerogative to Restrict"/>
          <xsd:enumeration value="12. Not Assessed"/>
          <xsd:enumeration value="13. Not Applicable"/>
          <xsd:enumeration value="Unknown Policy Restriction"/>
        </xsd:restriction>
      </xsd:simpleType>
    </xsd:element>
    <xsd:element name="o1cb080a3dca4eb8a0fd03c7cc8bf8f7" ma:index="15" nillable="true" ma:taxonomy="true" ma:internalName="o1cb080a3dca4eb8a0fd03c7cc8bf8f7" ma:taxonomyFieldName="WBDocs_Local_Document_Type" ma:displayName="Local Document Type" ma:default="" ma:fieldId="{81cb080a-3dca-4eb8-a0fd-03c7cc8bf8f7}" ma:taxonomyMulti="true" ma:sspId="2a6c10d7-b926-4fc0-945e-3cbf5049f6bd" ma:termSetId="ec380048-e675-43f7-9194-41567bcb0af6" ma:anchorId="00000000-0000-0000-0000-000000000000" ma:open="false" ma:isKeyword="false">
      <xsd:complexType>
        <xsd:sequence>
          <xsd:element ref="pc:Terms" minOccurs="0" maxOccurs="1"/>
        </xsd:sequence>
      </xsd:complexType>
    </xsd:element>
    <xsd:element name="i008215bacac45029ee8cafff4c8e93b" ma:index="17" nillable="true" ma:taxonomy="true" ma:internalName="i008215bacac45029ee8cafff4c8e93b" ma:taxonomyFieldName="WBDocs_Originating_Unit" ma:displayName="Originating unit" ma:default="" ma:fieldId="{2008215b-acac-4502-9ee8-cafff4c8e93b}" ma:taxonomyMulti="true" ma:sspId="2a6c10d7-b926-4fc0-945e-3cbf5049f6bd" ma:termSetId="806c0147-d557-463e-8bb0-983f4f318bd5" ma:anchorId="00000000-0000-0000-0000-000000000000" ma:open="false" ma:isKeyword="false">
      <xsd:complexType>
        <xsd:sequence>
          <xsd:element ref="pc:Terms" minOccurs="0" maxOccurs="1"/>
        </xsd:sequence>
      </xsd:complexType>
    </xsd:element>
    <xsd:element name="OneCMS_Subcategory" ma:index="21" nillable="true" ma:displayName="Subcategory" ma:hidden="true" ma:internalName="OneCMS_Subcategory" ma:readOnly="false">
      <xsd:simpleType>
        <xsd:restriction base="dms:Text"/>
      </xsd:simpleType>
    </xsd:element>
    <xsd:element name="OneCMS_Category" ma:index="22" nillable="true" ma:displayName="Category" ma:hidden="true" ma:internalName="OneCMS_Category" ma:readOnly="false">
      <xsd:simpleType>
        <xsd:restriction base="dms:Text"/>
      </xsd:simpleType>
    </xsd:element>
    <xsd:element name="Abstract" ma:index="23" nillable="true" ma:displayName="Abstract" ma:hidden="true" ma:internalName="Abstract" ma:readOnly="fals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 ma:displayName="Author"/>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185F1B-53B0-4BFA-A3D8-75D6094AEEDB}">
  <ds:schemaRefs>
    <ds:schemaRef ds:uri="http://schemas.microsoft.com/sharepoint/v3/contenttype/forms"/>
  </ds:schemaRefs>
</ds:datastoreItem>
</file>

<file path=customXml/itemProps2.xml><?xml version="1.0" encoding="utf-8"?>
<ds:datastoreItem xmlns:ds="http://schemas.openxmlformats.org/officeDocument/2006/customXml" ds:itemID="{DA35DAD2-D057-481B-B8F3-C82F3F3AB3A0}">
  <ds:schemaRefs>
    <ds:schemaRef ds:uri="3e02667f-0271-471b-bd6e-11a2e16def1d"/>
    <ds:schemaRef ds:uri="http://schemas.microsoft.com/office/2006/documentManagement/types"/>
    <ds:schemaRef ds:uri="http://purl.org/dc/terms/"/>
    <ds:schemaRef ds:uri="http://purl.org/dc/dcmitype/"/>
    <ds:schemaRef ds:uri="http://purl.org/dc/elements/1.1/"/>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26DE2631-BCEF-4A34-A63E-CB82703D5CE6}">
  <ds:schemaRefs>
    <ds:schemaRef ds:uri="http://schemas.microsoft.com/sharepoint/events"/>
    <ds:schemaRef ds:uri="http://www.w3.org/2000/xmlns/"/>
  </ds:schemaRefs>
</ds:datastoreItem>
</file>

<file path=customXml/itemProps4.xml><?xml version="1.0" encoding="utf-8"?>
<ds:datastoreItem xmlns:ds="http://schemas.openxmlformats.org/officeDocument/2006/customXml" ds:itemID="{CEE988EA-B2FF-464C-A978-50DB5EF9ED53}">
  <ds:schemaRefs>
    <ds:schemaRef ds:uri="Microsoft.SharePoint.Taxonomy.ContentTypeSync"/>
  </ds:schemaRefs>
</ds:datastoreItem>
</file>

<file path=customXml/itemProps5.xml><?xml version="1.0" encoding="utf-8"?>
<ds:datastoreItem xmlns:ds="http://schemas.openxmlformats.org/officeDocument/2006/customXml" ds:itemID="{B4036735-BC97-4AF7-8C7A-61703E8D0F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02667f-0271-471b-bd6e-11a2e16def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16083</TotalTime>
  <Words>2297</Words>
  <Application>Microsoft Office PowerPoint</Application>
  <PresentationFormat>Widescreen</PresentationFormat>
  <Paragraphs>749</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Arial Bold</vt:lpstr>
      <vt:lpstr>Calibri</vt:lpstr>
      <vt:lpstr>Calibri Light</vt:lpstr>
      <vt:lpstr>Wingdings</vt:lpstr>
      <vt:lpstr>Office Theme</vt:lpstr>
      <vt:lpstr>PowerPoint Presentation</vt:lpstr>
      <vt:lpstr>The CEQ approach relies on the calculation of different income concepts</vt:lpstr>
      <vt:lpstr>The analysis implements an Engendered CEQ approach to understand the effect of the fiscal system on gender disparities</vt:lpstr>
      <vt:lpstr>The gender lens of CEQ considers three categories depending on households’ demographics, labor earners and presence of dependents</vt:lpstr>
      <vt:lpstr>Households with majority female adults and those with dependents more often receive transfers</vt:lpstr>
      <vt:lpstr>Households with majority male adults have an income which is 1.26 times higher than that of those with majority female adults</vt:lpstr>
      <vt:lpstr>For each group, income is higher among households without dependents compared to those with dependents</vt:lpstr>
      <vt:lpstr>Households with majority female adults are more often poor and their poverty deeper, which slightly decreases across CEQ income concepts</vt:lpstr>
      <vt:lpstr>The fiscal instruments slightly increase the gap between households where earners are a female majority vs. other groups</vt:lpstr>
      <vt:lpstr>PowerPoint Presentation</vt:lpstr>
      <vt:lpstr>Household heads with multiple spouses, a separate gender dimension, have higher poverty rates, but benefit the most from fiscal instruments considered </vt:lpstr>
      <vt:lpstr>The fiscal instruments help reducing inequality for all groups, but have a larger effect among households with majority female adult earners and those without earners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Real-time monitoring to ensure data quality in Nigeria: New methods from listing to final data</dc:title>
  <dc:creator>Godstime Osekhebhen Eigbiremolen</dc:creator>
  <cp:lastModifiedBy>Gonzalo Nunez</cp:lastModifiedBy>
  <cp:revision>362</cp:revision>
  <dcterms:created xsi:type="dcterms:W3CDTF">2023-03-12T06:36:53Z</dcterms:created>
  <dcterms:modified xsi:type="dcterms:W3CDTF">2025-04-07T12:03:43Z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0x010100F4C63C3BD852AE468EAEFD0E6C57C64F020098DCEAA25018CD4883476630543A7AF6</vt:lpwstr>
  </property>
  <property fmtid="{D5CDD505-2E9C-101B-9397-08002B2CF9AE}" pid="3" name="WBDocs_Originating_Unit">
    <vt:lpwstr/>
  </property>
  <property fmtid="{D5CDD505-2E9C-101B-9397-08002B2CF9AE}" pid="4" name="WBDocs_Local_Document_Type">
    <vt:lpwstr/>
  </property>
  <property fmtid="{D5CDD505-2E9C-101B-9397-08002B2CF9AE}" pid="5" name="MediaServiceImageTags">
    <vt:lpwstr/>
  </property>
  <property fmtid="{D5CDD505-2E9C-101B-9397-08002B2CF9AE}" pid="6" name="lcf76f155ced4ddcb4097134ff3c332f">
    <vt:lpwstr/>
  </property>
  <property fmtid="{D5CDD505-2E9C-101B-9397-08002B2CF9AE}" pid="7" name="SharedWithUsers">
    <vt:lpwstr>14;#Utz Johann Pape;#198;#Gonzalo Nunez</vt:lpwstr>
  </property>
</Properties>
</file>